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4"/>
  </p:notesMasterIdLst>
  <p:handoutMasterIdLst>
    <p:handoutMasterId r:id="rId125"/>
  </p:handoutMasterIdLst>
  <p:sldIdLst>
    <p:sldId id="1678" r:id="rId2"/>
    <p:sldId id="1679" r:id="rId3"/>
    <p:sldId id="1680" r:id="rId4"/>
    <p:sldId id="1681" r:id="rId5"/>
    <p:sldId id="1682" r:id="rId6"/>
    <p:sldId id="1683" r:id="rId7"/>
    <p:sldId id="1684" r:id="rId8"/>
    <p:sldId id="1686" r:id="rId9"/>
    <p:sldId id="1692" r:id="rId10"/>
    <p:sldId id="1693" r:id="rId11"/>
    <p:sldId id="1694" r:id="rId12"/>
    <p:sldId id="1696" r:id="rId13"/>
    <p:sldId id="1698" r:id="rId14"/>
    <p:sldId id="1699" r:id="rId15"/>
    <p:sldId id="1700" r:id="rId16"/>
    <p:sldId id="1701" r:id="rId17"/>
    <p:sldId id="1702" r:id="rId18"/>
    <p:sldId id="1703" r:id="rId19"/>
    <p:sldId id="1704" r:id="rId20"/>
    <p:sldId id="1705" r:id="rId21"/>
    <p:sldId id="1706" r:id="rId22"/>
    <p:sldId id="1707" r:id="rId23"/>
    <p:sldId id="1708" r:id="rId24"/>
    <p:sldId id="1709" r:id="rId25"/>
    <p:sldId id="1710" r:id="rId26"/>
    <p:sldId id="1711" r:id="rId27"/>
    <p:sldId id="1712" r:id="rId28"/>
    <p:sldId id="1713" r:id="rId29"/>
    <p:sldId id="1714" r:id="rId30"/>
    <p:sldId id="1715" r:id="rId31"/>
    <p:sldId id="1716" r:id="rId32"/>
    <p:sldId id="1717" r:id="rId33"/>
    <p:sldId id="1718" r:id="rId34"/>
    <p:sldId id="1719" r:id="rId35"/>
    <p:sldId id="1720" r:id="rId36"/>
    <p:sldId id="1721" r:id="rId37"/>
    <p:sldId id="1723" r:id="rId38"/>
    <p:sldId id="1724" r:id="rId39"/>
    <p:sldId id="1725" r:id="rId40"/>
    <p:sldId id="1837" r:id="rId41"/>
    <p:sldId id="1728" r:id="rId42"/>
    <p:sldId id="1727" r:id="rId43"/>
    <p:sldId id="1834" r:id="rId44"/>
    <p:sldId id="1835" r:id="rId45"/>
    <p:sldId id="1739" r:id="rId46"/>
    <p:sldId id="1740" r:id="rId47"/>
    <p:sldId id="1741" r:id="rId48"/>
    <p:sldId id="1742" r:id="rId49"/>
    <p:sldId id="1743" r:id="rId50"/>
    <p:sldId id="1744" r:id="rId51"/>
    <p:sldId id="1745" r:id="rId52"/>
    <p:sldId id="1746" r:id="rId53"/>
    <p:sldId id="1748" r:id="rId54"/>
    <p:sldId id="1749" r:id="rId55"/>
    <p:sldId id="1750" r:id="rId56"/>
    <p:sldId id="1751" r:id="rId57"/>
    <p:sldId id="1752" r:id="rId58"/>
    <p:sldId id="1753" r:id="rId59"/>
    <p:sldId id="1762" r:id="rId60"/>
    <p:sldId id="1763" r:id="rId61"/>
    <p:sldId id="1764" r:id="rId62"/>
    <p:sldId id="1765" r:id="rId63"/>
    <p:sldId id="1766" r:id="rId64"/>
    <p:sldId id="1768" r:id="rId65"/>
    <p:sldId id="1769" r:id="rId66"/>
    <p:sldId id="1770" r:id="rId67"/>
    <p:sldId id="2038" r:id="rId68"/>
    <p:sldId id="2039" r:id="rId69"/>
    <p:sldId id="1809" r:id="rId70"/>
    <p:sldId id="1810" r:id="rId71"/>
    <p:sldId id="1813" r:id="rId72"/>
    <p:sldId id="1815" r:id="rId73"/>
    <p:sldId id="1818" r:id="rId74"/>
    <p:sldId id="1819" r:id="rId75"/>
    <p:sldId id="1820" r:id="rId76"/>
    <p:sldId id="1821" r:id="rId77"/>
    <p:sldId id="1822" r:id="rId78"/>
    <p:sldId id="1823" r:id="rId79"/>
    <p:sldId id="1824" r:id="rId80"/>
    <p:sldId id="1825" r:id="rId81"/>
    <p:sldId id="1826" r:id="rId82"/>
    <p:sldId id="1827" r:id="rId83"/>
    <p:sldId id="1828" r:id="rId84"/>
    <p:sldId id="1829" r:id="rId85"/>
    <p:sldId id="1830" r:id="rId86"/>
    <p:sldId id="1831" r:id="rId87"/>
    <p:sldId id="1832" r:id="rId88"/>
    <p:sldId id="1787" r:id="rId89"/>
    <p:sldId id="1788" r:id="rId90"/>
    <p:sldId id="1789" r:id="rId91"/>
    <p:sldId id="1790" r:id="rId92"/>
    <p:sldId id="1791" r:id="rId93"/>
    <p:sldId id="1794" r:id="rId94"/>
    <p:sldId id="1795" r:id="rId95"/>
    <p:sldId id="1796" r:id="rId96"/>
    <p:sldId id="1797" r:id="rId97"/>
    <p:sldId id="1798" r:id="rId98"/>
    <p:sldId id="1799" r:id="rId99"/>
    <p:sldId id="1800" r:id="rId100"/>
    <p:sldId id="1802" r:id="rId101"/>
    <p:sldId id="1803" r:id="rId102"/>
    <p:sldId id="1804" r:id="rId103"/>
    <p:sldId id="1842" r:id="rId104"/>
    <p:sldId id="1840" r:id="rId105"/>
    <p:sldId id="1841" r:id="rId106"/>
    <p:sldId id="1843" r:id="rId107"/>
    <p:sldId id="2055" r:id="rId108"/>
    <p:sldId id="2054" r:id="rId109"/>
    <p:sldId id="2040" r:id="rId110"/>
    <p:sldId id="2041" r:id="rId111"/>
    <p:sldId id="2042" r:id="rId112"/>
    <p:sldId id="2043" r:id="rId113"/>
    <p:sldId id="2044" r:id="rId114"/>
    <p:sldId id="2045" r:id="rId115"/>
    <p:sldId id="2046" r:id="rId116"/>
    <p:sldId id="2047" r:id="rId117"/>
    <p:sldId id="2048" r:id="rId118"/>
    <p:sldId id="2049" r:id="rId119"/>
    <p:sldId id="2050" r:id="rId120"/>
    <p:sldId id="2051" r:id="rId121"/>
    <p:sldId id="2052" r:id="rId122"/>
    <p:sldId id="2053" r:id="rId123"/>
  </p:sldIdLst>
  <p:sldSz cx="9144000" cy="6858000" type="screen4x3"/>
  <p:notesSz cx="7315200" cy="9601200"/>
  <p:defaultTextStyle>
    <a:defPPr>
      <a:defRPr lang="en-US"/>
    </a:defPPr>
    <a:lvl1pPr algn="ctr" rtl="0" fontAlgn="base">
      <a:spcBef>
        <a:spcPct val="50000"/>
      </a:spcBef>
      <a:spcAft>
        <a:spcPct val="0"/>
      </a:spcAft>
      <a:defRPr sz="1400" kern="1200">
        <a:solidFill>
          <a:schemeClr val="bg1"/>
        </a:solidFill>
        <a:latin typeface="Arial" charset="0"/>
        <a:ea typeface="+mn-ea"/>
        <a:cs typeface="+mn-cs"/>
      </a:defRPr>
    </a:lvl1pPr>
    <a:lvl2pPr marL="457200" algn="ctr" rtl="0" fontAlgn="base">
      <a:spcBef>
        <a:spcPct val="50000"/>
      </a:spcBef>
      <a:spcAft>
        <a:spcPct val="0"/>
      </a:spcAft>
      <a:defRPr sz="1400" kern="1200">
        <a:solidFill>
          <a:schemeClr val="bg1"/>
        </a:solidFill>
        <a:latin typeface="Arial" charset="0"/>
        <a:ea typeface="+mn-ea"/>
        <a:cs typeface="+mn-cs"/>
      </a:defRPr>
    </a:lvl2pPr>
    <a:lvl3pPr marL="914400" algn="ctr" rtl="0" fontAlgn="base">
      <a:spcBef>
        <a:spcPct val="50000"/>
      </a:spcBef>
      <a:spcAft>
        <a:spcPct val="0"/>
      </a:spcAft>
      <a:defRPr sz="1400" kern="1200">
        <a:solidFill>
          <a:schemeClr val="bg1"/>
        </a:solidFill>
        <a:latin typeface="Arial" charset="0"/>
        <a:ea typeface="+mn-ea"/>
        <a:cs typeface="+mn-cs"/>
      </a:defRPr>
    </a:lvl3pPr>
    <a:lvl4pPr marL="1371600" algn="ctr" rtl="0" fontAlgn="base">
      <a:spcBef>
        <a:spcPct val="50000"/>
      </a:spcBef>
      <a:spcAft>
        <a:spcPct val="0"/>
      </a:spcAft>
      <a:defRPr sz="1400" kern="1200">
        <a:solidFill>
          <a:schemeClr val="bg1"/>
        </a:solidFill>
        <a:latin typeface="Arial" charset="0"/>
        <a:ea typeface="+mn-ea"/>
        <a:cs typeface="+mn-cs"/>
      </a:defRPr>
    </a:lvl4pPr>
    <a:lvl5pPr marL="1828800" algn="ctr" rtl="0" fontAlgn="base">
      <a:spcBef>
        <a:spcPct val="50000"/>
      </a:spcBef>
      <a:spcAft>
        <a:spcPct val="0"/>
      </a:spcAft>
      <a:defRPr sz="1400" kern="1200">
        <a:solidFill>
          <a:schemeClr val="bg1"/>
        </a:solidFill>
        <a:latin typeface="Arial" charset="0"/>
        <a:ea typeface="+mn-ea"/>
        <a:cs typeface="+mn-cs"/>
      </a:defRPr>
    </a:lvl5pPr>
    <a:lvl6pPr marL="2286000" algn="l" defTabSz="914400" rtl="0" eaLnBrk="1" latinLnBrk="0" hangingPunct="1">
      <a:defRPr sz="1400" kern="1200">
        <a:solidFill>
          <a:schemeClr val="bg1"/>
        </a:solidFill>
        <a:latin typeface="Arial" charset="0"/>
        <a:ea typeface="+mn-ea"/>
        <a:cs typeface="+mn-cs"/>
      </a:defRPr>
    </a:lvl6pPr>
    <a:lvl7pPr marL="2743200" algn="l" defTabSz="914400" rtl="0" eaLnBrk="1" latinLnBrk="0" hangingPunct="1">
      <a:defRPr sz="1400" kern="1200">
        <a:solidFill>
          <a:schemeClr val="bg1"/>
        </a:solidFill>
        <a:latin typeface="Arial" charset="0"/>
        <a:ea typeface="+mn-ea"/>
        <a:cs typeface="+mn-cs"/>
      </a:defRPr>
    </a:lvl7pPr>
    <a:lvl8pPr marL="3200400" algn="l" defTabSz="914400" rtl="0" eaLnBrk="1" latinLnBrk="0" hangingPunct="1">
      <a:defRPr sz="1400" kern="1200">
        <a:solidFill>
          <a:schemeClr val="bg1"/>
        </a:solidFill>
        <a:latin typeface="Arial" charset="0"/>
        <a:ea typeface="+mn-ea"/>
        <a:cs typeface="+mn-cs"/>
      </a:defRPr>
    </a:lvl8pPr>
    <a:lvl9pPr marL="3657600" algn="l" defTabSz="914400" rtl="0" eaLnBrk="1" latinLnBrk="0" hangingPunct="1">
      <a:defRPr sz="14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5E6"/>
    <a:srgbClr val="99CCFF"/>
    <a:srgbClr val="003B92"/>
    <a:srgbClr val="336600"/>
    <a:srgbClr val="499964"/>
    <a:srgbClr val="48C0EA"/>
    <a:srgbClr val="71CEE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autoAdjust="0"/>
    <p:restoredTop sz="77349" autoAdjust="0"/>
  </p:normalViewPr>
  <p:slideViewPr>
    <p:cSldViewPr>
      <p:cViewPr>
        <p:scale>
          <a:sx n="66" d="100"/>
          <a:sy n="66" d="100"/>
        </p:scale>
        <p:origin x="-1692"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9422"/>
    </p:cViewPr>
  </p:sorterViewPr>
  <p:notesViewPr>
    <p:cSldViewPr>
      <p:cViewPr>
        <p:scale>
          <a:sx n="90" d="100"/>
          <a:sy n="90" d="100"/>
        </p:scale>
        <p:origin x="-2208" y="-72"/>
      </p:cViewPr>
      <p:guideLst>
        <p:guide orient="horz" pos="3024"/>
        <p:guide pos="230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fld id="{2ED995FA-E957-4088-A9D7-EFB0CA068978}" type="datetimeFigureOut">
              <a:rPr lang="en-US" smtClean="0"/>
              <a:pPr/>
              <a:t>2/18/2010</a:t>
            </a:fld>
            <a:endParaRPr lang="en-GB"/>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9A73B8DA-07E1-401D-86F3-2B6C278E9C30}" type="slidenum">
              <a:rPr lang="en-GB" smtClean="0"/>
              <a:pPr/>
              <a:t>‹#›</a:t>
            </a:fld>
            <a:endParaRPr lang="en-GB"/>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defTabSz="966788">
              <a:spcBef>
                <a:spcPct val="0"/>
              </a:spcBef>
              <a:defRPr sz="1300">
                <a:solidFill>
                  <a:schemeClr val="tx1"/>
                </a:solidFill>
              </a:defRPr>
            </a:lvl1pPr>
          </a:lstStyle>
          <a:p>
            <a:endParaRPr lang="en-GB"/>
          </a:p>
        </p:txBody>
      </p:sp>
      <p:sp>
        <p:nvSpPr>
          <p:cNvPr id="227331"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spcBef>
                <a:spcPct val="0"/>
              </a:spcBef>
              <a:defRPr sz="1300">
                <a:solidFill>
                  <a:schemeClr val="tx1"/>
                </a:solidFill>
              </a:defRPr>
            </a:lvl1pPr>
          </a:lstStyle>
          <a:p>
            <a:endParaRPr lang="en-GB"/>
          </a:p>
        </p:txBody>
      </p:sp>
      <p:sp>
        <p:nvSpPr>
          <p:cNvPr id="227332"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227333"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27334"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defTabSz="966788">
              <a:spcBef>
                <a:spcPct val="0"/>
              </a:spcBef>
              <a:defRPr sz="1300">
                <a:solidFill>
                  <a:schemeClr val="tx1"/>
                </a:solidFill>
              </a:defRPr>
            </a:lvl1pPr>
          </a:lstStyle>
          <a:p>
            <a:endParaRPr lang="en-GB"/>
          </a:p>
        </p:txBody>
      </p:sp>
      <p:sp>
        <p:nvSpPr>
          <p:cNvPr id="227335" name="Rectangle 7"/>
          <p:cNvSpPr>
            <a:spLocks noGrp="1" noChangeArrowheads="1"/>
          </p:cNvSpPr>
          <p:nvPr>
            <p:ph type="sldNum" sz="quarter" idx="5"/>
          </p:nvPr>
        </p:nvSpPr>
        <p:spPr bwMode="auto">
          <a:xfrm>
            <a:off x="0" y="9120188"/>
            <a:ext cx="7313613"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spcBef>
                <a:spcPct val="0"/>
              </a:spcBef>
              <a:defRPr sz="1300">
                <a:solidFill>
                  <a:schemeClr val="tx1"/>
                </a:solidFill>
              </a:defRPr>
            </a:lvl1pPr>
          </a:lstStyle>
          <a:p>
            <a:fld id="{7C71B02C-EB99-4636-ADD1-2370D646EB0F}" type="slidenum">
              <a:rPr lang="en-GB"/>
              <a:pPr/>
              <a:t>‹#›</a:t>
            </a:fld>
            <a:endParaRPr lang="en-GB"/>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2"/>
          <p:cNvSpPr>
            <a:spLocks noGrp="1" noRot="1" noChangeAspect="1" noChangeArrowheads="1" noTextEdit="1"/>
          </p:cNvSpPr>
          <p:nvPr>
            <p:ph type="sldImg"/>
          </p:nvPr>
        </p:nvSpPr>
        <p:spPr>
          <a:xfrm>
            <a:off x="1258888" y="722313"/>
            <a:ext cx="4800600" cy="3600450"/>
          </a:xfrm>
          <a:ln/>
        </p:spPr>
      </p:sp>
      <p:sp>
        <p:nvSpPr>
          <p:cNvPr id="152580" name="Rectangle 3"/>
          <p:cNvSpPr>
            <a:spLocks noGrp="1" noChangeArrowheads="1"/>
          </p:cNvSpPr>
          <p:nvPr>
            <p:ph type="body" idx="1"/>
          </p:nvPr>
        </p:nvSpPr>
        <p:spPr>
          <a:xfrm>
            <a:off x="731838" y="4560888"/>
            <a:ext cx="5851525" cy="4318000"/>
          </a:xfrm>
          <a:noFill/>
          <a:ln/>
        </p:spPr>
        <p:txBody>
          <a:bodyPr/>
          <a:lstStyle/>
          <a:p>
            <a:pPr eaLnBrk="1" hangingPunct="1"/>
            <a:r>
              <a:rPr lang="en-GB"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a:t>
            </a:fld>
            <a:endParaRPr lang="en-GB"/>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Rectangle 2"/>
          <p:cNvSpPr>
            <a:spLocks noGrp="1" noRot="1" noChangeAspect="1" noChangeArrowheads="1" noTextEdit="1"/>
          </p:cNvSpPr>
          <p:nvPr>
            <p:ph type="sldImg"/>
          </p:nvPr>
        </p:nvSpPr>
        <p:spPr>
          <a:xfrm>
            <a:off x="1258888" y="722313"/>
            <a:ext cx="4800600" cy="3600450"/>
          </a:xfrm>
          <a:ln/>
        </p:spPr>
      </p:sp>
      <p:sp>
        <p:nvSpPr>
          <p:cNvPr id="264196" name="Rectangle 3"/>
          <p:cNvSpPr>
            <a:spLocks noGrp="1" noChangeArrowheads="1"/>
          </p:cNvSpPr>
          <p:nvPr>
            <p:ph type="body" idx="1"/>
          </p:nvPr>
        </p:nvSpPr>
        <p:spPr>
          <a:xfrm>
            <a:off x="731838" y="4560888"/>
            <a:ext cx="5851525" cy="5040312"/>
          </a:xfrm>
          <a:noFill/>
          <a:ln/>
        </p:spPr>
        <p:txBody>
          <a:bodyPr/>
          <a:lstStyle/>
          <a:p>
            <a:pPr eaLnBrk="1" hangingPunct="1">
              <a:lnSpc>
                <a:spcPct val="90000"/>
              </a:lnSpc>
            </a:pPr>
            <a:r>
              <a:rPr lang="en-GB" b="1" smtClean="0">
                <a:latin typeface="Arial" charset="0"/>
              </a:rPr>
              <a:t>The candidate’s perspective: </a:t>
            </a:r>
            <a:r>
              <a:rPr lang="en-GB" smtClean="0">
                <a:latin typeface="Arial" charset="0"/>
              </a:rPr>
              <a:t>It can be</a:t>
            </a:r>
            <a:r>
              <a:rPr lang="en-GB" b="1" smtClean="0">
                <a:latin typeface="Arial" charset="0"/>
              </a:rPr>
              <a:t> </a:t>
            </a:r>
            <a:r>
              <a:rPr lang="en-GB" smtClean="0">
                <a:latin typeface="Arial" charset="0"/>
              </a:rPr>
              <a:t>beneficial to consider ethical considerations from the perspective of the candidate.  As an experienced trained user, one can easily forget the concerns which may be felt by candidates. For the candidate completing the questionnaire may be part of a life changing experience (applying for a new job; developing competence; learning to work with a new team) whereas for the administrator it may be a not very interesting way to spend a day.  Whatever administrators feels about the process, an appreciation of its importance to the candidates and how this may affect them should drive their approach.  The candidate may be nervous or frightened and this can affect the ability to understand instructions and comply with requests.  Administrators need to deal with questions and problems in a patient and professional manner.  Testing may be unfamiliar to the candidates and they may be surprised by the formal nature of administration.  Administrators should take this into account in explaining not just what will happen, but the purpose behind it.</a:t>
            </a:r>
          </a:p>
          <a:p>
            <a:pPr eaLnBrk="1" hangingPunct="1">
              <a:lnSpc>
                <a:spcPct val="90000"/>
              </a:lnSpc>
            </a:pPr>
            <a:endParaRPr lang="en-GB" smtClean="0">
              <a:latin typeface="Arial" charset="0"/>
            </a:endParaRPr>
          </a:p>
          <a:p>
            <a:pPr eaLnBrk="1" hangingPunct="1">
              <a:lnSpc>
                <a:spcPct val="90000"/>
              </a:lnSpc>
            </a:pPr>
            <a:r>
              <a:rPr lang="en-GB" b="1" smtClean="0">
                <a:latin typeface="Arial" charset="0"/>
              </a:rPr>
              <a:t>Briefing: </a:t>
            </a:r>
            <a:r>
              <a:rPr lang="en-GB" smtClean="0">
                <a:latin typeface="Arial" charset="0"/>
              </a:rPr>
              <a:t>As discussed in the administration section, candidates should be briefed before completing psychometric instruments – on why the test or questionnaire is being used, and what it involves, in addition to an explanation of what will happen with the data after collection: e.g. an explanation that the data will not be used on its own to make any decisions, but will be integrated with other data, how it will be stored, whether it may be used again in the future.  Understanding what the test is about and how it will be used may help lessen a candidate’s anxiety about the process.  The unknown is often more scary.  It will also allow a candidate to ask any questions or request special assistance for a disability or any other reason.  A proper briefing is also important so that a candidate understands the process.  Only then can a candidate give their informed consent to participate.</a:t>
            </a:r>
          </a:p>
          <a:p>
            <a:pPr eaLnBrk="1" hangingPunct="1">
              <a:lnSpc>
                <a:spcPct val="90000"/>
              </a:lnSpc>
            </a:pPr>
            <a:endParaRPr lang="en-GB" smtClean="0">
              <a:latin typeface="Arial" charset="0"/>
            </a:endParaRPr>
          </a:p>
          <a:p>
            <a:pPr eaLnBrk="1" hangingPunct="1">
              <a:lnSpc>
                <a:spcPct val="90000"/>
              </a:lnSpc>
            </a:pPr>
            <a:endParaRPr lang="en-GB" sz="10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100</a:t>
            </a:fld>
            <a:endParaRPr lang="en-GB"/>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9" name="Rectangle 2"/>
          <p:cNvSpPr>
            <a:spLocks noGrp="1" noRot="1" noChangeAspect="1" noChangeArrowheads="1" noTextEdit="1"/>
          </p:cNvSpPr>
          <p:nvPr>
            <p:ph type="sldImg"/>
          </p:nvPr>
        </p:nvSpPr>
        <p:spPr>
          <a:xfrm>
            <a:off x="1258888" y="722313"/>
            <a:ext cx="4800600" cy="3600450"/>
          </a:xfrm>
          <a:ln/>
        </p:spPr>
      </p:sp>
      <p:sp>
        <p:nvSpPr>
          <p:cNvPr id="265220" name="Rectangle 3"/>
          <p:cNvSpPr>
            <a:spLocks noGrp="1" noChangeArrowheads="1"/>
          </p:cNvSpPr>
          <p:nvPr>
            <p:ph type="body" idx="1"/>
          </p:nvPr>
        </p:nvSpPr>
        <p:spPr>
          <a:xfrm>
            <a:off x="731838" y="4560888"/>
            <a:ext cx="5851525" cy="4560887"/>
          </a:xfrm>
          <a:noFill/>
          <a:ln/>
        </p:spPr>
        <p:txBody>
          <a:bodyPr/>
          <a:lstStyle/>
          <a:p>
            <a:pPr eaLnBrk="1" hangingPunct="1">
              <a:lnSpc>
                <a:spcPct val="105000"/>
              </a:lnSpc>
            </a:pPr>
            <a:r>
              <a:rPr lang="en-GB" b="1" smtClean="0">
                <a:latin typeface="Arial" charset="0"/>
              </a:rPr>
              <a:t>Professional administration: </a:t>
            </a:r>
            <a:r>
              <a:rPr lang="en-GB" smtClean="0">
                <a:latin typeface="Arial" charset="0"/>
              </a:rPr>
              <a:t>The way in which the administration session is conducted can impact upon the performance and the views of the candidate regarding the questionnaire in use.  Ensuring that candidates are given the administration instructions correctly and accurately are an important responsibility of the administrator, who should also take care to ensure that the candidates understand what they need to do and that they are completing the answer sheet correctly.  An encouraging and professional attitude is required.  The administrator should be approachable so that candidates are not frightened to ask questions, but should maintain a standardised and therefore reasonably formal atmosphere.</a:t>
            </a:r>
          </a:p>
          <a:p>
            <a:pPr eaLnBrk="1" hangingPunct="1">
              <a:lnSpc>
                <a:spcPct val="105000"/>
              </a:lnSpc>
            </a:pPr>
            <a:endParaRPr lang="en-GB" b="1" smtClean="0">
              <a:latin typeface="Arial" charset="0"/>
            </a:endParaRPr>
          </a:p>
          <a:p>
            <a:pPr eaLnBrk="1" hangingPunct="1">
              <a:lnSpc>
                <a:spcPct val="105000"/>
              </a:lnSpc>
            </a:pPr>
            <a:r>
              <a:rPr lang="en-GB" b="1" smtClean="0">
                <a:latin typeface="Arial" charset="0"/>
              </a:rPr>
              <a:t>Procedural justice and decision making</a:t>
            </a:r>
            <a:r>
              <a:rPr lang="en-GB" smtClean="0">
                <a:latin typeface="Arial" charset="0"/>
              </a:rPr>
              <a:t>: Candidates are more likely to regard decisions as fair when they are aware of the processes used to reach the decision and consider them fair.  Fairness is covered in more detail on the next slide.</a:t>
            </a:r>
          </a:p>
          <a:p>
            <a:pPr eaLnBrk="1" hangingPunct="1">
              <a:lnSpc>
                <a:spcPct val="90000"/>
              </a:lnSpc>
            </a:pPr>
            <a:endParaRPr lang="en-GB" smtClean="0">
              <a:latin typeface="Arial" charset="0"/>
            </a:endParaRPr>
          </a:p>
          <a:p>
            <a:pPr eaLnBrk="1" hangingPunct="1">
              <a:lnSpc>
                <a:spcPct val="95000"/>
              </a:lnSpc>
            </a:pPr>
            <a:endParaRPr lang="en-GB" smtClean="0">
              <a:latin typeface="Arial" charset="0"/>
            </a:endParaRPr>
          </a:p>
          <a:p>
            <a:pPr eaLnBrk="1" hangingPunct="1">
              <a:lnSpc>
                <a:spcPct val="95000"/>
              </a:lnSpc>
            </a:pPr>
            <a:endParaRPr lang="en-GB" smtClean="0">
              <a:latin typeface="Arial" charset="0"/>
            </a:endParaRPr>
          </a:p>
          <a:p>
            <a:pPr eaLnBrk="1" hangingPunct="1">
              <a:lnSpc>
                <a:spcPct val="90000"/>
              </a:lnSpc>
            </a:pPr>
            <a:endParaRPr lang="en-GB" smtClean="0">
              <a:latin typeface="Arial" charset="0"/>
            </a:endParaRPr>
          </a:p>
          <a:p>
            <a:pPr eaLnBrk="1" hangingPunct="1">
              <a:lnSpc>
                <a:spcPct val="90000"/>
              </a:lnSpc>
            </a:pPr>
            <a:endParaRPr lang="en-GB" sz="10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101</a:t>
            </a:fld>
            <a:endParaRPr lang="en-GB"/>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2"/>
          <p:cNvSpPr>
            <a:spLocks noGrp="1" noRot="1" noChangeAspect="1" noChangeArrowheads="1" noTextEdit="1"/>
          </p:cNvSpPr>
          <p:nvPr>
            <p:ph type="sldImg"/>
          </p:nvPr>
        </p:nvSpPr>
        <p:spPr>
          <a:xfrm>
            <a:off x="1258888" y="722313"/>
            <a:ext cx="4800600" cy="3600450"/>
          </a:xfrm>
          <a:ln/>
        </p:spPr>
      </p:sp>
      <p:sp>
        <p:nvSpPr>
          <p:cNvPr id="266244" name="Rectangle 3"/>
          <p:cNvSpPr>
            <a:spLocks noGrp="1" noChangeArrowheads="1"/>
          </p:cNvSpPr>
          <p:nvPr>
            <p:ph type="body" idx="1"/>
          </p:nvPr>
        </p:nvSpPr>
        <p:spPr>
          <a:xfrm>
            <a:off x="731838" y="4560888"/>
            <a:ext cx="5851525" cy="4703762"/>
          </a:xfrm>
          <a:noFill/>
          <a:ln/>
        </p:spPr>
        <p:txBody>
          <a:bodyPr/>
          <a:lstStyle/>
          <a:p>
            <a:pPr eaLnBrk="1" hangingPunct="1"/>
            <a:r>
              <a:rPr lang="en-GB" b="1" smtClean="0">
                <a:latin typeface="Arial" charset="0"/>
              </a:rPr>
              <a:t>Feedback: </a:t>
            </a:r>
            <a:r>
              <a:rPr lang="en-GB" smtClean="0">
                <a:latin typeface="Arial" charset="0"/>
              </a:rPr>
              <a:t>Candidates who have completed psychometric tests are likely to be very interested in their ‘results’.</a:t>
            </a:r>
            <a:r>
              <a:rPr lang="en-GB" b="1" smtClean="0">
                <a:latin typeface="Arial" charset="0"/>
              </a:rPr>
              <a:t>   </a:t>
            </a:r>
            <a:r>
              <a:rPr lang="en-GB" smtClean="0">
                <a:latin typeface="Arial" charset="0"/>
              </a:rPr>
              <a:t>In personality questionnaires, feedback plays a vital part in fully understanding the candidates responses.  Giving candidates a ‘right to reply’ - being able to comment on the results - not only provides a greater depth of information, but also enables the candidate to provide explanations for responses and further information where appropriate. This is likely to make candidates feel more comfortable about the way in which their responses are being interpreted, particularly in selection situations. Knowledge of what information is being extracted from the responses can allay fears of psychological ‘hocus pocus’ and promote faith in the objectivity and effectiveness of the selection process.  In development contexts, professional feedback where the candidate is encouraged to comment on how they responded to the questionnaire is central to the whole process.  Regardless of the context of use, feedback should never make assumptions about the candidate as a result of their responses, but should be an open discussion of the results with the candidate’s profile providing hypotheses to be further explored.</a:t>
            </a:r>
          </a:p>
          <a:p>
            <a:pPr eaLnBrk="1" hangingPunct="1"/>
            <a:endParaRPr lang="en-GB" b="1" smtClean="0">
              <a:latin typeface="Arial" charset="0"/>
            </a:endParaRPr>
          </a:p>
          <a:p>
            <a:pPr eaLnBrk="1" hangingPunct="1"/>
            <a:r>
              <a:rPr lang="en-GB" b="1" smtClean="0">
                <a:latin typeface="Arial" charset="0"/>
              </a:rPr>
              <a:t>Security/confidentiality: </a:t>
            </a:r>
            <a:r>
              <a:rPr lang="en-GB" smtClean="0">
                <a:latin typeface="Arial" charset="0"/>
              </a:rPr>
              <a:t>Candidates are likely to be concerned about who will be able to see their results.  This can be a particularly strong factor of concern for internal job applicants, or for those completing questionnaire about the culture of their organisation.  Ensuring that candidates are fully aware of who may have access to their responses (and reassuring them about who will not) is a key element of ensuring that the candidate has provided their informed consent.</a:t>
            </a: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102</a:t>
            </a:fld>
            <a:endParaRPr lang="en-GB"/>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103</a:t>
            </a:fld>
            <a:endParaRPr lang="en-GB"/>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9" name="Rectangle 2"/>
          <p:cNvSpPr>
            <a:spLocks noGrp="1" noRot="1" noChangeAspect="1" noChangeArrowheads="1" noTextEdit="1"/>
          </p:cNvSpPr>
          <p:nvPr>
            <p:ph type="sldImg"/>
          </p:nvPr>
        </p:nvSpPr>
        <p:spPr>
          <a:xfrm>
            <a:off x="1257300" y="719138"/>
            <a:ext cx="4802188" cy="3602037"/>
          </a:xfrm>
          <a:ln/>
        </p:spPr>
      </p:sp>
      <p:sp>
        <p:nvSpPr>
          <p:cNvPr id="377860" name="Rectangle 3"/>
          <p:cNvSpPr>
            <a:spLocks noGrp="1" noChangeArrowheads="1"/>
          </p:cNvSpPr>
          <p:nvPr>
            <p:ph type="body" idx="1"/>
          </p:nvPr>
        </p:nvSpPr>
        <p:spPr>
          <a:xfrm>
            <a:off x="730250" y="4562475"/>
            <a:ext cx="5854700" cy="4319588"/>
          </a:xfrm>
          <a:noFill/>
          <a:ln/>
        </p:spPr>
        <p:txBody>
          <a:bodyPr/>
          <a:lstStyle/>
          <a:p>
            <a:pPr eaLnBrk="1" hangingPunct="1"/>
            <a:r>
              <a:rPr lang="en-GB" b="1" dirty="0"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104</a:t>
            </a:fld>
            <a:endParaRPr lang="en-GB"/>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r>
              <a:rPr lang="en-GB" b="1" dirty="0" smtClean="0"/>
              <a:t>Invited Access – Saville Consulting </a:t>
            </a:r>
            <a:r>
              <a:rPr lang="en-GB" b="1" dirty="0" err="1" smtClean="0"/>
              <a:t>Oasys</a:t>
            </a:r>
            <a:endParaRPr lang="en-GB" b="1" dirty="0" smtClean="0"/>
          </a:p>
          <a:p>
            <a:pPr eaLnBrk="1" hangingPunct="1"/>
            <a:r>
              <a:rPr lang="en-GB" dirty="0" smtClean="0"/>
              <a:t>As an alternative to Saville Consulting Bureau, clients with trained users can purchase their own </a:t>
            </a:r>
            <a:r>
              <a:rPr lang="en-GB" dirty="0" err="1" smtClean="0"/>
              <a:t>Oasys</a:t>
            </a:r>
            <a:r>
              <a:rPr lang="en-GB" dirty="0" smtClean="0"/>
              <a:t> assessment system which allows for online ability test administration and reporting, independent of Saville Consulting Bureau Services. </a:t>
            </a:r>
            <a:r>
              <a:rPr lang="en-GB" dirty="0" err="1" smtClean="0"/>
              <a:t>Oasys</a:t>
            </a:r>
            <a:r>
              <a:rPr lang="en-GB" dirty="0" smtClean="0"/>
              <a:t> systems can be tailored to include client branding and logos on candidate questionnaire screens and full training is provided for </a:t>
            </a:r>
            <a:r>
              <a:rPr lang="en-GB" dirty="0" err="1" smtClean="0"/>
              <a:t>Oasys</a:t>
            </a:r>
            <a:r>
              <a:rPr lang="en-GB" dirty="0" smtClean="0"/>
              <a:t> system administrators, together with full technical support. </a:t>
            </a:r>
          </a:p>
          <a:p>
            <a:pPr eaLnBrk="1" hangingPunct="1"/>
            <a:r>
              <a:rPr lang="en-GB" dirty="0" smtClean="0"/>
              <a:t>Candidates complete online assessments in unsupervised, ‘Invited Access’ environment via Saville Consulting </a:t>
            </a:r>
            <a:r>
              <a:rPr lang="en-GB" dirty="0" err="1" smtClean="0"/>
              <a:t>Oasys</a:t>
            </a:r>
            <a:r>
              <a:rPr lang="en-GB" dirty="0" smtClean="0"/>
              <a:t>. Access to the tests is controlled, as opposed to being ‘open access’.  That is, a unique secure link to the questionnaire is emailed to the individual along with a password and username. Therefore the candidate needs to have reliable access to the internet and an email address. </a:t>
            </a:r>
            <a:r>
              <a:rPr lang="en-GB" dirty="0" err="1" smtClean="0"/>
              <a:t>Oasys</a:t>
            </a:r>
            <a:r>
              <a:rPr lang="en-GB" dirty="0" smtClean="0"/>
              <a:t> systems can be incorporated with clients’ existing online platforms, offering an integrated online process.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105</a:t>
            </a:fld>
            <a:endParaRPr lang="en-GB"/>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9" name="Rectangle 2"/>
          <p:cNvSpPr>
            <a:spLocks noGrp="1" noRot="1" noChangeAspect="1" noChangeArrowheads="1" noTextEdit="1"/>
          </p:cNvSpPr>
          <p:nvPr>
            <p:ph type="sldImg"/>
          </p:nvPr>
        </p:nvSpPr>
        <p:spPr>
          <a:xfrm>
            <a:off x="1257300" y="719138"/>
            <a:ext cx="4802188" cy="3602037"/>
          </a:xfrm>
          <a:ln/>
        </p:spPr>
      </p:sp>
      <p:sp>
        <p:nvSpPr>
          <p:cNvPr id="377860" name="Rectangle 3"/>
          <p:cNvSpPr>
            <a:spLocks noGrp="1" noChangeArrowheads="1"/>
          </p:cNvSpPr>
          <p:nvPr>
            <p:ph type="body" idx="1"/>
          </p:nvPr>
        </p:nvSpPr>
        <p:spPr>
          <a:xfrm>
            <a:off x="730250" y="4562475"/>
            <a:ext cx="5854700" cy="4319588"/>
          </a:xfrm>
          <a:noFill/>
          <a:ln/>
        </p:spPr>
        <p:txBody>
          <a:bodyPr/>
          <a:lstStyle/>
          <a:p>
            <a:pPr eaLnBrk="1" hangingPunct="1"/>
            <a:r>
              <a:rPr lang="en-GB" b="1" dirty="0" smtClean="0"/>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106</a:t>
            </a:fld>
            <a:endParaRPr lang="en-GB"/>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a:ln/>
        </p:spPr>
        <p:txBody>
          <a:bodyPr/>
          <a:lstStyle/>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107</a:t>
            </a:fld>
            <a:endParaRPr lang="en-GB"/>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108</a:t>
            </a:fld>
            <a:endParaRPr lang="en-GB"/>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r>
              <a:rPr lang="en-GB" dirty="0" smtClean="0">
                <a:latin typeface="Arial" pitchFamily="34" charset="0"/>
              </a:rPr>
              <a:t>Your</a:t>
            </a:r>
            <a:r>
              <a:rPr lang="en-GB" baseline="0" dirty="0" smtClean="0">
                <a:latin typeface="Arial" pitchFamily="34" charset="0"/>
              </a:rPr>
              <a:t> Notes:</a:t>
            </a:r>
            <a:endParaRPr lang="en-GB" dirty="0" smtClean="0">
              <a:latin typeface="Arial" pitchFamily="34"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109</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Rectangle 2"/>
          <p:cNvSpPr>
            <a:spLocks noGrp="1" noRot="1" noChangeAspect="1" noChangeArrowheads="1" noTextEdit="1"/>
          </p:cNvSpPr>
          <p:nvPr>
            <p:ph type="sldImg"/>
          </p:nvPr>
        </p:nvSpPr>
        <p:spPr>
          <a:xfrm>
            <a:off x="1258888" y="722313"/>
            <a:ext cx="4800600" cy="3600450"/>
          </a:xfrm>
          <a:ln/>
        </p:spPr>
      </p:sp>
      <p:sp>
        <p:nvSpPr>
          <p:cNvPr id="153604" name="Rectangle 3"/>
          <p:cNvSpPr>
            <a:spLocks noGrp="1" noChangeArrowheads="1"/>
          </p:cNvSpPr>
          <p:nvPr>
            <p:ph type="body" idx="1"/>
          </p:nvPr>
        </p:nvSpPr>
        <p:spPr>
          <a:xfrm>
            <a:off x="731838" y="4560888"/>
            <a:ext cx="5851525" cy="4318000"/>
          </a:xfrm>
          <a:noFill/>
          <a:ln/>
        </p:spPr>
        <p:txBody>
          <a:bodyPr/>
          <a:lstStyle/>
          <a:p>
            <a:pPr eaLnBrk="1" hangingPunct="1"/>
            <a:r>
              <a:rPr lang="en-GB"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a:t>
            </a:fld>
            <a:endParaRPr lang="en-GB"/>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noFill/>
          <a:ln/>
        </p:spPr>
        <p:txBody>
          <a:bodyPr/>
          <a:lstStyle/>
          <a:p>
            <a:r>
              <a:rPr lang="en-GB" b="1" dirty="0" smtClean="0">
                <a:latin typeface="Arial" pitchFamily="34" charset="0"/>
              </a:rPr>
              <a:t>Your</a:t>
            </a:r>
            <a:r>
              <a:rPr lang="en-GB" b="1" baseline="0" dirty="0" smtClean="0">
                <a:latin typeface="Arial" pitchFamily="34" charset="0"/>
              </a:rPr>
              <a:t> Notes:</a:t>
            </a:r>
            <a:endParaRPr lang="en-GB" b="1" dirty="0" smtClean="0">
              <a:latin typeface="Arial" pitchFamily="34"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110</a:t>
            </a:fld>
            <a:endParaRPr lang="en-GB"/>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111</a:t>
            </a:fld>
            <a:endParaRPr lang="en-GB"/>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p:spPr>
        <p:txBody>
          <a:bodyPr/>
          <a:lstStyle/>
          <a:p>
            <a:r>
              <a:rPr lang="en-GB" b="1" dirty="0" smtClean="0">
                <a:latin typeface="Arial" pitchFamily="34" charset="0"/>
              </a:rPr>
              <a:t>Your</a:t>
            </a:r>
            <a:r>
              <a:rPr lang="en-GB" b="1" baseline="0" dirty="0" smtClean="0">
                <a:latin typeface="Arial" pitchFamily="34" charset="0"/>
              </a:rPr>
              <a:t> Notes:</a:t>
            </a:r>
            <a:endParaRPr lang="en-GB" b="1" dirty="0" smtClean="0">
              <a:latin typeface="Arial" pitchFamily="34"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112</a:t>
            </a:fld>
            <a:endParaRPr lang="en-GB"/>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dirty="0" smtClean="0"/>
              <a:t>Your Notes:</a:t>
            </a:r>
            <a:endParaRPr lang="en-GB" b="1" dirty="0"/>
          </a:p>
        </p:txBody>
      </p:sp>
      <p:sp>
        <p:nvSpPr>
          <p:cNvPr id="5" name="Slide Number Placeholder 4"/>
          <p:cNvSpPr>
            <a:spLocks noGrp="1"/>
          </p:cNvSpPr>
          <p:nvPr>
            <p:ph type="sldNum" sz="quarter" idx="10"/>
          </p:nvPr>
        </p:nvSpPr>
        <p:spPr/>
        <p:txBody>
          <a:bodyPr/>
          <a:lstStyle/>
          <a:p>
            <a:fld id="{7C71B02C-EB99-4636-ADD1-2370D646EB0F}" type="slidenum">
              <a:rPr lang="en-GB" smtClean="0"/>
              <a:pPr/>
              <a:t>113</a:t>
            </a:fld>
            <a:endParaRPr lang="en-GB"/>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114</a:t>
            </a:fld>
            <a:endParaRPr lang="en-GB"/>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115</a:t>
            </a:fld>
            <a:endParaRPr lang="en-GB"/>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a:noFill/>
          <a:ln/>
        </p:spPr>
        <p:txBody>
          <a:bodyPr/>
          <a:lstStyle/>
          <a:p>
            <a:r>
              <a:rPr lang="en-GB" b="1" dirty="0" smtClean="0">
                <a:latin typeface="Arial" pitchFamily="34" charset="0"/>
              </a:rPr>
              <a:t>Your</a:t>
            </a:r>
            <a:r>
              <a:rPr lang="en-GB" b="1" baseline="0" dirty="0" smtClean="0">
                <a:latin typeface="Arial" pitchFamily="34" charset="0"/>
              </a:rPr>
              <a:t> Notes:</a:t>
            </a:r>
            <a:endParaRPr lang="en-GB" b="1" dirty="0" smtClean="0">
              <a:latin typeface="Arial" pitchFamily="34"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116</a:t>
            </a:fld>
            <a:endParaRPr lang="en-GB"/>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117</a:t>
            </a:fld>
            <a:endParaRPr lang="en-GB"/>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118</a:t>
            </a:fld>
            <a:endParaRPr lang="en-GB"/>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119</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2"/>
          <p:cNvSpPr>
            <a:spLocks noGrp="1" noRot="1" noChangeAspect="1" noChangeArrowheads="1" noTextEdit="1"/>
          </p:cNvSpPr>
          <p:nvPr>
            <p:ph type="sldImg"/>
          </p:nvPr>
        </p:nvSpPr>
        <p:spPr>
          <a:xfrm>
            <a:off x="1258888" y="722313"/>
            <a:ext cx="4800600" cy="3600450"/>
          </a:xfrm>
          <a:ln/>
        </p:spPr>
      </p:sp>
      <p:sp>
        <p:nvSpPr>
          <p:cNvPr id="155652" name="Rectangle 3"/>
          <p:cNvSpPr>
            <a:spLocks noGrp="1" noChangeArrowheads="1"/>
          </p:cNvSpPr>
          <p:nvPr>
            <p:ph type="body" idx="1"/>
          </p:nvPr>
        </p:nvSpPr>
        <p:spPr>
          <a:xfrm>
            <a:off x="731838" y="4560888"/>
            <a:ext cx="5851525" cy="4318000"/>
          </a:xfrm>
          <a:noFill/>
          <a:ln/>
        </p:spPr>
        <p:txBody>
          <a:bodyPr/>
          <a:lstStyle/>
          <a:p>
            <a:pPr eaLnBrk="1" hangingPunct="1"/>
            <a:r>
              <a:rPr lang="en-GB"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a:t>
            </a:fld>
            <a:endParaRPr lang="en-GB"/>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120</a:t>
            </a:fld>
            <a:endParaRPr lang="en-GB"/>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121</a:t>
            </a:fld>
            <a:endParaRPr lang="en-GB"/>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a:noFill/>
          <a:ln/>
        </p:spPr>
        <p:txBody>
          <a:bodyPr/>
          <a:lstStyle/>
          <a:p>
            <a:r>
              <a:rPr lang="en-GB" b="1" dirty="0" smtClean="0">
                <a:latin typeface="Arial" pitchFamily="34"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122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2"/>
          <p:cNvSpPr>
            <a:spLocks noGrp="1" noRot="1" noChangeAspect="1" noChangeArrowheads="1" noTextEdit="1"/>
          </p:cNvSpPr>
          <p:nvPr>
            <p:ph type="sldImg"/>
          </p:nvPr>
        </p:nvSpPr>
        <p:spPr>
          <a:xfrm>
            <a:off x="1258888" y="722313"/>
            <a:ext cx="4800600" cy="3600450"/>
          </a:xfrm>
          <a:ln/>
        </p:spPr>
      </p:sp>
      <p:sp>
        <p:nvSpPr>
          <p:cNvPr id="157700" name="Rectangle 3"/>
          <p:cNvSpPr>
            <a:spLocks noGrp="1" noChangeArrowheads="1"/>
          </p:cNvSpPr>
          <p:nvPr>
            <p:ph type="body" idx="1"/>
          </p:nvPr>
        </p:nvSpPr>
        <p:spPr>
          <a:xfrm>
            <a:off x="731838" y="4560888"/>
            <a:ext cx="5851525" cy="4318000"/>
          </a:xfrm>
          <a:noFill/>
          <a:ln/>
        </p:spPr>
        <p:txBody>
          <a:bodyPr/>
          <a:lstStyle/>
          <a:p>
            <a:pPr eaLnBrk="1" hangingPunct="1"/>
            <a:r>
              <a:rPr lang="en-GB"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2"/>
          <p:cNvSpPr>
            <a:spLocks noGrp="1" noRot="1" noChangeAspect="1" noChangeArrowheads="1" noTextEdit="1"/>
          </p:cNvSpPr>
          <p:nvPr>
            <p:ph type="sldImg"/>
          </p:nvPr>
        </p:nvSpPr>
        <p:spPr>
          <a:xfrm>
            <a:off x="1281113" y="696913"/>
            <a:ext cx="4800600" cy="3600450"/>
          </a:xfrm>
          <a:ln/>
        </p:spPr>
      </p:sp>
      <p:sp>
        <p:nvSpPr>
          <p:cNvPr id="158724"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xfrm>
            <a:off x="731838" y="4560888"/>
            <a:ext cx="5851525" cy="5040312"/>
          </a:xfrm>
          <a:noFill/>
          <a:ln/>
        </p:spPr>
        <p:txBody>
          <a:bodyPr/>
          <a:lstStyle/>
          <a:p>
            <a:pPr eaLnBrk="1" hangingPunct="1">
              <a:lnSpc>
                <a:spcPct val="95000"/>
              </a:lnSpc>
            </a:pPr>
            <a:r>
              <a:rPr lang="en-GB" smtClean="0">
                <a:latin typeface="Arial" charset="0"/>
              </a:rPr>
              <a:t>Job Analysis is a process to identify and determine in detail the particular job duties and requirements and the relative importance of these duties for a given job. Job Analysis is a process where judgements are made about data collected on a job. An important concept of Job Analysis is that the analysis is conducted of the Job, not the person. While Job Analysis data may be collected from incumbents through interviews or questionnaires, the product of the analysis is a description or specifications of the job, not a description of the person. </a:t>
            </a:r>
          </a:p>
          <a:p>
            <a:pPr eaLnBrk="1" hangingPunct="1">
              <a:lnSpc>
                <a:spcPct val="95000"/>
              </a:lnSpc>
            </a:pPr>
            <a:r>
              <a:rPr lang="en-GB" b="1" smtClean="0">
                <a:latin typeface="Arial" charset="0"/>
              </a:rPr>
              <a:t>Job Analysis and Test Choice:</a:t>
            </a:r>
          </a:p>
          <a:p>
            <a:pPr eaLnBrk="1" hangingPunct="1">
              <a:lnSpc>
                <a:spcPct val="95000"/>
              </a:lnSpc>
            </a:pPr>
            <a:r>
              <a:rPr lang="en-GB" smtClean="0">
                <a:latin typeface="Arial" charset="0"/>
              </a:rPr>
              <a:t>Job analysis is an essential pre-requisite to choosing which psychometric tests and questionnaires to use. There are several ways to conduct a job analysis, including: interviews with incumbents and supervisors, questionnaires (structured, open-ended, or both), observation, and gathering background information such as duty statements or classification specifications. In job analysis conducted by HR professionals, it is common to use more than one of these methods. For example, the job analysts may tour the job site and observe workers performing their jobs. During the tour the analyst may collect materials that directly or indirectly indicate required skills (duty statements, instructions, safety manuals, quality charts, etc). The analyst may then meet with a group of workers or incumbents. And finally, a survey may be administered. In these cases, job analysts typically are psychologists or have been trained by, and are acting under the supervision of, a psychologist. Saville Consulting have developed the Job Profiler questionnaire, an online measure that captures the essential features of jobs in an efficient and effective manner. Please speak to your course director to discuss job analysis and job profiling requirements.</a:t>
            </a:r>
          </a:p>
          <a:p>
            <a:pPr eaLnBrk="1" hangingPunct="1"/>
            <a:endParaRPr lang="en-GB" i="1" smtClean="0">
              <a:latin typeface="Arial" charset="0"/>
            </a:endParaRPr>
          </a:p>
          <a:p>
            <a:pPr eaLnBrk="1" hangingPunct="1"/>
            <a:endParaRPr lang="en-GB" i="1" smtClean="0">
              <a:latin typeface="Arial" charset="0"/>
            </a:endParaRP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Rectangle 2"/>
          <p:cNvSpPr>
            <a:spLocks noGrp="1" noRot="1" noChangeAspect="1" noChangeArrowheads="1" noTextEdit="1"/>
          </p:cNvSpPr>
          <p:nvPr>
            <p:ph type="sldImg"/>
          </p:nvPr>
        </p:nvSpPr>
        <p:spPr>
          <a:xfrm>
            <a:off x="1258888" y="720725"/>
            <a:ext cx="4799012" cy="3598863"/>
          </a:xfrm>
          <a:ln/>
        </p:spPr>
      </p:sp>
      <p:sp>
        <p:nvSpPr>
          <p:cNvPr id="160772"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2"/>
          <p:cNvSpPr>
            <a:spLocks noGrp="1" noRot="1" noChangeAspect="1" noChangeArrowheads="1" noTextEdit="1"/>
          </p:cNvSpPr>
          <p:nvPr>
            <p:ph type="sldImg"/>
          </p:nvPr>
        </p:nvSpPr>
        <p:spPr>
          <a:xfrm>
            <a:off x="1258888" y="720725"/>
            <a:ext cx="4799012" cy="3598863"/>
          </a:xfrm>
          <a:ln/>
        </p:spPr>
      </p:sp>
      <p:sp>
        <p:nvSpPr>
          <p:cNvPr id="161796"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2"/>
          <p:cNvSpPr>
            <a:spLocks noGrp="1" noRot="1" noChangeAspect="1" noChangeArrowheads="1" noTextEdit="1"/>
          </p:cNvSpPr>
          <p:nvPr>
            <p:ph type="sldImg"/>
          </p:nvPr>
        </p:nvSpPr>
        <p:spPr>
          <a:xfrm>
            <a:off x="1258888" y="720725"/>
            <a:ext cx="4799012" cy="3598863"/>
          </a:xfrm>
          <a:ln/>
        </p:spPr>
      </p:sp>
      <p:sp>
        <p:nvSpPr>
          <p:cNvPr id="162820"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3" name="Rectangle 2"/>
          <p:cNvSpPr>
            <a:spLocks noGrp="1" noRot="1" noChangeAspect="1" noChangeArrowheads="1" noTextEdit="1"/>
          </p:cNvSpPr>
          <p:nvPr>
            <p:ph type="sldImg"/>
          </p:nvPr>
        </p:nvSpPr>
        <p:spPr>
          <a:xfrm>
            <a:off x="1258888" y="720725"/>
            <a:ext cx="4799012" cy="3598863"/>
          </a:xfrm>
          <a:ln/>
        </p:spPr>
      </p:sp>
      <p:sp>
        <p:nvSpPr>
          <p:cNvPr id="163844"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730250" y="4560888"/>
            <a:ext cx="5854700" cy="4319587"/>
          </a:xfrm>
          <a:noFill/>
          <a:ln/>
        </p:spPr>
        <p:txBody>
          <a:bodyPr/>
          <a:lstStyle/>
          <a:p>
            <a:pPr eaLnBrk="1" hangingPunct="1"/>
            <a:r>
              <a:rPr lang="en-GB" b="1" smtClean="0">
                <a:latin typeface="Arial" charset="0"/>
              </a:rPr>
              <a:t>Who are we?</a:t>
            </a:r>
          </a:p>
          <a:p>
            <a:pPr eaLnBrk="1" hangingPunct="1"/>
            <a:r>
              <a:rPr lang="en-GB" smtClean="0">
                <a:latin typeface="Arial" charset="0"/>
              </a:rPr>
              <a:t>Saville Consulting is an international business founded in 2004 by Professor Peter Saville (previously the founder of SHL Group plc). The team comprises human resource specialists in psychology, business consulting and information technology, all of whom share Peter's belief in customer service and his passion for innovation in assessment. </a:t>
            </a:r>
            <a:endParaRPr lang="en-GB" b="1"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2"/>
          <p:cNvSpPr>
            <a:spLocks noGrp="1" noRot="1" noChangeAspect="1" noChangeArrowheads="1" noTextEdit="1"/>
          </p:cNvSpPr>
          <p:nvPr>
            <p:ph type="sldImg"/>
          </p:nvPr>
        </p:nvSpPr>
        <p:spPr>
          <a:xfrm>
            <a:off x="1258888" y="720725"/>
            <a:ext cx="4799012" cy="3598863"/>
          </a:xfrm>
          <a:ln/>
        </p:spPr>
      </p:sp>
      <p:sp>
        <p:nvSpPr>
          <p:cNvPr id="164868"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xfrm>
            <a:off x="703263" y="4398963"/>
            <a:ext cx="5851525" cy="4929187"/>
          </a:xfrm>
          <a:noFill/>
          <a:ln/>
        </p:spPr>
        <p:txBody>
          <a:bodyPr/>
          <a:lstStyle/>
          <a:p>
            <a:pPr eaLnBrk="1" hangingPunct="1">
              <a:lnSpc>
                <a:spcPct val="85000"/>
              </a:lnSpc>
            </a:pPr>
            <a:r>
              <a:rPr lang="en-GB" sz="1100" smtClean="0">
                <a:latin typeface="Arial" charset="0"/>
              </a:rPr>
              <a:t>Saville Consulting Aptitude Assessments are different from traditional 20</a:t>
            </a:r>
            <a:r>
              <a:rPr lang="en-GB" sz="1100" baseline="30000" smtClean="0">
                <a:latin typeface="Arial" charset="0"/>
              </a:rPr>
              <a:t>th</a:t>
            </a:r>
            <a:r>
              <a:rPr lang="en-GB" sz="1100" smtClean="0">
                <a:latin typeface="Arial" charset="0"/>
              </a:rPr>
              <a:t> century assessments, offering the flexibility of secure online (IA and SA) and hard copy (SA only) versions of Aptitude Assessments. As well as full-length separate tests, there are also combined Swift versions, designed to be comparable in level and difficulty. </a:t>
            </a:r>
          </a:p>
          <a:p>
            <a:pPr eaLnBrk="1" hangingPunct="1">
              <a:lnSpc>
                <a:spcPct val="85000"/>
              </a:lnSpc>
            </a:pPr>
            <a:endParaRPr lang="en-GB" sz="1100" smtClean="0">
              <a:latin typeface="Arial" charset="0"/>
            </a:endParaRPr>
          </a:p>
          <a:p>
            <a:pPr eaLnBrk="1" hangingPunct="1">
              <a:lnSpc>
                <a:spcPct val="85000"/>
              </a:lnSpc>
            </a:pPr>
            <a:r>
              <a:rPr lang="en-GB" sz="1100" smtClean="0">
                <a:latin typeface="Arial" charset="0"/>
              </a:rPr>
              <a:t>Aptitude tests have successfully been used over the last century based on ‘Total’ scores, i.e. the number of items answered correctly.  However, the Saville Consulting Aptitude Assessment now utilises a number of additional scores designed to help test-takers understand and improve their test performance, and test-users or employers to further explore a candidate’s strengths and weaknesses.  These sub-scores are broken down into two areas:  </a:t>
            </a:r>
          </a:p>
          <a:p>
            <a:pPr eaLnBrk="1" hangingPunct="1">
              <a:lnSpc>
                <a:spcPct val="85000"/>
              </a:lnSpc>
            </a:pPr>
            <a:endParaRPr lang="en-GB" sz="1100" smtClean="0">
              <a:latin typeface="Arial" charset="0"/>
            </a:endParaRPr>
          </a:p>
          <a:p>
            <a:pPr eaLnBrk="1" hangingPunct="1">
              <a:lnSpc>
                <a:spcPct val="85000"/>
              </a:lnSpc>
            </a:pPr>
            <a:r>
              <a:rPr lang="en-GB" sz="1100" smtClean="0">
                <a:latin typeface="Arial" charset="0"/>
              </a:rPr>
              <a:t>The first of these relates to Test Taking Style and is based on the work of Dr Rainer Kurz (2000; 2002; 2005) who developed the SPACES model where </a:t>
            </a:r>
            <a:r>
              <a:rPr lang="en-GB" sz="1100" u="sng" smtClean="0">
                <a:latin typeface="Arial" charset="0"/>
              </a:rPr>
              <a:t>Sp</a:t>
            </a:r>
            <a:r>
              <a:rPr lang="en-GB" sz="1100" smtClean="0">
                <a:latin typeface="Arial" charset="0"/>
              </a:rPr>
              <a:t>eed (the proportion of test questions attempted), and </a:t>
            </a:r>
            <a:r>
              <a:rPr lang="en-GB" sz="1100" u="sng" smtClean="0">
                <a:latin typeface="Arial" charset="0"/>
              </a:rPr>
              <a:t>Ac</a:t>
            </a:r>
            <a:r>
              <a:rPr lang="en-GB" sz="1100" smtClean="0">
                <a:latin typeface="Arial" charset="0"/>
              </a:rPr>
              <a:t>curacy (the proportion of questions answered correctly) are viewed as ‘Input Components’ that jointly determine the ‘Output Composites’ </a:t>
            </a:r>
            <a:r>
              <a:rPr lang="en-GB" sz="1100" u="sng" smtClean="0">
                <a:latin typeface="Arial" charset="0"/>
              </a:rPr>
              <a:t>E</a:t>
            </a:r>
            <a:r>
              <a:rPr lang="en-GB" sz="1100" smtClean="0">
                <a:latin typeface="Arial" charset="0"/>
              </a:rPr>
              <a:t>fficiency (‘Total Score’ - the number of correct answers), and </a:t>
            </a:r>
            <a:r>
              <a:rPr lang="en-GB" sz="1100" u="sng" smtClean="0">
                <a:latin typeface="Arial" charset="0"/>
              </a:rPr>
              <a:t>S</a:t>
            </a:r>
            <a:r>
              <a:rPr lang="en-GB" sz="1100" smtClean="0">
                <a:latin typeface="Arial" charset="0"/>
              </a:rPr>
              <a:t>peed-Accuracy Balance. The latter is measured through the Caution variable by subtracting Speed values from Accuracy values. The Speed and Accuracy Input Components have been shown (Kurz, 2000) to be independent, and the Output Components Efficiency and Caution to be orthogonal as well. The model can also be utilised to categorise the speediness of test i.e. the typical test completion rates. </a:t>
            </a:r>
          </a:p>
          <a:p>
            <a:pPr eaLnBrk="1" hangingPunct="1">
              <a:lnSpc>
                <a:spcPct val="85000"/>
              </a:lnSpc>
            </a:pPr>
            <a:r>
              <a:rPr lang="en-GB" sz="1100" smtClean="0">
                <a:latin typeface="Arial" charset="0"/>
              </a:rPr>
              <a:t>Item Type sub-scores break down and define ability dimensions in more detail to support interpretation and feedback. Each Item Type score carries on its own about ¾ of the validity of the Total score. Sub-scores have to be interpreted in the light of the total score.</a:t>
            </a:r>
          </a:p>
          <a:p>
            <a:pPr eaLnBrk="1" hangingPunct="1">
              <a:lnSpc>
                <a:spcPct val="85000"/>
              </a:lnSpc>
            </a:pPr>
            <a:r>
              <a:rPr lang="en-GB" sz="1100" smtClean="0">
                <a:latin typeface="Arial" charset="0"/>
              </a:rPr>
              <a:t>For greater range of international usage, there are single English language versions designed for use across the UK, USA, South Africa and Australia, allowing for truly international assessments to be carried out. Results are presented in simple, user-friendly hard copy profiles and online Assessment Reports, designed for use by a wide range of audiences (candidate, line manager, test trained user).</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2"/>
          <p:cNvSpPr>
            <a:spLocks noGrp="1" noRot="1" noChangeAspect="1" noChangeArrowheads="1" noTextEdit="1"/>
          </p:cNvSpPr>
          <p:nvPr>
            <p:ph type="sldImg"/>
          </p:nvPr>
        </p:nvSpPr>
        <p:spPr>
          <a:xfrm>
            <a:off x="1255713" y="720725"/>
            <a:ext cx="4800600" cy="3600450"/>
          </a:xfrm>
          <a:ln/>
        </p:spPr>
      </p:sp>
      <p:sp>
        <p:nvSpPr>
          <p:cNvPr id="168964" name="Rectangle 3"/>
          <p:cNvSpPr>
            <a:spLocks noGrp="1" noChangeArrowheads="1"/>
          </p:cNvSpPr>
          <p:nvPr>
            <p:ph type="body" idx="1"/>
          </p:nvPr>
        </p:nvSpPr>
        <p:spPr>
          <a:xfrm>
            <a:off x="730250" y="4562475"/>
            <a:ext cx="5854700" cy="4318000"/>
          </a:xfrm>
          <a:noFill/>
          <a:ln/>
        </p:spPr>
        <p:txBody>
          <a:bodyPr/>
          <a:lstStyle/>
          <a:p>
            <a:pPr eaLnBrk="1" hangingPunct="1"/>
            <a:r>
              <a:rPr lang="en-GB" smtClean="0">
                <a:latin typeface="Arial" charset="0"/>
              </a:rPr>
              <a:t>Saville Consulting Aptitude Assessments are of two types:</a:t>
            </a:r>
          </a:p>
          <a:p>
            <a:pPr eaLnBrk="1" hangingPunct="1"/>
            <a:endParaRPr lang="en-GB" smtClean="0">
              <a:latin typeface="Arial" charset="0"/>
            </a:endParaRPr>
          </a:p>
          <a:p>
            <a:pPr eaLnBrk="1" hangingPunct="1"/>
            <a:r>
              <a:rPr lang="en-GB" b="1" smtClean="0">
                <a:latin typeface="Arial" charset="0"/>
              </a:rPr>
              <a:t>Separate Aptitude Tests:  </a:t>
            </a:r>
            <a:r>
              <a:rPr lang="en-GB" smtClean="0">
                <a:latin typeface="Arial" charset="0"/>
              </a:rPr>
              <a:t>For each of the 7 key target work groups there is an individual test portfolio which gives a suite of appropriate tests.  For example, Professional is built on three separate tests Verbal, Numerical and Diagrammatic.  Commercial is built on separate tests for Verbal, Numerical and Error Checking, while Practical has separate tests of Mechanical, Diagrammatic and Spatial. The tests are available in hard copy format and are also being put onto our online platform for supervised use (Supervised Access – SA) with separate versions for unsupervised use (Invited Access – IA) to follow.</a:t>
            </a:r>
          </a:p>
          <a:p>
            <a:pPr eaLnBrk="1" hangingPunct="1"/>
            <a:endParaRPr lang="en-GB" smtClean="0">
              <a:latin typeface="Arial" charset="0"/>
            </a:endParaRPr>
          </a:p>
          <a:p>
            <a:pPr eaLnBrk="1" hangingPunct="1"/>
            <a:r>
              <a:rPr lang="en-GB" b="1" smtClean="0">
                <a:latin typeface="Arial" charset="0"/>
              </a:rPr>
              <a:t>Swift (Combined) Assessments:  </a:t>
            </a:r>
            <a:r>
              <a:rPr lang="en-GB" smtClean="0">
                <a:latin typeface="Arial" charset="0"/>
              </a:rPr>
              <a:t>Are also designed to assess candidates across the 7 work groups but with significantly shorter testing times than with the Separate Aptitude Tests.  They don’t give all the detailed information available when a candidate completes each of the Separate Aptitude tests but it provides a mechanism of quickly establishing a candidate’s aptitude.  These tests are available in online and hard copy formats currently. </a:t>
            </a:r>
          </a:p>
          <a:p>
            <a:pPr eaLnBrk="1" hangingPunct="1"/>
            <a:r>
              <a:rPr lang="en-GB" smtClean="0">
                <a:latin typeface="Arial" charset="0"/>
              </a:rPr>
              <a:t>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2"/>
          <p:cNvSpPr>
            <a:spLocks noGrp="1" noRot="1" noChangeAspect="1" noChangeArrowheads="1" noTextEdit="1"/>
          </p:cNvSpPr>
          <p:nvPr>
            <p:ph type="sldImg"/>
          </p:nvPr>
        </p:nvSpPr>
        <p:spPr>
          <a:xfrm>
            <a:off x="1238250" y="719138"/>
            <a:ext cx="4800600" cy="3600450"/>
          </a:xfrm>
          <a:ln/>
        </p:spPr>
      </p:sp>
      <p:sp>
        <p:nvSpPr>
          <p:cNvPr id="169988" name="Rectangle 3"/>
          <p:cNvSpPr>
            <a:spLocks noGrp="1" noChangeArrowheads="1"/>
          </p:cNvSpPr>
          <p:nvPr>
            <p:ph type="body" idx="1"/>
          </p:nvPr>
        </p:nvSpPr>
        <p:spPr>
          <a:xfrm>
            <a:off x="730250" y="4459288"/>
            <a:ext cx="5854700" cy="4752975"/>
          </a:xfrm>
          <a:noFill/>
          <a:ln/>
        </p:spPr>
        <p:txBody>
          <a:bodyPr/>
          <a:lstStyle/>
          <a:p>
            <a:pPr eaLnBrk="1" hangingPunct="1"/>
            <a:r>
              <a:rPr lang="en-GB" sz="1000" smtClean="0">
                <a:latin typeface="Arial" charset="0"/>
              </a:rPr>
              <a:t>All measures within a range have been designed to have comparable levels of difficulty. They have wide bandwidth and good score discrimination enabling deployment across a range of levels. We designated five work complexity levels with reference to the definitions of the UK National Vocational Qualifications and corresponding Zones in the US O-Net System and levels in the Stratified Systems Theory of Jaques (1996):</a:t>
            </a:r>
            <a:endParaRPr lang="en-GB" sz="1000" b="1" smtClean="0">
              <a:latin typeface="Arial" charset="0"/>
            </a:endParaRPr>
          </a:p>
          <a:p>
            <a:pPr eaLnBrk="1" hangingPunct="1"/>
            <a:r>
              <a:rPr lang="en-GB" sz="1000" b="1" smtClean="0">
                <a:latin typeface="Arial" charset="0"/>
              </a:rPr>
              <a:t>Level 5: </a:t>
            </a:r>
            <a:r>
              <a:rPr lang="en-GB" sz="1000" smtClean="0">
                <a:latin typeface="Arial" charset="0"/>
              </a:rPr>
              <a:t>Work that involves the application of a range of fundamental principles performed across a wide and often unpredictable variety of contexts with very substantial personal autonomy and often significant responsibility for the work of others and for the allocation of substantial resources. Personal accountabilities for analysis, diagnosis, design, planning, execution and evaluation often feature.</a:t>
            </a:r>
            <a:endParaRPr lang="en-GB" sz="1000" b="1" smtClean="0">
              <a:latin typeface="Arial" charset="0"/>
            </a:endParaRPr>
          </a:p>
          <a:p>
            <a:pPr eaLnBrk="1" hangingPunct="1"/>
            <a:r>
              <a:rPr lang="en-GB" sz="1000" b="1" smtClean="0">
                <a:latin typeface="Arial" charset="0"/>
              </a:rPr>
              <a:t>Level 4: </a:t>
            </a:r>
            <a:r>
              <a:rPr lang="en-GB" sz="1000" smtClean="0">
                <a:latin typeface="Arial" charset="0"/>
              </a:rPr>
              <a:t>Work that involves the application of knowledge in a broad range of complex, technical or professional work activities performed in a variety of contexts and with a substantial degree of personal responsibility and autonomy. Responsibility for the work of others and the allocation of resources is often present.</a:t>
            </a:r>
            <a:endParaRPr lang="en-GB" sz="1000" b="1" smtClean="0">
              <a:latin typeface="Arial" charset="0"/>
            </a:endParaRPr>
          </a:p>
          <a:p>
            <a:pPr eaLnBrk="1" hangingPunct="1"/>
            <a:r>
              <a:rPr lang="en-GB" sz="1000" b="1" smtClean="0">
                <a:latin typeface="Arial" charset="0"/>
              </a:rPr>
              <a:t>Level 3:</a:t>
            </a:r>
            <a:r>
              <a:rPr lang="en-GB" sz="1000" smtClean="0">
                <a:latin typeface="Arial" charset="0"/>
              </a:rPr>
              <a:t> Work that involves the application of knowledge in a broad range of varied work activities performed in a wide variety of contexts, most of which are complex and non-routine. There is considerable responsibility and autonomy and control or guidance of others is often required.</a:t>
            </a:r>
            <a:endParaRPr lang="en-GB" sz="1000" b="1" smtClean="0">
              <a:latin typeface="Arial" charset="0"/>
            </a:endParaRPr>
          </a:p>
          <a:p>
            <a:pPr eaLnBrk="1" hangingPunct="1"/>
            <a:r>
              <a:rPr lang="en-GB" sz="1000" b="1" smtClean="0">
                <a:latin typeface="Arial" charset="0"/>
              </a:rPr>
              <a:t>Level 2:</a:t>
            </a:r>
            <a:r>
              <a:rPr lang="en-GB" sz="1000" smtClean="0">
                <a:latin typeface="Arial" charset="0"/>
              </a:rPr>
              <a:t> Work that involves the application of knowledge in a significant range of varied work activities, performed in a variety of contexts. Some of these activities are complex or non-routine and there is some individual responsibility or autonomy. Collaboration with others, perhaps through membership of a work group or team, is often a requirement.</a:t>
            </a:r>
            <a:endParaRPr lang="en-GB" sz="1000" b="1" smtClean="0">
              <a:latin typeface="Arial" charset="0"/>
            </a:endParaRPr>
          </a:p>
          <a:p>
            <a:pPr eaLnBrk="1" hangingPunct="1"/>
            <a:r>
              <a:rPr lang="en-GB" sz="1000" b="1" smtClean="0">
                <a:latin typeface="Arial" charset="0"/>
              </a:rPr>
              <a:t>Level 1:</a:t>
            </a:r>
            <a:r>
              <a:rPr lang="en-GB" sz="1000" smtClean="0">
                <a:latin typeface="Arial" charset="0"/>
              </a:rPr>
              <a:t> Work that involves the application of knowledge in the performance of a range of varied work activities, most of which are routine and predictable.</a:t>
            </a:r>
          </a:p>
          <a:p>
            <a:pPr eaLnBrk="1" hangingPunct="1"/>
            <a:r>
              <a:rPr lang="en-GB" sz="1000" smtClean="0">
                <a:latin typeface="Arial" charset="0"/>
              </a:rPr>
              <a:t>Saville Consulting has developed a comprehensive bank of items and can offer high-volume users the development of bespoke aptitude assessments. These can be designed to reflect company branding and incorporate the relevant industry sector features. They will also be unique to the company.</a:t>
            </a:r>
          </a:p>
          <a:p>
            <a:pPr eaLnBrk="1" hangingPunct="1"/>
            <a:endParaRPr lang="en-GB" sz="10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xfrm>
            <a:off x="731838" y="4560888"/>
            <a:ext cx="5851525" cy="4783137"/>
          </a:xfrm>
          <a:noFill/>
          <a:ln/>
        </p:spPr>
        <p:txBody>
          <a:bodyPr/>
          <a:lstStyle/>
          <a:p>
            <a:pPr eaLnBrk="1" hangingPunct="1">
              <a:lnSpc>
                <a:spcPct val="95000"/>
              </a:lnSpc>
            </a:pPr>
            <a:r>
              <a:rPr lang="en-GB" sz="1000" smtClean="0">
                <a:latin typeface="Arial" charset="0"/>
              </a:rPr>
              <a:t>At the heart of each range are the Saville Consulting Swift combination assessments that are each made up of three short sub-tests. Swift assessments have been designed as multiple parallel versions with Invited Access versions for unsupervised use, and a choice of Supervised Access and Hard Copy versions for secure verification. Each range also features parallel series of in-depth versions of the aptitude tests that have been developed for specific target groups.</a:t>
            </a:r>
          </a:p>
          <a:p>
            <a:pPr eaLnBrk="1" hangingPunct="1">
              <a:lnSpc>
                <a:spcPct val="95000"/>
              </a:lnSpc>
            </a:pPr>
            <a:endParaRPr lang="en-GB" sz="1000" b="1" smtClean="0">
              <a:latin typeface="Arial" charset="0"/>
            </a:endParaRPr>
          </a:p>
          <a:p>
            <a:pPr eaLnBrk="1" hangingPunct="1">
              <a:lnSpc>
                <a:spcPct val="95000"/>
              </a:lnSpc>
            </a:pPr>
            <a:r>
              <a:rPr lang="en-GB" sz="1000" b="1" smtClean="0">
                <a:latin typeface="Arial" charset="0"/>
              </a:rPr>
              <a:t>Swift Analysis Aptitude Hard Copy - </a:t>
            </a:r>
            <a:r>
              <a:rPr lang="en-GB" sz="1000" smtClean="0">
                <a:latin typeface="Arial" charset="0"/>
              </a:rPr>
              <a:t>This paper and pencil assessment is ideal for use with groups of candidates, and when testing individuals in locations such as hotels or on site where computer availability and Internet connectivity are problematic. </a:t>
            </a:r>
          </a:p>
          <a:p>
            <a:pPr eaLnBrk="1" hangingPunct="1">
              <a:lnSpc>
                <a:spcPct val="95000"/>
              </a:lnSpc>
            </a:pPr>
            <a:r>
              <a:rPr lang="en-GB" sz="1000" smtClean="0">
                <a:latin typeface="Arial" charset="0"/>
              </a:rPr>
              <a:t>The assessment is particularly useful when time is at a premium e.g. at Assessment Centres and in advance of interviews, and can be used as a standalone tool or to cross-check results of an unsupervised online assessment.</a:t>
            </a:r>
          </a:p>
          <a:p>
            <a:pPr eaLnBrk="1" hangingPunct="1">
              <a:lnSpc>
                <a:spcPct val="95000"/>
              </a:lnSpc>
            </a:pPr>
            <a:endParaRPr lang="en-GB" sz="1000" b="1" smtClean="0">
              <a:latin typeface="Arial" charset="0"/>
            </a:endParaRPr>
          </a:p>
          <a:p>
            <a:pPr eaLnBrk="1" hangingPunct="1">
              <a:lnSpc>
                <a:spcPct val="95000"/>
              </a:lnSpc>
            </a:pPr>
            <a:r>
              <a:rPr lang="en-GB" sz="1000" b="1" smtClean="0">
                <a:latin typeface="Arial" charset="0"/>
              </a:rPr>
              <a:t>Swift Analysis Aptitude (Supervised Access) - </a:t>
            </a:r>
            <a:r>
              <a:rPr lang="en-GB" sz="1000" smtClean="0">
                <a:latin typeface="Arial" charset="0"/>
              </a:rPr>
              <a:t>This online assessment is exclusively available to Oasys users and presents the same content as the hard copy version. Due to its self-administering, interactive format it is ideal for use when regularly testing individuals in a specific location with good Internet connectivity, and with groups of candidates in dedicated testing centres. The assessment is particularly useful in advance of line manager or panel interviews, and can be used as a standalone tool or to cross-check results of an unsupervised online assessment</a:t>
            </a:r>
          </a:p>
          <a:p>
            <a:pPr eaLnBrk="1" hangingPunct="1">
              <a:lnSpc>
                <a:spcPct val="95000"/>
              </a:lnSpc>
            </a:pPr>
            <a:endParaRPr lang="en-GB" sz="1000" b="1" smtClean="0">
              <a:latin typeface="Arial" charset="0"/>
            </a:endParaRPr>
          </a:p>
          <a:p>
            <a:pPr eaLnBrk="1" hangingPunct="1">
              <a:lnSpc>
                <a:spcPct val="95000"/>
              </a:lnSpc>
            </a:pPr>
            <a:r>
              <a:rPr lang="en-GB" sz="1000" b="1" smtClean="0">
                <a:latin typeface="Arial" charset="0"/>
              </a:rPr>
              <a:t>Swift Analysis Aptitude (Invited Access) - </a:t>
            </a:r>
            <a:r>
              <a:rPr lang="en-GB" sz="1000" smtClean="0">
                <a:latin typeface="Arial" charset="0"/>
              </a:rPr>
              <a:t>This online assessment is available to Oasys and Bureau users and presents one of many parallel versions assembled from content that is completely separate from the supervised versions. The self-administering, interactive format in conjunction with economical time limit (18 minutes total testing time) makes this tool ideal for unsupervised assessments. It can be taken from any place with computer and good Internet connectivity e.g. home; office; library; internet café. The assessment tool can be deployed as a stand alone tool in talent audit and self-development situations, or as a screening tool in a multi-stage recruitment process. For 'High-stakes' appointment decision making Saville Consulting strongly recommend verification of unsupervised test results through supervised assessments.</a:t>
            </a:r>
          </a:p>
          <a:p>
            <a:pPr eaLnBrk="1" hangingPunct="1">
              <a:lnSpc>
                <a:spcPct val="95000"/>
              </a:lnSpc>
            </a:pPr>
            <a:endParaRPr lang="en-GB" sz="1000" smtClean="0">
              <a:latin typeface="Arial" charset="0"/>
            </a:endParaRPr>
          </a:p>
          <a:p>
            <a:pPr eaLnBrk="1" hangingPunct="1"/>
            <a:endParaRPr lang="en-GB" sz="10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2"/>
          <p:cNvSpPr>
            <a:spLocks noGrp="1" noRot="1" noChangeAspect="1" noChangeArrowheads="1" noTextEdit="1"/>
          </p:cNvSpPr>
          <p:nvPr>
            <p:ph type="sldImg"/>
          </p:nvPr>
        </p:nvSpPr>
        <p:spPr>
          <a:xfrm>
            <a:off x="1258888" y="720725"/>
            <a:ext cx="4800600" cy="3600450"/>
          </a:xfrm>
          <a:ln/>
        </p:spPr>
      </p:sp>
      <p:sp>
        <p:nvSpPr>
          <p:cNvPr id="172036" name="Rectangle 3"/>
          <p:cNvSpPr>
            <a:spLocks noGrp="1" noChangeArrowheads="1"/>
          </p:cNvSpPr>
          <p:nvPr>
            <p:ph type="body" idx="1"/>
          </p:nvPr>
        </p:nvSpPr>
        <p:spPr>
          <a:xfrm>
            <a:off x="731838" y="4562475"/>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2"/>
          <p:cNvSpPr>
            <a:spLocks noGrp="1" noRot="1" noChangeAspect="1" noChangeArrowheads="1" noTextEdit="1"/>
          </p:cNvSpPr>
          <p:nvPr>
            <p:ph type="sldImg"/>
          </p:nvPr>
        </p:nvSpPr>
        <p:spPr>
          <a:xfrm>
            <a:off x="1258888" y="730250"/>
            <a:ext cx="4800600" cy="3600450"/>
          </a:xfrm>
          <a:ln/>
        </p:spPr>
      </p:sp>
      <p:sp>
        <p:nvSpPr>
          <p:cNvPr id="174084"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xfrm>
            <a:off x="730250" y="4505325"/>
            <a:ext cx="5854700" cy="4722813"/>
          </a:xfrm>
          <a:noFill/>
          <a:ln/>
        </p:spPr>
        <p:txBody>
          <a:bodyPr/>
          <a:lstStyle/>
          <a:p>
            <a:pPr eaLnBrk="1" hangingPunct="1"/>
            <a:r>
              <a:rPr lang="en-GB" b="1" smtClean="0">
                <a:latin typeface="Arial" charset="0"/>
              </a:rPr>
              <a:t>Transforming assessment</a:t>
            </a:r>
            <a:r>
              <a:rPr lang="en-GB" smtClean="0">
                <a:latin typeface="Arial" charset="0"/>
              </a:rPr>
              <a:t> – moving on from traditional approaches to assessments which were available in the 20</a:t>
            </a:r>
            <a:r>
              <a:rPr lang="en-GB" baseline="30000" smtClean="0">
                <a:latin typeface="Arial" charset="0"/>
              </a:rPr>
              <a:t>th</a:t>
            </a:r>
            <a:r>
              <a:rPr lang="en-GB" smtClean="0">
                <a:latin typeface="Arial" charset="0"/>
              </a:rPr>
              <a:t> Century by creating innovative, rigorous and work relevant tools.</a:t>
            </a:r>
          </a:p>
          <a:p>
            <a:pPr eaLnBrk="1" hangingPunct="1"/>
            <a:r>
              <a:rPr lang="en-GB" b="1" smtClean="0">
                <a:latin typeface="Arial" charset="0"/>
              </a:rPr>
              <a:t>Maximising the power of the internet</a:t>
            </a:r>
            <a:r>
              <a:rPr lang="en-GB" smtClean="0">
                <a:latin typeface="Arial" charset="0"/>
              </a:rPr>
              <a:t> – rather than having questionnaires and assessments that were designed for paper and pencil use and placing them on the internet – our tools are designed from first principles to reap the benefits of internet assessment.</a:t>
            </a:r>
          </a:p>
          <a:p>
            <a:pPr eaLnBrk="1" hangingPunct="1"/>
            <a:r>
              <a:rPr lang="en-GB" b="1" smtClean="0">
                <a:latin typeface="Arial" charset="0"/>
              </a:rPr>
              <a:t>Greater insight and richer feedback</a:t>
            </a:r>
            <a:r>
              <a:rPr lang="en-GB" smtClean="0">
                <a:latin typeface="Arial" charset="0"/>
              </a:rPr>
              <a:t> – our tools are designed to be highly accurate and to allow more useful information to be profiled to give much greater insight into every individual assessed.</a:t>
            </a:r>
          </a:p>
          <a:p>
            <a:pPr eaLnBrk="1" hangingPunct="1"/>
            <a:r>
              <a:rPr lang="en-GB" b="1" smtClean="0">
                <a:latin typeface="Arial" charset="0"/>
              </a:rPr>
              <a:t>Taking seriously the need for security in testing</a:t>
            </a:r>
            <a:r>
              <a:rPr lang="en-GB" smtClean="0">
                <a:latin typeface="Arial" charset="0"/>
              </a:rPr>
              <a:t> – our approaches to assessment have security at their core including the creation of separate invited access online tests and questionnaires and the back up of online or hard copy assessments.</a:t>
            </a:r>
          </a:p>
          <a:p>
            <a:pPr eaLnBrk="1" hangingPunct="1"/>
            <a:r>
              <a:rPr lang="en-GB" b="1" smtClean="0">
                <a:latin typeface="Arial" charset="0"/>
              </a:rPr>
              <a:t>Tailoring our approaches to fit organisations’ real needs</a:t>
            </a:r>
            <a:r>
              <a:rPr lang="en-GB" smtClean="0">
                <a:latin typeface="Arial" charset="0"/>
              </a:rPr>
              <a:t> – we tailor our assessment reports to measure organisations’ own models of performance using the measurement power of our tools in an organisation’s own language.</a:t>
            </a:r>
          </a:p>
          <a:p>
            <a:pPr eaLnBrk="1" hangingPunct="1"/>
            <a:r>
              <a:rPr lang="en-GB" b="1" smtClean="0">
                <a:latin typeface="Arial" charset="0"/>
              </a:rPr>
              <a:t>Exceptional prediction of work performance</a:t>
            </a:r>
            <a:r>
              <a:rPr lang="en-GB" smtClean="0">
                <a:latin typeface="Arial" charset="0"/>
              </a:rPr>
              <a:t> – our approach is driven by the research data we constantly collect to predict a clear model of performance at work.  This means that it is clear from a Saville Consulting assessment what the likely impact on work performance is.</a:t>
            </a:r>
          </a:p>
          <a:p>
            <a:pPr eaLnBrk="1" hangingPunct="1"/>
            <a:endParaRPr lang="en-GB" smtClean="0">
              <a:latin typeface="Arial" charset="0"/>
            </a:endParaRPr>
          </a:p>
          <a:p>
            <a:pPr eaLnBrk="1" hangingPunct="1"/>
            <a:endParaRPr lang="en-GB" smtClean="0">
              <a:latin typeface="Arial" charset="0"/>
            </a:endParaRPr>
          </a:p>
          <a:p>
            <a:pPr eaLnBrk="1" hangingPunct="1"/>
            <a:endParaRPr lang="en-GB" smtClean="0">
              <a:latin typeface="Arial" charset="0"/>
            </a:endParaRPr>
          </a:p>
          <a:p>
            <a:pPr eaLnBrk="1" hangingPunct="1"/>
            <a:endParaRPr lang="en-GB" smtClean="0">
              <a:latin typeface="Arial" charset="0"/>
            </a:endParaRPr>
          </a:p>
          <a:p>
            <a:pPr eaLnBrk="1" hangingPunct="1"/>
            <a:endParaRPr lang="en-GB" smtClean="0">
              <a:latin typeface="Arial" charset="0"/>
            </a:endParaRPr>
          </a:p>
          <a:p>
            <a:pPr eaLnBrk="1" hangingPunct="1"/>
            <a:endParaRPr lang="en-GB" smtClean="0">
              <a:latin typeface="Arial" charset="0"/>
            </a:endParaRP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Rectangle 2"/>
          <p:cNvSpPr>
            <a:spLocks noGrp="1" noRot="1" noChangeAspect="1" noChangeArrowheads="1" noTextEdit="1"/>
          </p:cNvSpPr>
          <p:nvPr>
            <p:ph type="sldImg"/>
          </p:nvPr>
        </p:nvSpPr>
        <p:spPr>
          <a:xfrm>
            <a:off x="1255713" y="720725"/>
            <a:ext cx="4800600" cy="3600450"/>
          </a:xfrm>
          <a:ln/>
        </p:spPr>
      </p:sp>
      <p:sp>
        <p:nvSpPr>
          <p:cNvPr id="175108" name="Rectangle 3"/>
          <p:cNvSpPr>
            <a:spLocks noGrp="1" noChangeArrowheads="1"/>
          </p:cNvSpPr>
          <p:nvPr>
            <p:ph type="body" idx="1"/>
          </p:nvPr>
        </p:nvSpPr>
        <p:spPr>
          <a:xfrm>
            <a:off x="730250" y="4562475"/>
            <a:ext cx="5854700" cy="4318000"/>
          </a:xfrm>
          <a:noFill/>
          <a:ln/>
        </p:spPr>
        <p:txBody>
          <a:bodyPr/>
          <a:lstStyle/>
          <a:p>
            <a:pPr eaLnBrk="1" hangingPunct="1">
              <a:lnSpc>
                <a:spcPct val="95000"/>
              </a:lnSpc>
            </a:pPr>
            <a:r>
              <a:rPr lang="en-GB" smtClean="0">
                <a:latin typeface="Arial" charset="0"/>
              </a:rPr>
              <a:t>There are different options for using the aptitude range.  If there is a desire to do unsupervised assessments for professional, managerial and graduate level jobs we recommend the use of Swift Analysis Aptitude Online (Invited Access) from the Analysis Aptitude Range.  </a:t>
            </a:r>
          </a:p>
          <a:p>
            <a:pPr eaLnBrk="1" hangingPunct="1">
              <a:lnSpc>
                <a:spcPct val="95000"/>
              </a:lnSpc>
            </a:pPr>
            <a:endParaRPr lang="en-GB" smtClean="0">
              <a:latin typeface="Arial" charset="0"/>
            </a:endParaRPr>
          </a:p>
          <a:p>
            <a:pPr eaLnBrk="1" hangingPunct="1">
              <a:lnSpc>
                <a:spcPct val="95000"/>
              </a:lnSpc>
            </a:pPr>
            <a:r>
              <a:rPr lang="en-GB" smtClean="0">
                <a:latin typeface="Arial" charset="0"/>
              </a:rPr>
              <a:t>We would then recommend prior to appointment the use of Swift Analysis SA (Supervised Access) either in paper and pencil (hard copy) format or online with test supervisor/administrator present with the candidate. </a:t>
            </a:r>
          </a:p>
          <a:p>
            <a:pPr eaLnBrk="1" hangingPunct="1">
              <a:lnSpc>
                <a:spcPct val="95000"/>
              </a:lnSpc>
            </a:pPr>
            <a:endParaRPr lang="en-GB" smtClean="0">
              <a:latin typeface="Arial" charset="0"/>
            </a:endParaRPr>
          </a:p>
          <a:p>
            <a:pPr eaLnBrk="1" hangingPunct="1">
              <a:lnSpc>
                <a:spcPct val="95000"/>
              </a:lnSpc>
            </a:pPr>
            <a:r>
              <a:rPr lang="en-GB" smtClean="0">
                <a:latin typeface="Arial" charset="0"/>
              </a:rPr>
              <a:t>Perhaps, a better option prior to appointment following the initial Swift Analysis (IA) online completion is to use the separate aptitude tests from either the Professional or Work Aptitudes series which are supervised verbal, numerical and diagrammatic tests which allow for a richer understanding of the candidate’s aptitudes prior to appointment.</a:t>
            </a: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731838" y="4560888"/>
            <a:ext cx="5851525" cy="4867275"/>
          </a:xfrm>
          <a:noFill/>
          <a:ln/>
        </p:spPr>
        <p:txBody>
          <a:bodyPr/>
          <a:lstStyle/>
          <a:p>
            <a:pPr eaLnBrk="1" hangingPunct="1">
              <a:lnSpc>
                <a:spcPct val="95000"/>
              </a:lnSpc>
            </a:pPr>
            <a:r>
              <a:rPr lang="en-GB" sz="1100" b="1" smtClean="0">
                <a:latin typeface="Arial" charset="0"/>
              </a:rPr>
              <a:t>Swift Comprehension Aptitude (Hard Copy) - </a:t>
            </a:r>
            <a:r>
              <a:rPr lang="en-GB" sz="1100" smtClean="0">
                <a:latin typeface="Arial" charset="0"/>
              </a:rPr>
              <a:t>This paper and pencil assessment is ideal for use with groups of candidates, and when testing individuals in locations such as hotels or on site where computer availability and Internet connectivity are problematic. The assessment is particularly useful when time is at a premium e.g. at Assessment Centres and in advance of interviews, and can be used as a standalone tool or to cross-check results of an unsupervised online assessment.</a:t>
            </a:r>
          </a:p>
          <a:p>
            <a:pPr eaLnBrk="1" hangingPunct="1">
              <a:lnSpc>
                <a:spcPct val="95000"/>
              </a:lnSpc>
            </a:pPr>
            <a:endParaRPr lang="en-GB" sz="1100" b="1" smtClean="0">
              <a:latin typeface="Arial" charset="0"/>
            </a:endParaRPr>
          </a:p>
          <a:p>
            <a:pPr eaLnBrk="1" hangingPunct="1">
              <a:lnSpc>
                <a:spcPct val="95000"/>
              </a:lnSpc>
            </a:pPr>
            <a:r>
              <a:rPr lang="en-GB" sz="1100" b="1" smtClean="0">
                <a:latin typeface="Arial" charset="0"/>
              </a:rPr>
              <a:t>Swift Comprehension Aptitude (Supervised Access) - </a:t>
            </a:r>
            <a:r>
              <a:rPr lang="en-GB" sz="1100" smtClean="0">
                <a:latin typeface="Arial" charset="0"/>
              </a:rPr>
              <a:t>This online assessment is exclusively available to Oasys users and presents the same content as the hard copy version. Due to its self-administering, interactive format it is ideal for use when regularly testing individuals in a specific location with good Internet connectivity, and with groups of candidates in dedicated testing centres. The assessment is particularly useful in advance of line manager or panel interviews, and can be used as a standalone tool or to cross-check results of an unsupervised online assessment. </a:t>
            </a:r>
          </a:p>
          <a:p>
            <a:pPr eaLnBrk="1" hangingPunct="1">
              <a:lnSpc>
                <a:spcPct val="95000"/>
              </a:lnSpc>
            </a:pPr>
            <a:endParaRPr lang="en-GB" sz="1100" b="1" smtClean="0">
              <a:latin typeface="Arial" charset="0"/>
            </a:endParaRPr>
          </a:p>
          <a:p>
            <a:pPr eaLnBrk="1" hangingPunct="1">
              <a:lnSpc>
                <a:spcPct val="95000"/>
              </a:lnSpc>
            </a:pPr>
            <a:r>
              <a:rPr lang="en-GB" sz="1100" b="1" smtClean="0">
                <a:latin typeface="Arial" charset="0"/>
              </a:rPr>
              <a:t>Swift Comprehension Aptitude (Invited Access) - </a:t>
            </a:r>
            <a:r>
              <a:rPr lang="en-GB" sz="1100" smtClean="0">
                <a:latin typeface="Arial" charset="0"/>
              </a:rPr>
              <a:t>This online assessment is available to Oasys and Bureau users and presents one of many parallel versions assembled from content that is completely separate from the supervised versions. The self-administering, interactive format in conjunction with economical time limit (10 minutes total testing time) makes this tool ideal for unsupervised assessments. It can be taken from any place with computer and good Internet connectivity e.g. home; office; library; internet café etc. The assessment tool can be deployed as a stand alone tool in talent audit and self-development situations, or as a screening tool in a multi-stage recruitment process. For 'High-stakes' appointment decision making Saville Consulting strongly recommend verification of unsupervised test results through supervised assessments.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Rectangle 2"/>
          <p:cNvSpPr>
            <a:spLocks noGrp="1" noRot="1" noChangeAspect="1" noChangeArrowheads="1" noTextEdit="1"/>
          </p:cNvSpPr>
          <p:nvPr>
            <p:ph type="sldImg"/>
          </p:nvPr>
        </p:nvSpPr>
        <p:spPr>
          <a:xfrm>
            <a:off x="1258888" y="722313"/>
            <a:ext cx="4800600" cy="3600450"/>
          </a:xfrm>
          <a:ln/>
        </p:spPr>
      </p:sp>
      <p:sp>
        <p:nvSpPr>
          <p:cNvPr id="177156"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32</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9" name="Rectangle 2"/>
          <p:cNvSpPr>
            <a:spLocks noGrp="1" noRot="1" noChangeAspect="1" noChangeArrowheads="1" noTextEdit="1"/>
          </p:cNvSpPr>
          <p:nvPr>
            <p:ph type="sldImg"/>
          </p:nvPr>
        </p:nvSpPr>
        <p:spPr>
          <a:xfrm>
            <a:off x="1258888" y="730250"/>
            <a:ext cx="4800600" cy="3600450"/>
          </a:xfrm>
          <a:ln/>
        </p:spPr>
      </p:sp>
      <p:sp>
        <p:nvSpPr>
          <p:cNvPr id="178180"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Rectangle 2"/>
          <p:cNvSpPr>
            <a:spLocks noGrp="1" noRot="1" noChangeAspect="1" noChangeArrowheads="1" noTextEdit="1"/>
          </p:cNvSpPr>
          <p:nvPr>
            <p:ph type="sldImg"/>
          </p:nvPr>
        </p:nvSpPr>
        <p:spPr>
          <a:xfrm>
            <a:off x="1257300" y="722313"/>
            <a:ext cx="4797425" cy="3597275"/>
          </a:xfrm>
          <a:ln/>
        </p:spPr>
      </p:sp>
      <p:sp>
        <p:nvSpPr>
          <p:cNvPr id="179204" name="Rectangle 3"/>
          <p:cNvSpPr>
            <a:spLocks noGrp="1" noChangeArrowheads="1"/>
          </p:cNvSpPr>
          <p:nvPr>
            <p:ph type="body" idx="1"/>
          </p:nvPr>
        </p:nvSpPr>
        <p:spPr>
          <a:xfrm>
            <a:off x="730250" y="4562475"/>
            <a:ext cx="5854700" cy="4316413"/>
          </a:xfrm>
          <a:noFill/>
          <a:ln/>
        </p:spPr>
        <p:txBody>
          <a:bodyPr/>
          <a:lstStyle/>
          <a:p>
            <a:pPr eaLnBrk="1" hangingPunct="1"/>
            <a:r>
              <a:rPr lang="en-GB" smtClean="0">
                <a:latin typeface="Arial" charset="0"/>
              </a:rPr>
              <a:t>For a wide variety of roles in customer services, sales, marketing, administration, operations, production, manufacturing etc the use of Swift Comprehension (IA-Invited Access) online followed up with either the Swift Comprehension (SA- Supervised Access) combination assessment (hard copy or online) is appropriate.  More detailed assessment from the supervised aptitude tests from the Commercial, Customer, Administrative or Operational series (Verbal, Numerical and Error Checking) is preferable where time is not at an absolute premium.</a:t>
            </a: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34</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xfrm>
            <a:off x="731838" y="4560888"/>
            <a:ext cx="5851525" cy="4681537"/>
          </a:xfrm>
          <a:noFill/>
          <a:ln/>
        </p:spPr>
        <p:txBody>
          <a:bodyPr/>
          <a:lstStyle/>
          <a:p>
            <a:pPr eaLnBrk="1" hangingPunct="1"/>
            <a:r>
              <a:rPr lang="en-GB" sz="1000" b="1" dirty="0" smtClean="0">
                <a:latin typeface="Arial" charset="0"/>
              </a:rPr>
              <a:t>Swift Technical Aptitude (Hard Copy) - </a:t>
            </a:r>
            <a:r>
              <a:rPr lang="en-GB" sz="1000" dirty="0" smtClean="0">
                <a:latin typeface="Arial" charset="0"/>
              </a:rPr>
              <a:t>This paper and pencil assessment is ideal for use with groups of candidates, and when testing individuals in locations such as hotels or on site where computer availability and Internet connectivity are problematic. The assessment is particularly useful when time is at a premium e.g. at Assessment Centres and in advance of interviews, and can be used as a standalone tool or to cross-check results of an unsupervised online assessment.</a:t>
            </a:r>
          </a:p>
          <a:p>
            <a:pPr eaLnBrk="1" hangingPunct="1"/>
            <a:endParaRPr lang="en-GB" sz="1000" b="1" dirty="0" smtClean="0">
              <a:latin typeface="Arial" charset="0"/>
            </a:endParaRPr>
          </a:p>
          <a:p>
            <a:pPr eaLnBrk="1" hangingPunct="1"/>
            <a:r>
              <a:rPr lang="en-GB" sz="1000" b="1" dirty="0" smtClean="0">
                <a:latin typeface="Arial" charset="0"/>
              </a:rPr>
              <a:t>Swift Technical Aptitude (Supervised Access) - </a:t>
            </a:r>
            <a:r>
              <a:rPr lang="en-GB" sz="1000" dirty="0" smtClean="0">
                <a:latin typeface="Arial" charset="0"/>
              </a:rPr>
              <a:t>This online assessment is exclusively available to </a:t>
            </a:r>
            <a:r>
              <a:rPr lang="en-GB" sz="1000" dirty="0" err="1" smtClean="0">
                <a:latin typeface="Arial" charset="0"/>
              </a:rPr>
              <a:t>Oasys</a:t>
            </a:r>
            <a:r>
              <a:rPr lang="en-GB" sz="1000" dirty="0" smtClean="0">
                <a:latin typeface="Arial" charset="0"/>
              </a:rPr>
              <a:t> users and presents the same content as the hard copy version. Due to its self-administering, interactive format it is ideal for use when regularly testing individuals in a specific location with good Internet connectivity, and with groups of candidates in dedicated testing centres. The assessment is particularly useful in advance of line manager or panel interviews, and can be used as a standalone tool or to cross-check results of an unsupervised online assessment.</a:t>
            </a:r>
          </a:p>
          <a:p>
            <a:pPr eaLnBrk="1" hangingPunct="1"/>
            <a:endParaRPr lang="en-GB" sz="1000" b="1" dirty="0" smtClean="0">
              <a:latin typeface="Arial" charset="0"/>
            </a:endParaRPr>
          </a:p>
          <a:p>
            <a:pPr eaLnBrk="1" hangingPunct="1"/>
            <a:r>
              <a:rPr lang="en-GB" sz="1000" b="1" dirty="0" smtClean="0">
                <a:latin typeface="Arial" charset="0"/>
              </a:rPr>
              <a:t>Swift Technical Aptitude (Invited Access) - </a:t>
            </a:r>
            <a:r>
              <a:rPr lang="en-GB" sz="1000" dirty="0" smtClean="0">
                <a:latin typeface="Arial" charset="0"/>
              </a:rPr>
              <a:t>This online assessment is available to </a:t>
            </a:r>
            <a:r>
              <a:rPr lang="en-GB" sz="1000" dirty="0" err="1" smtClean="0">
                <a:latin typeface="Arial" charset="0"/>
              </a:rPr>
              <a:t>Oasys</a:t>
            </a:r>
            <a:r>
              <a:rPr lang="en-GB" sz="1000" dirty="0" smtClean="0">
                <a:latin typeface="Arial" charset="0"/>
              </a:rPr>
              <a:t> and Bureau users and presents one of many parallel versions assembled from content that is completely separate from the supervised versions. The self-administering, interactive format in conjunction with economical time limit (10 minutes total testing time) makes this tool ideal for unsupervised assessments. It can be taken from any place with computer and good Internet connectivity e.g. home; office; library; internet café. The assessment tool can be deployed as a stand alone tool in talent audit and self-development situations, or as a screening tool in a multi-stage recruitment process. For 'High-stakes' appointment decision making Saville Consulting strongly recommend verification of unsupervised test results through supervised assessments. Swift Technical Aptitude can be combined with Swift Comprehension Aptitude in career guidance settings to obtain a comprehensive profile of General Reasoning Ability and profile pattern across six aptitude areas.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35</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r>
              <a:rPr lang="en-GB" sz="1000" b="1" smtClean="0">
                <a:latin typeface="Arial" charset="0"/>
              </a:rPr>
              <a:t>Diagrammatic Tests </a:t>
            </a:r>
          </a:p>
          <a:p>
            <a:pPr eaLnBrk="1" hangingPunct="1"/>
            <a:r>
              <a:rPr lang="en-GB" sz="1000" smtClean="0">
                <a:latin typeface="Arial" charset="0"/>
              </a:rPr>
              <a:t>Checking tests </a:t>
            </a:r>
            <a:r>
              <a:rPr lang="en-GB" sz="800" smtClean="0">
                <a:latin typeface="Arial" charset="0"/>
              </a:rPr>
              <a:t>assesses the ability to evaluate processes represented through diagrams.</a:t>
            </a:r>
          </a:p>
          <a:p>
            <a:pPr eaLnBrk="1" hangingPunct="1"/>
            <a:endParaRPr lang="en-GB" sz="1000" smtClean="0">
              <a:latin typeface="Arial" charset="0"/>
            </a:endParaRPr>
          </a:p>
          <a:p>
            <a:pPr eaLnBrk="1" hangingPunct="1"/>
            <a:r>
              <a:rPr lang="en-GB" sz="1000" b="1" smtClean="0">
                <a:latin typeface="Arial" charset="0"/>
              </a:rPr>
              <a:t>Spatial Tests</a:t>
            </a:r>
          </a:p>
          <a:p>
            <a:pPr eaLnBrk="1" hangingPunct="1"/>
            <a:r>
              <a:rPr lang="en-GB" sz="1000" smtClean="0">
                <a:latin typeface="Arial" charset="0"/>
              </a:rPr>
              <a:t>These types of test assess the ability to visualise the rotation of shapes in space.</a:t>
            </a:r>
          </a:p>
          <a:p>
            <a:pPr eaLnBrk="1" hangingPunct="1"/>
            <a:endParaRPr lang="en-GB" sz="1000" smtClean="0">
              <a:latin typeface="Arial" charset="0"/>
            </a:endParaRPr>
          </a:p>
          <a:p>
            <a:pPr eaLnBrk="1" hangingPunct="1"/>
            <a:r>
              <a:rPr lang="en-GB" sz="1000" b="1" smtClean="0">
                <a:latin typeface="Arial" charset="0"/>
              </a:rPr>
              <a:t>Mechanical Tests</a:t>
            </a:r>
          </a:p>
          <a:p>
            <a:pPr eaLnBrk="1" hangingPunct="1"/>
            <a:r>
              <a:rPr lang="en-GB" sz="1000" smtClean="0">
                <a:latin typeface="Arial" charset="0"/>
              </a:rPr>
              <a:t>Mechanical Tests assess the ability to understand gears, leavers, pivots and other mechanical devices.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Rectangle 2"/>
          <p:cNvSpPr>
            <a:spLocks noGrp="1" noRot="1" noChangeAspect="1" noChangeArrowheads="1" noTextEdit="1"/>
          </p:cNvSpPr>
          <p:nvPr>
            <p:ph type="sldImg"/>
          </p:nvPr>
        </p:nvSpPr>
        <p:spPr>
          <a:xfrm>
            <a:off x="1258888" y="730250"/>
            <a:ext cx="4800600" cy="3600450"/>
          </a:xfrm>
          <a:ln/>
        </p:spPr>
      </p:sp>
      <p:sp>
        <p:nvSpPr>
          <p:cNvPr id="183300"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37</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Rectangle 2"/>
          <p:cNvSpPr>
            <a:spLocks noGrp="1" noRot="1" noChangeAspect="1" noChangeArrowheads="1" noTextEdit="1"/>
          </p:cNvSpPr>
          <p:nvPr>
            <p:ph type="sldImg"/>
          </p:nvPr>
        </p:nvSpPr>
        <p:spPr>
          <a:xfrm>
            <a:off x="1257300" y="720725"/>
            <a:ext cx="4799013" cy="3598863"/>
          </a:xfrm>
          <a:ln/>
        </p:spPr>
      </p:sp>
      <p:sp>
        <p:nvSpPr>
          <p:cNvPr id="184324" name="Rectangle 3"/>
          <p:cNvSpPr>
            <a:spLocks noGrp="1" noChangeArrowheads="1"/>
          </p:cNvSpPr>
          <p:nvPr>
            <p:ph type="body" idx="1"/>
          </p:nvPr>
        </p:nvSpPr>
        <p:spPr>
          <a:xfrm>
            <a:off x="731838" y="4562475"/>
            <a:ext cx="5851525" cy="4318000"/>
          </a:xfrm>
          <a:noFill/>
          <a:ln/>
        </p:spPr>
        <p:txBody>
          <a:bodyPr/>
          <a:lstStyle/>
          <a:p>
            <a:pPr eaLnBrk="1" hangingPunct="1"/>
            <a:r>
              <a:rPr lang="en-GB" smtClean="0">
                <a:latin typeface="Arial" charset="0"/>
              </a:rPr>
              <a:t>Where roles require more applied practical skills such as engineering and design, Swift Technical, can be used online unsupervised (IA-Invited Access) and can be followed up with either Swift Technical Supervised Access or the more detailed individual tests from the Practical Aptitudes series (Spatial, Mechanical, and Diagrammatic).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38</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39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xfrm>
            <a:off x="730250" y="4560888"/>
            <a:ext cx="5854700" cy="4754562"/>
          </a:xfrm>
          <a:noFill/>
          <a:ln/>
        </p:spPr>
        <p:txBody>
          <a:bodyPr/>
          <a:lstStyle/>
          <a:p>
            <a:pPr eaLnBrk="1" hangingPunct="1">
              <a:lnSpc>
                <a:spcPct val="95000"/>
              </a:lnSpc>
            </a:pPr>
            <a:r>
              <a:rPr lang="en-GB" smtClean="0">
                <a:latin typeface="Arial" charset="0"/>
              </a:rPr>
              <a:t>Our assessments measure both the</a:t>
            </a:r>
            <a:r>
              <a:rPr lang="en-GB" b="1" smtClean="0">
                <a:latin typeface="Arial" charset="0"/>
              </a:rPr>
              <a:t> Individual </a:t>
            </a:r>
            <a:r>
              <a:rPr lang="en-GB" smtClean="0">
                <a:latin typeface="Arial" charset="0"/>
              </a:rPr>
              <a:t>and the </a:t>
            </a:r>
            <a:r>
              <a:rPr lang="en-GB" b="1" smtClean="0">
                <a:latin typeface="Arial" charset="0"/>
              </a:rPr>
              <a:t>Organisation</a:t>
            </a:r>
            <a:r>
              <a:rPr lang="en-GB" smtClean="0">
                <a:latin typeface="Arial" charset="0"/>
              </a:rPr>
              <a:t>:</a:t>
            </a:r>
          </a:p>
          <a:p>
            <a:pPr eaLnBrk="1" hangingPunct="1">
              <a:lnSpc>
                <a:spcPct val="95000"/>
              </a:lnSpc>
            </a:pPr>
            <a:endParaRPr lang="en-GB" b="1" smtClean="0">
              <a:latin typeface="Arial" charset="0"/>
            </a:endParaRPr>
          </a:p>
          <a:p>
            <a:pPr eaLnBrk="1" hangingPunct="1"/>
            <a:r>
              <a:rPr lang="en-GB" b="1" smtClean="0">
                <a:latin typeface="Arial" charset="0"/>
              </a:rPr>
              <a:t>Organisation</a:t>
            </a:r>
            <a:r>
              <a:rPr lang="en-GB" smtClean="0">
                <a:latin typeface="Arial" charset="0"/>
              </a:rPr>
              <a:t> - when we consider an organisation we measure the culture that individuals work in (the actual culture), the culture they would like to work in (preferred culture), as well as the values and the climate of the organisation (or part of the organisation).  Organisations are composed of different jobs - a profile of each of these jobs can be accomplished using our work performance model – i.e. we can establish job competencies.</a:t>
            </a:r>
          </a:p>
          <a:p>
            <a:pPr eaLnBrk="1" hangingPunct="1"/>
            <a:r>
              <a:rPr lang="en-GB" b="1" smtClean="0">
                <a:latin typeface="Arial" charset="0"/>
              </a:rPr>
              <a:t>Individuals </a:t>
            </a:r>
            <a:r>
              <a:rPr lang="en-GB" smtClean="0">
                <a:latin typeface="Arial" charset="0"/>
              </a:rPr>
              <a:t>- can be assessed using Saville Consulting Wave Styles assessments, which assess their talents, motives and the culture they would like to work in (preferred culture). Aptitudes can be assessed through the Saville Consulting range of Aptitude Assessments. </a:t>
            </a:r>
          </a:p>
          <a:p>
            <a:pPr eaLnBrk="1" hangingPunct="1"/>
            <a:r>
              <a:rPr lang="en-GB" b="1" smtClean="0">
                <a:latin typeface="Arial" charset="0"/>
              </a:rPr>
              <a:t>Saville Consulting Organisational Survey Tools</a:t>
            </a:r>
            <a:r>
              <a:rPr lang="en-GB" smtClean="0">
                <a:latin typeface="Arial" charset="0"/>
              </a:rPr>
              <a:t>: </a:t>
            </a:r>
          </a:p>
          <a:p>
            <a:pPr eaLnBrk="1" hangingPunct="1"/>
            <a:r>
              <a:rPr lang="en-GB" smtClean="0">
                <a:latin typeface="Arial" charset="0"/>
              </a:rPr>
              <a:t>Wave Preferred Culture (15 minutes), Wave Actual Culture (15 minutes) and Wave Climate (10 minutes). Saville Consulting Performance Culture Framework Card Decks.</a:t>
            </a:r>
          </a:p>
          <a:p>
            <a:pPr eaLnBrk="1" hangingPunct="1"/>
            <a:r>
              <a:rPr lang="en-GB" b="1" smtClean="0">
                <a:latin typeface="Arial" charset="0"/>
              </a:rPr>
              <a:t>Saville Consulting Job Profiling Tools</a:t>
            </a:r>
            <a:r>
              <a:rPr lang="en-GB" smtClean="0">
                <a:latin typeface="Arial" charset="0"/>
              </a:rPr>
              <a:t>: </a:t>
            </a:r>
          </a:p>
          <a:p>
            <a:pPr eaLnBrk="1" hangingPunct="1"/>
            <a:r>
              <a:rPr lang="en-GB" smtClean="0">
                <a:latin typeface="Arial" charset="0"/>
              </a:rPr>
              <a:t>Job Profiler (10 minutes) and Saville Consulting Performance Culture Framework Card Decks.</a:t>
            </a:r>
          </a:p>
          <a:p>
            <a:pPr eaLnBrk="1" hangingPunct="1"/>
            <a:r>
              <a:rPr lang="en-GB" b="1" smtClean="0">
                <a:latin typeface="Arial" charset="0"/>
              </a:rPr>
              <a:t>Saville Consulting Individual Tools</a:t>
            </a:r>
            <a:r>
              <a:rPr lang="en-GB" smtClean="0">
                <a:latin typeface="Arial" charset="0"/>
              </a:rPr>
              <a:t>: </a:t>
            </a:r>
          </a:p>
          <a:p>
            <a:pPr eaLnBrk="1" hangingPunct="1"/>
            <a:r>
              <a:rPr lang="en-GB" smtClean="0">
                <a:latin typeface="Arial" charset="0"/>
              </a:rPr>
              <a:t>Wave Professional Styles (35 minutes) Wave Focus Styles (15 minutes), Wave Performance 360</a:t>
            </a:r>
            <a:r>
              <a:rPr lang="en-GB" smtClean="0">
                <a:latin typeface="Arial" charset="0"/>
                <a:cs typeface="Arial" charset="0"/>
              </a:rPr>
              <a:t>°</a:t>
            </a:r>
            <a:r>
              <a:rPr lang="en-GB" smtClean="0">
                <a:latin typeface="Arial" charset="0"/>
              </a:rPr>
              <a:t> (10 minutes) and Saville Consulting Aptitude Assessment Range.</a:t>
            </a:r>
          </a:p>
          <a:p>
            <a:pPr eaLnBrk="1" hangingPunct="1"/>
            <a:endParaRPr lang="en-GB" smtClean="0">
              <a:latin typeface="Arial" charset="0"/>
            </a:endParaRPr>
          </a:p>
          <a:p>
            <a:pPr eaLnBrk="1" hangingPunct="1"/>
            <a:endParaRPr lang="en-GB" smtClean="0">
              <a:latin typeface="Neo Sans" pitchFamily="34"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4</a:t>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xfrm>
            <a:off x="731838" y="4560888"/>
            <a:ext cx="5816600" cy="4694237"/>
          </a:xfrm>
          <a:noFill/>
          <a:ln/>
        </p:spPr>
        <p:txBody>
          <a:bodyPr/>
          <a:lstStyle/>
          <a:p>
            <a:pPr eaLnBrk="1" hangingPunct="1"/>
            <a:r>
              <a:rPr lang="en-GB" b="1" smtClean="0">
                <a:latin typeface="Arial" charset="0"/>
              </a:rPr>
              <a:t>Supervised Access </a:t>
            </a:r>
            <a:r>
              <a:rPr lang="en-GB" smtClean="0">
                <a:latin typeface="Arial" charset="0"/>
              </a:rPr>
              <a:t>tests are available both online and in hard copy and they can be administered individually or on a group basis. Secure, supervised verification reduces online ‘invited access’ cheating. </a:t>
            </a:r>
          </a:p>
          <a:p>
            <a:pPr eaLnBrk="1" hangingPunct="1"/>
            <a:r>
              <a:rPr lang="en-GB" b="1" smtClean="0">
                <a:latin typeface="Arial" charset="0"/>
              </a:rPr>
              <a:t>Invited Access </a:t>
            </a:r>
            <a:r>
              <a:rPr lang="en-GB" smtClean="0">
                <a:latin typeface="Arial" charset="0"/>
              </a:rPr>
              <a:t>is sometimes referred to as </a:t>
            </a:r>
            <a:r>
              <a:rPr lang="en-GB" b="1" smtClean="0">
                <a:latin typeface="Arial" charset="0"/>
              </a:rPr>
              <a:t>controlled </a:t>
            </a:r>
            <a:r>
              <a:rPr lang="en-GB" smtClean="0">
                <a:latin typeface="Arial" charset="0"/>
              </a:rPr>
              <a:t>access.  These assessments are useful in development and for screening applicants.  Links to the test are sent to candidates via email and the tests are then completed online by the candidate (at home, in their place of work etc). Low scorers can be immediately rejected, higher scorers progressed. The term “controlled” can be misleading – actually there is no control over who does the test except that you send to their email address and they have passed previous stage of application process e.g. CV sift (it may be that a clever brother or friends could be sitting it in place of the candidate), but it is very difficult in practice to establish how many are cheating and to what extent. Saville Consulting recommends that, when using online </a:t>
            </a:r>
            <a:r>
              <a:rPr lang="en-GB" b="1" smtClean="0">
                <a:latin typeface="Arial" charset="0"/>
              </a:rPr>
              <a:t>Invited Access tests</a:t>
            </a:r>
            <a:r>
              <a:rPr lang="en-GB" smtClean="0">
                <a:latin typeface="Arial" charset="0"/>
              </a:rPr>
              <a:t>, candidates are given clear communication of the policy on retesting; This could include: </a:t>
            </a:r>
          </a:p>
          <a:p>
            <a:pPr eaLnBrk="1" hangingPunct="1"/>
            <a:r>
              <a:rPr lang="en-US" i="1" smtClean="0">
                <a:latin typeface="Arial" charset="0"/>
              </a:rPr>
              <a:t>"You have been invited to complete an online assessment in an unsupervised setting.  By completing the assessment, you agree that your responses are your own and that you did not receive assistance from anyone when completing the assessment exercises.  You also acknowledge that, if invited by Company X to the next stage of the application process, you may be invited to complete a second online assessment in a supervised setting.  This step is taken as a precaution to ensure that all candidates are evaluated fairly and equally based on their actual capabilities and competencies."</a:t>
            </a:r>
            <a:endParaRPr lang="en-GB" i="1" smtClean="0">
              <a:latin typeface="Arial" charset="0"/>
            </a:endParaRPr>
          </a:p>
          <a:p>
            <a:pPr eaLnBrk="1" hangingPunct="1"/>
            <a:endParaRPr lang="en-GB" i="1" smtClean="0">
              <a:latin typeface="Arial" charset="0"/>
            </a:endParaRPr>
          </a:p>
          <a:p>
            <a:pPr eaLnBrk="1" hangingPunct="1"/>
            <a:endParaRPr lang="en-GB" smtClean="0">
              <a:latin typeface="Arial" charset="0"/>
            </a:endParaRP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40</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2"/>
          <p:cNvSpPr>
            <a:spLocks noGrp="1" noRot="1" noChangeAspect="1" noChangeArrowheads="1" noTextEdit="1"/>
          </p:cNvSpPr>
          <p:nvPr>
            <p:ph type="sldImg"/>
          </p:nvPr>
        </p:nvSpPr>
        <p:spPr>
          <a:xfrm>
            <a:off x="1258888" y="722313"/>
            <a:ext cx="4800600" cy="3600450"/>
          </a:xfrm>
          <a:ln/>
        </p:spPr>
      </p:sp>
      <p:sp>
        <p:nvSpPr>
          <p:cNvPr id="188420" name="Rectangle 3"/>
          <p:cNvSpPr>
            <a:spLocks noGrp="1" noChangeArrowheads="1"/>
          </p:cNvSpPr>
          <p:nvPr>
            <p:ph type="body" idx="1"/>
          </p:nvPr>
        </p:nvSpPr>
        <p:spPr>
          <a:xfrm>
            <a:off x="731838" y="4560888"/>
            <a:ext cx="5851525" cy="4745037"/>
          </a:xfrm>
          <a:noFill/>
          <a:ln/>
        </p:spPr>
        <p:txBody>
          <a:bodyPr/>
          <a:lstStyle/>
          <a:p>
            <a:pPr eaLnBrk="1" hangingPunct="1"/>
            <a:r>
              <a:rPr lang="en-GB" smtClean="0">
                <a:latin typeface="Arial" charset="0"/>
              </a:rPr>
              <a:t>Testing was done on paper and pencil under strictly supervised conditions for nearly the entire 20</a:t>
            </a:r>
            <a:r>
              <a:rPr lang="en-GB" baseline="30000" smtClean="0">
                <a:latin typeface="Arial" charset="0"/>
              </a:rPr>
              <a:t>th</a:t>
            </a:r>
            <a:r>
              <a:rPr lang="en-GB" smtClean="0">
                <a:latin typeface="Arial" charset="0"/>
              </a:rPr>
              <a:t> Century.  If you wanted to screen applications prior to seeing candidates you were limited to application forms, CV screening or references – all of these </a:t>
            </a:r>
            <a:r>
              <a:rPr lang="en-GB" b="1" smtClean="0">
                <a:latin typeface="Arial" charset="0"/>
              </a:rPr>
              <a:t>sifting mechanisms</a:t>
            </a:r>
            <a:r>
              <a:rPr lang="en-GB" smtClean="0">
                <a:latin typeface="Arial" charset="0"/>
              </a:rPr>
              <a:t> </a:t>
            </a:r>
            <a:r>
              <a:rPr lang="en-GB" b="1" smtClean="0">
                <a:latin typeface="Arial" charset="0"/>
              </a:rPr>
              <a:t>are notoriously poor predictors of performance.</a:t>
            </a:r>
          </a:p>
          <a:p>
            <a:pPr eaLnBrk="1" hangingPunct="1"/>
            <a:r>
              <a:rPr lang="en-GB" b="1" smtClean="0">
                <a:latin typeface="Arial" charset="0"/>
              </a:rPr>
              <a:t>Testing </a:t>
            </a:r>
            <a:r>
              <a:rPr lang="en-GB" smtClean="0">
                <a:latin typeface="Arial" charset="0"/>
              </a:rPr>
              <a:t>on the internet </a:t>
            </a:r>
            <a:r>
              <a:rPr lang="en-GB" b="1" smtClean="0">
                <a:latin typeface="Arial" charset="0"/>
              </a:rPr>
              <a:t>offered the opportunity of highly objective, predictive screening procedures before you see candidates.</a:t>
            </a:r>
            <a:r>
              <a:rPr lang="en-GB" smtClean="0">
                <a:latin typeface="Arial" charset="0"/>
              </a:rPr>
              <a:t>  The problem is that you have to do this on the internet without supervision.</a:t>
            </a:r>
          </a:p>
          <a:p>
            <a:pPr eaLnBrk="1" hangingPunct="1"/>
            <a:r>
              <a:rPr lang="en-GB" smtClean="0">
                <a:latin typeface="Arial" charset="0"/>
              </a:rPr>
              <a:t>Various approaches have been designed to try and neutralise the problem of lack of supervision and security.  Randomisation of a bank of questions to give each person a different test or methods which try and spot an unusual set of scores have been tried, but the real problem with remote unsupervised administration is that you do not know whether </a:t>
            </a:r>
            <a:r>
              <a:rPr lang="en-GB" b="1" smtClean="0">
                <a:latin typeface="Arial" charset="0"/>
              </a:rPr>
              <a:t>the candidates are completing it</a:t>
            </a:r>
            <a:r>
              <a:rPr lang="en-GB" smtClean="0">
                <a:latin typeface="Arial" charset="0"/>
              </a:rPr>
              <a:t> themselves or have got their clever friend to do it or </a:t>
            </a:r>
            <a:r>
              <a:rPr lang="en-GB" b="1" smtClean="0">
                <a:latin typeface="Arial" charset="0"/>
              </a:rPr>
              <a:t>did they get help</a:t>
            </a:r>
            <a:r>
              <a:rPr lang="en-GB" smtClean="0">
                <a:latin typeface="Arial" charset="0"/>
              </a:rPr>
              <a:t> from others?</a:t>
            </a:r>
          </a:p>
          <a:p>
            <a:pPr eaLnBrk="1" hangingPunct="1"/>
            <a:r>
              <a:rPr lang="en-GB" b="1" smtClean="0">
                <a:latin typeface="Arial" charset="0"/>
              </a:rPr>
              <a:t>Saville Consulting</a:t>
            </a:r>
            <a:r>
              <a:rPr lang="en-GB" smtClean="0">
                <a:latin typeface="Arial" charset="0"/>
              </a:rPr>
              <a:t> believe that the only sure solution is to bring back a supervised component prior to appointment.  You can get the benefit of testing unsupervised using one of our </a:t>
            </a:r>
            <a:r>
              <a:rPr lang="en-GB" b="1" smtClean="0">
                <a:latin typeface="Arial" charset="0"/>
              </a:rPr>
              <a:t>Invited Access versions</a:t>
            </a:r>
            <a:r>
              <a:rPr lang="en-GB" smtClean="0">
                <a:latin typeface="Arial" charset="0"/>
              </a:rPr>
              <a:t> to up the calibre of the people you are seeing at Interview or Assessment Centre, but to be sure give a </a:t>
            </a:r>
            <a:r>
              <a:rPr lang="en-GB" b="1" smtClean="0">
                <a:latin typeface="Arial" charset="0"/>
              </a:rPr>
              <a:t>Supervised Access</a:t>
            </a:r>
            <a:r>
              <a:rPr lang="en-GB" smtClean="0">
                <a:latin typeface="Arial" charset="0"/>
              </a:rPr>
              <a:t> version on paper or online prior to appointment in a secure, supervised setting to make sure that help was not received.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41</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lnSpc>
                <a:spcPct val="95000"/>
              </a:lnSpc>
            </a:pPr>
            <a:r>
              <a:rPr lang="en-US"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42</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r>
              <a:rPr lang="en-GB" b="1" dirty="0" smtClean="0">
                <a:latin typeface="Arial" charset="0"/>
              </a:rPr>
              <a:t>Invited Access – Saville Consulting </a:t>
            </a:r>
            <a:r>
              <a:rPr lang="en-GB" b="1" dirty="0" err="1" smtClean="0">
                <a:latin typeface="Arial" charset="0"/>
              </a:rPr>
              <a:t>Oasys</a:t>
            </a:r>
            <a:endParaRPr lang="en-GB" b="1" dirty="0" smtClean="0">
              <a:latin typeface="Arial" charset="0"/>
            </a:endParaRPr>
          </a:p>
          <a:p>
            <a:pPr eaLnBrk="1" hangingPunct="1"/>
            <a:r>
              <a:rPr lang="en-GB" dirty="0" smtClean="0">
                <a:latin typeface="Arial" charset="0"/>
              </a:rPr>
              <a:t>Trained users can purchase their own </a:t>
            </a:r>
            <a:r>
              <a:rPr lang="en-GB" dirty="0" err="1" smtClean="0">
                <a:latin typeface="Arial" charset="0"/>
              </a:rPr>
              <a:t>Oasys</a:t>
            </a:r>
            <a:r>
              <a:rPr lang="en-GB" dirty="0" smtClean="0">
                <a:latin typeface="Arial" charset="0"/>
              </a:rPr>
              <a:t> assessment system which allows for online ability test administration and reporting, independent of Saville Consulting Bureau Services. </a:t>
            </a:r>
            <a:r>
              <a:rPr lang="en-GB" dirty="0" err="1" smtClean="0">
                <a:latin typeface="Arial" charset="0"/>
              </a:rPr>
              <a:t>Oasys</a:t>
            </a:r>
            <a:r>
              <a:rPr lang="en-GB" dirty="0" smtClean="0">
                <a:latin typeface="Arial" charset="0"/>
              </a:rPr>
              <a:t> systems can be tailored to include client branding and logos and can be incorporated with clients existing online platforms, offering an integrated online assessment process.</a:t>
            </a:r>
          </a:p>
          <a:p>
            <a:pPr eaLnBrk="1" hangingPunct="1"/>
            <a:endParaRPr lang="en-US" dirty="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43</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xfrm>
            <a:off x="731838" y="4560888"/>
            <a:ext cx="5851525" cy="4864100"/>
          </a:xfrm>
          <a:noFill/>
          <a:ln/>
        </p:spPr>
        <p:txBody>
          <a:bodyPr/>
          <a:lstStyle/>
          <a:p>
            <a:pPr eaLnBrk="1" hangingPunct="1"/>
            <a:r>
              <a:rPr lang="en-GB" b="1" dirty="0" smtClean="0">
                <a:latin typeface="Arial" charset="0"/>
              </a:rPr>
              <a:t>Supervised Administration</a:t>
            </a:r>
          </a:p>
          <a:p>
            <a:pPr eaLnBrk="1" hangingPunct="1"/>
            <a:r>
              <a:rPr lang="en-GB" dirty="0" smtClean="0">
                <a:latin typeface="Arial" charset="0"/>
              </a:rPr>
              <a:t>As with all psychometric tools, proper administration of assessments is required in order to maintain professional standards and to ensure that the questionnaire is completed properly. </a:t>
            </a:r>
          </a:p>
          <a:p>
            <a:pPr eaLnBrk="1" hangingPunct="1"/>
            <a:r>
              <a:rPr lang="en-GB" dirty="0" smtClean="0">
                <a:latin typeface="Arial" charset="0"/>
              </a:rPr>
              <a:t>Prior to attendance at a supervised administration session, clients should be sent the appropriate Preparation Guides (can be downloaded for free from Saville Consulting website). Candidates should be given the opportunity to declare any special requirements for completion of the assessment, and necessary adaptations made. Wave Professional and Focus Styles as well as SA version of the Swift aptitude tests are available via Supervised online administration, and PCs that will be used to administer questionnaires must have internet and email access. Administration is secure in that a trained test administrator user must be present to administer the assessment and to allow the candidate access to the tools via the internet. The online assessments have self-explanatory instructions and examples to ensure all candidates receive the same information.</a:t>
            </a:r>
          </a:p>
          <a:p>
            <a:pPr eaLnBrk="1" hangingPunct="1"/>
            <a:r>
              <a:rPr lang="en-GB" dirty="0" smtClean="0">
                <a:latin typeface="Arial" charset="0"/>
              </a:rPr>
              <a:t>Prior to the supervised administration session, test administrators should check the room being used for comfort, lighting, temperature and noise. A sign should be placed on the door indicating that a testing session is taking place to minimise disruptions. It is essential to check the computer set-up and availability of technical assistance on the day. All administrators should introduce themselves and maintain a friendly but professional demeanour. Ensure that candidates understand why the tools are being used and allow time for questions. Inform candidates of the likely length of the session and outline how feedback will be provided. Candidates should be requested to turn off mobile phones.</a:t>
            </a:r>
            <a:r>
              <a:rPr lang="en-GB" sz="1100" dirty="0" smtClean="0">
                <a:latin typeface="Arial" charset="0"/>
              </a:rPr>
              <a:t> </a:t>
            </a:r>
          </a:p>
          <a:p>
            <a:pPr eaLnBrk="1" hangingPunct="1"/>
            <a:endParaRPr lang="en-US" sz="1100" dirty="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44</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45</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en-GB" smtClean="0">
                <a:latin typeface="Arial" charset="0"/>
              </a:rPr>
              <a:t>To start with, consider the following example:</a:t>
            </a:r>
          </a:p>
          <a:p>
            <a:pPr eaLnBrk="1" hangingPunct="1"/>
            <a:endParaRPr lang="en-GB" smtClean="0">
              <a:latin typeface="Arial" charset="0"/>
            </a:endParaRPr>
          </a:p>
          <a:p>
            <a:pPr eaLnBrk="1" hangingPunct="1"/>
            <a:r>
              <a:rPr lang="en-GB" smtClean="0">
                <a:latin typeface="Arial" charset="0"/>
              </a:rPr>
              <a:t>An applicant scores 19 correct answers, (their raw score), on a Saville Consulting Professional Numerical Analysis test, which has 28 questions (also known as items) and lasts for 20 minutes. How well have they performed?</a:t>
            </a:r>
          </a:p>
          <a:p>
            <a:pPr eaLnBrk="1" hangingPunct="1"/>
            <a:endParaRPr lang="en-GB" smtClean="0">
              <a:latin typeface="Arial" charset="0"/>
            </a:endParaRPr>
          </a:p>
          <a:p>
            <a:pPr eaLnBrk="1" hangingPunct="1"/>
            <a:r>
              <a:rPr lang="en-GB" smtClean="0">
                <a:latin typeface="Arial" charset="0"/>
              </a:rPr>
              <a:t>The answer is that without knowing how well the rest of the group has performed it is impossible to know whether 19 is a good score or a bad score.</a:t>
            </a:r>
          </a:p>
          <a:p>
            <a:pPr eaLnBrk="1" hangingPunct="1"/>
            <a:endParaRPr lang="en-GB" smtClean="0">
              <a:latin typeface="Arial" charset="0"/>
            </a:endParaRPr>
          </a:p>
          <a:p>
            <a:pPr eaLnBrk="1" hangingPunct="1"/>
            <a:r>
              <a:rPr lang="en-GB" smtClean="0">
                <a:latin typeface="Arial" charset="0"/>
              </a:rPr>
              <a:t>We also would like to know whether the individual only answered 19 questions in the time allowed and got them all correct, or whether the applicant got 9 questions wrong.</a:t>
            </a: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46</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en-GB" smtClean="0">
                <a:latin typeface="Arial" charset="0"/>
              </a:rPr>
              <a:t>By adding more and more scores to the frequency distribution on the previous slide, the ‘jagged’ line joining the points on the distribution would ‘smooth’ to become more like the line shown on the slide above. Scores which, when plotted, form this smooth curve are said to be ‘normally distributed’. This curve is sometimes called a ‘bell shaped curve’. The normal distribution has many properties that you will be shown during the course.</a:t>
            </a:r>
          </a:p>
          <a:p>
            <a:pPr eaLnBrk="1" hangingPunct="1"/>
            <a:endParaRPr lang="en-GB" smtClean="0">
              <a:latin typeface="Arial" charset="0"/>
            </a:endParaRPr>
          </a:p>
          <a:p>
            <a:pPr eaLnBrk="1" hangingPunct="1"/>
            <a:r>
              <a:rPr lang="en-GB" smtClean="0">
                <a:latin typeface="Arial" charset="0"/>
              </a:rPr>
              <a:t>For instance, if scores are truly ‘normally distributed’, then the distribution of scores around the average scores will be a ‘mirror image’ or symmetrical (see illustration above). You can see that most scores fall around the average (bulge in the middle), with fewer occurrences towards the far left (low scores) and towards the right (high scores). </a:t>
            </a:r>
          </a:p>
          <a:p>
            <a:pPr eaLnBrk="1" hangingPunct="1"/>
            <a:endParaRPr lang="en-GB" smtClean="0">
              <a:latin typeface="Arial" charset="0"/>
            </a:endParaRPr>
          </a:p>
          <a:p>
            <a:pPr eaLnBrk="1" hangingPunct="1"/>
            <a:r>
              <a:rPr lang="en-GB" smtClean="0">
                <a:latin typeface="Arial" charset="0"/>
              </a:rPr>
              <a:t>If you wanted to, you could plot the shoe sizes of a large number of women in the UK, and you would discover that the distribution of shoe sizes would be normally distributed. Similarly, height is normally distributed. The normal distribution and its unique properties are the basis for all test norm systems.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47</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lnSpc>
                <a:spcPct val="90000"/>
              </a:lnSpc>
            </a:pPr>
            <a:r>
              <a:rPr lang="en-GB" sz="1000" smtClean="0">
                <a:latin typeface="Arial" charset="0"/>
              </a:rPr>
              <a:t>Grades are a type of rank order norm system. The area under the curve (see above) represents the total percentage of people who have taken a particular test. We are able to chop up the curve more efficiently than merely above and below the average to represent performance. Grades are one of the simplest norm systems we can use.</a:t>
            </a:r>
          </a:p>
          <a:p>
            <a:pPr eaLnBrk="1" hangingPunct="1">
              <a:lnSpc>
                <a:spcPct val="90000"/>
              </a:lnSpc>
            </a:pPr>
            <a:r>
              <a:rPr lang="en-GB" sz="1000" smtClean="0">
                <a:latin typeface="Arial" charset="0"/>
              </a:rPr>
              <a:t> </a:t>
            </a:r>
          </a:p>
          <a:p>
            <a:pPr eaLnBrk="1" hangingPunct="1">
              <a:lnSpc>
                <a:spcPct val="90000"/>
              </a:lnSpc>
            </a:pPr>
            <a:r>
              <a:rPr lang="en-GB" sz="1000" smtClean="0">
                <a:latin typeface="Arial" charset="0"/>
              </a:rPr>
              <a:t>Grade scores are one example of scores which follow a normal distribution. Because of this, we can plot the likely proportion of the population who would achieve grades A to E, based on the characteristics of the normal distribution. In the example above it is possible to see that those awarded: </a:t>
            </a:r>
          </a:p>
          <a:p>
            <a:pPr eaLnBrk="1" hangingPunct="1">
              <a:lnSpc>
                <a:spcPct val="90000"/>
              </a:lnSpc>
            </a:pPr>
            <a:endParaRPr lang="en-GB" sz="1000" smtClean="0">
              <a:latin typeface="Arial" charset="0"/>
            </a:endParaRPr>
          </a:p>
          <a:p>
            <a:pPr eaLnBrk="1" hangingPunct="1">
              <a:lnSpc>
                <a:spcPct val="90000"/>
              </a:lnSpc>
            </a:pPr>
            <a:r>
              <a:rPr lang="en-GB" sz="1000" b="1" i="1" smtClean="0">
                <a:latin typeface="Arial" charset="0"/>
              </a:rPr>
              <a:t>Grade A forms the top 10% of the population</a:t>
            </a:r>
          </a:p>
          <a:p>
            <a:pPr eaLnBrk="1" hangingPunct="1">
              <a:lnSpc>
                <a:spcPct val="90000"/>
              </a:lnSpc>
            </a:pPr>
            <a:r>
              <a:rPr lang="en-GB" sz="1000" b="1" i="1" smtClean="0">
                <a:latin typeface="Arial" charset="0"/>
              </a:rPr>
              <a:t>Grade B forms the next 20% of the population</a:t>
            </a:r>
          </a:p>
          <a:p>
            <a:pPr eaLnBrk="1" hangingPunct="1">
              <a:lnSpc>
                <a:spcPct val="90000"/>
              </a:lnSpc>
            </a:pPr>
            <a:r>
              <a:rPr lang="en-GB" sz="1000" b="1" i="1" smtClean="0">
                <a:latin typeface="Arial" charset="0"/>
              </a:rPr>
              <a:t>Grade C forms the middle 40% of the population</a:t>
            </a:r>
          </a:p>
          <a:p>
            <a:pPr eaLnBrk="1" hangingPunct="1">
              <a:lnSpc>
                <a:spcPct val="90000"/>
              </a:lnSpc>
            </a:pPr>
            <a:r>
              <a:rPr lang="en-GB" sz="1000" b="1" i="1" smtClean="0">
                <a:latin typeface="Arial" charset="0"/>
              </a:rPr>
              <a:t>Grade D forms next 20% of the population</a:t>
            </a:r>
          </a:p>
          <a:p>
            <a:pPr eaLnBrk="1" hangingPunct="1">
              <a:lnSpc>
                <a:spcPct val="90000"/>
              </a:lnSpc>
            </a:pPr>
            <a:r>
              <a:rPr lang="en-GB" sz="1000" b="1" i="1" smtClean="0">
                <a:latin typeface="Arial" charset="0"/>
              </a:rPr>
              <a:t>Grade E forms bottom 10% of the population</a:t>
            </a:r>
          </a:p>
          <a:p>
            <a:pPr eaLnBrk="1" hangingPunct="1">
              <a:lnSpc>
                <a:spcPct val="90000"/>
              </a:lnSpc>
            </a:pPr>
            <a:endParaRPr lang="en-GB" sz="1000" b="1" i="1" smtClean="0">
              <a:latin typeface="Arial" charset="0"/>
            </a:endParaRPr>
          </a:p>
          <a:p>
            <a:pPr eaLnBrk="1" hangingPunct="1">
              <a:lnSpc>
                <a:spcPct val="90000"/>
              </a:lnSpc>
            </a:pPr>
            <a:r>
              <a:rPr lang="en-GB" sz="1000" b="1" smtClean="0">
                <a:latin typeface="Arial" charset="0"/>
              </a:rPr>
              <a:t>Benefits of using Grades:</a:t>
            </a:r>
          </a:p>
          <a:p>
            <a:pPr eaLnBrk="1" hangingPunct="1">
              <a:lnSpc>
                <a:spcPct val="90000"/>
              </a:lnSpc>
            </a:pPr>
            <a:r>
              <a:rPr lang="en-GB" sz="1000" smtClean="0">
                <a:latin typeface="Arial" charset="0"/>
              </a:rPr>
              <a:t>Grades are easy to understand and to interpret and hence they are often used in education to describe performance of students.</a:t>
            </a:r>
          </a:p>
          <a:p>
            <a:pPr eaLnBrk="1" hangingPunct="1">
              <a:lnSpc>
                <a:spcPct val="90000"/>
              </a:lnSpc>
            </a:pPr>
            <a:r>
              <a:rPr lang="en-GB" sz="1000" b="1" smtClean="0">
                <a:latin typeface="Arial" charset="0"/>
              </a:rPr>
              <a:t>Drawbacks of using Grades:</a:t>
            </a:r>
          </a:p>
          <a:p>
            <a:pPr eaLnBrk="1" hangingPunct="1">
              <a:lnSpc>
                <a:spcPct val="90000"/>
              </a:lnSpc>
            </a:pPr>
            <a:r>
              <a:rPr lang="en-GB" sz="1000" smtClean="0">
                <a:latin typeface="Arial" charset="0"/>
              </a:rPr>
              <a:t>Grades, by their nature, are not precise measurements. There are ‘grey’ areas at the borders between Grades, and a single mark may mean the difference between being awarded a Grade A as opposed to a Grade B. You may find that teachers use B+ and B- to distinguish between a ‘high’ B and a ‘low’ B; To overcome this lack of precision and differentiation, another norm system can be used: Percentiles.</a:t>
            </a:r>
          </a:p>
          <a:p>
            <a:pPr eaLnBrk="1" hangingPunct="1">
              <a:lnSpc>
                <a:spcPct val="90000"/>
              </a:lnSpc>
            </a:pPr>
            <a:endParaRPr lang="en-GB" sz="900" smtClean="0">
              <a:latin typeface="Arial" charset="0"/>
            </a:endParaRPr>
          </a:p>
          <a:p>
            <a:pPr eaLnBrk="1" hangingPunct="1">
              <a:lnSpc>
                <a:spcPct val="90000"/>
              </a:lnSpc>
            </a:pPr>
            <a:endParaRPr lang="en-GB" sz="900" smtClean="0">
              <a:latin typeface="Arial" charset="0"/>
            </a:endParaRPr>
          </a:p>
          <a:p>
            <a:pPr eaLnBrk="1" hangingPunct="1">
              <a:lnSpc>
                <a:spcPct val="90000"/>
              </a:lnSpc>
            </a:pPr>
            <a:endParaRPr lang="en-GB" sz="900" smtClean="0">
              <a:latin typeface="Arial" charset="0"/>
            </a:endParaRPr>
          </a:p>
          <a:p>
            <a:pPr eaLnBrk="1" hangingPunct="1">
              <a:lnSpc>
                <a:spcPct val="90000"/>
              </a:lnSpc>
            </a:pPr>
            <a:endParaRPr lang="en-GB" sz="900" smtClean="0">
              <a:latin typeface="Arial" charset="0"/>
            </a:endParaRPr>
          </a:p>
          <a:p>
            <a:pPr eaLnBrk="1" hangingPunct="1">
              <a:lnSpc>
                <a:spcPct val="90000"/>
              </a:lnSpc>
            </a:pPr>
            <a:endParaRPr lang="en-GB" sz="9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48</a:t>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xfrm>
            <a:off x="738188" y="4560888"/>
            <a:ext cx="5991225" cy="4822825"/>
          </a:xfrm>
          <a:noFill/>
          <a:ln/>
        </p:spPr>
        <p:txBody>
          <a:bodyPr/>
          <a:lstStyle/>
          <a:p>
            <a:pPr eaLnBrk="1" hangingPunct="1">
              <a:lnSpc>
                <a:spcPct val="95000"/>
              </a:lnSpc>
            </a:pPr>
            <a:r>
              <a:rPr lang="en-GB" sz="1000" smtClean="0">
                <a:latin typeface="Arial" charset="0"/>
              </a:rPr>
              <a:t>Percentiles are essentially an extension of the Grade System – they are ‘graded grades’ whereby instead of having just 5 bands, you have many bands, giving you a more sophisticated grading system. In fact, the percentile system splits the normal distribution into 100 bands, each representing 1 per cent of the comparison group or population under the curve. Percentile is defined as ‘per cent’, or ‘of a hundred’.</a:t>
            </a:r>
          </a:p>
          <a:p>
            <a:pPr eaLnBrk="1" hangingPunct="1">
              <a:lnSpc>
                <a:spcPct val="95000"/>
              </a:lnSpc>
            </a:pPr>
            <a:endParaRPr lang="en-GB" sz="1000" smtClean="0">
              <a:latin typeface="Arial" charset="0"/>
            </a:endParaRPr>
          </a:p>
          <a:p>
            <a:pPr eaLnBrk="1" hangingPunct="1">
              <a:lnSpc>
                <a:spcPct val="95000"/>
              </a:lnSpc>
            </a:pPr>
            <a:r>
              <a:rPr lang="en-GB" sz="1000" smtClean="0">
                <a:latin typeface="Arial" charset="0"/>
              </a:rPr>
              <a:t>The normal distribution can therefore be thought of as being divided up into percentiles.  A percentile rank indicates the percentage of the norm group a person’s score comes above. In the slide above the 60th percentile is shown.  The 60th percentile means that all those whose scores fall to the right of the black line will have scored better than 60% of the comparison group (40% have scored better than them). The way to describe a score at the 60</a:t>
            </a:r>
            <a:r>
              <a:rPr lang="en-GB" sz="1000" baseline="30000" smtClean="0">
                <a:latin typeface="Arial" charset="0"/>
              </a:rPr>
              <a:t>th</a:t>
            </a:r>
            <a:r>
              <a:rPr lang="en-GB" sz="1000" smtClean="0">
                <a:latin typeface="Arial" charset="0"/>
              </a:rPr>
              <a:t> percentile is to say </a:t>
            </a:r>
            <a:r>
              <a:rPr lang="en-GB" sz="1000" b="1" smtClean="0">
                <a:latin typeface="Arial" charset="0"/>
              </a:rPr>
              <a:t>“you’ve performed better than 60 percent of the comparison group”. </a:t>
            </a:r>
            <a:r>
              <a:rPr lang="en-GB" sz="1000" smtClean="0">
                <a:latin typeface="Arial" charset="0"/>
              </a:rPr>
              <a:t>This phrasing is useful when feeding back test scores to candidates or line managers.</a:t>
            </a:r>
            <a:endParaRPr lang="en-GB" sz="1000" b="1" smtClean="0">
              <a:latin typeface="Arial" charset="0"/>
            </a:endParaRPr>
          </a:p>
          <a:p>
            <a:pPr eaLnBrk="1" hangingPunct="1">
              <a:lnSpc>
                <a:spcPct val="95000"/>
              </a:lnSpc>
            </a:pPr>
            <a:endParaRPr lang="en-GB" sz="1000" b="1" smtClean="0">
              <a:latin typeface="Arial" charset="0"/>
            </a:endParaRPr>
          </a:p>
          <a:p>
            <a:pPr eaLnBrk="1" hangingPunct="1">
              <a:lnSpc>
                <a:spcPct val="95000"/>
              </a:lnSpc>
            </a:pPr>
            <a:r>
              <a:rPr lang="en-GB" sz="1000" smtClean="0">
                <a:latin typeface="Arial" charset="0"/>
              </a:rPr>
              <a:t>Describing scores in terms of percentiles can be useful as percentages are a frequently used form of measurement. Percentiles give a more precise measurement of a candidate’s scores than Grades, enabling greater differentiation between candidates. Percentiles are commonly used with tests because they are easy to understand and to interpret.</a:t>
            </a:r>
          </a:p>
          <a:p>
            <a:pPr eaLnBrk="1" hangingPunct="1">
              <a:lnSpc>
                <a:spcPct val="95000"/>
              </a:lnSpc>
            </a:pPr>
            <a:endParaRPr lang="en-GB" sz="1000" smtClean="0">
              <a:latin typeface="Arial" charset="0"/>
            </a:endParaRPr>
          </a:p>
          <a:p>
            <a:pPr eaLnBrk="1" hangingPunct="1">
              <a:lnSpc>
                <a:spcPct val="95000"/>
              </a:lnSpc>
            </a:pPr>
            <a:r>
              <a:rPr lang="en-GB" sz="1000" smtClean="0">
                <a:latin typeface="Arial" charset="0"/>
              </a:rPr>
              <a:t>Percentiles are based on a rank ordering of candidates’ scores and they are not equal units of measurement.  An increase from the 95th to the 99th percentile is a greater performance improvement than an increase from the 50th to the 70th percentile. Percentile scores can therefore be said to reduce the differences at the extremes and exaggerate scores around the middle of the distribution. When using percentiles it is therefore key that you don’t over-read small differences between applicants – one or two raw scores differences near the average can result in a large gap in percentile terms. Another problem with percentile scores is that they can not be treated mathematically.  That is they can not be multiplied or divided, nor can you take an average of a group of percentiles. In order to get round this problem we use scores called Standard Scores, when there may be occasions when you wish to add or take an average of a set of scores.</a:t>
            </a:r>
          </a:p>
          <a:p>
            <a:pPr eaLnBrk="1" hangingPunct="1">
              <a:lnSpc>
                <a:spcPct val="95000"/>
              </a:lnSpc>
            </a:pPr>
            <a:endParaRPr lang="en-GB" sz="1000" smtClean="0">
              <a:latin typeface="Arial" charset="0"/>
            </a:endParaRPr>
          </a:p>
          <a:p>
            <a:pPr eaLnBrk="1" hangingPunct="1"/>
            <a:endParaRPr lang="en-GB" sz="10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49</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2"/>
          <p:cNvSpPr>
            <a:spLocks noGrp="1" noRot="1" noChangeAspect="1" noChangeArrowheads="1" noTextEdit="1"/>
          </p:cNvSpPr>
          <p:nvPr>
            <p:ph type="sldImg"/>
          </p:nvPr>
        </p:nvSpPr>
        <p:spPr>
          <a:xfrm>
            <a:off x="1258888" y="722313"/>
            <a:ext cx="4800600" cy="3600450"/>
          </a:xfrm>
          <a:ln/>
        </p:spPr>
      </p:sp>
      <p:sp>
        <p:nvSpPr>
          <p:cNvPr id="141316"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a:t>
            </a:fld>
            <a:endParaRPr lang="en-GB"/>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2"/>
          <p:cNvSpPr>
            <a:spLocks noGrp="1" noRot="1" noChangeAspect="1" noChangeArrowheads="1" noTextEdit="1"/>
          </p:cNvSpPr>
          <p:nvPr>
            <p:ph type="sldImg"/>
          </p:nvPr>
        </p:nvSpPr>
        <p:spPr>
          <a:xfrm>
            <a:off x="1255713" y="720725"/>
            <a:ext cx="4800600" cy="3600450"/>
          </a:xfrm>
          <a:ln/>
        </p:spPr>
      </p:sp>
      <p:sp>
        <p:nvSpPr>
          <p:cNvPr id="204804" name="Rectangle 3"/>
          <p:cNvSpPr>
            <a:spLocks noGrp="1" noChangeArrowheads="1"/>
          </p:cNvSpPr>
          <p:nvPr>
            <p:ph type="body" idx="1"/>
          </p:nvPr>
        </p:nvSpPr>
        <p:spPr>
          <a:noFill/>
          <a:ln/>
        </p:spPr>
        <p:txBody>
          <a:bodyPr/>
          <a:lstStyle/>
          <a:p>
            <a:pPr eaLnBrk="1" hangingPunct="1"/>
            <a:r>
              <a:rPr lang="en-GB" smtClean="0">
                <a:latin typeface="Arial" charset="0"/>
              </a:rPr>
              <a:t>The figure above shows how the standard scores we have looked at fit into the normal distribution curve. </a:t>
            </a:r>
          </a:p>
          <a:p>
            <a:pPr eaLnBrk="1" hangingPunct="1"/>
            <a:endParaRPr lang="en-GB" smtClean="0">
              <a:latin typeface="Arial" charset="0"/>
            </a:endParaRPr>
          </a:p>
          <a:p>
            <a:pPr eaLnBrk="1" hangingPunct="1"/>
            <a:r>
              <a:rPr lang="en-GB" smtClean="0">
                <a:latin typeface="Arial" charset="0"/>
              </a:rPr>
              <a:t>The diagram above is provided as a summary to show how the different norm systems relate to each other.  We recommend using the more detailed conversion tables shown on the previous pages, or the statistical formulae, when seeking to convert one norm system to another.</a:t>
            </a:r>
            <a:r>
              <a:rPr lang="en-GB" sz="1000" smtClean="0">
                <a:latin typeface="Arial" charset="0"/>
              </a:rPr>
              <a:t>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50</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Rectangle 2"/>
          <p:cNvSpPr>
            <a:spLocks noGrp="1" noRot="1" noChangeAspect="1" noChangeArrowheads="1" noTextEdit="1"/>
          </p:cNvSpPr>
          <p:nvPr>
            <p:ph type="sldImg"/>
          </p:nvPr>
        </p:nvSpPr>
        <p:spPr>
          <a:xfrm>
            <a:off x="1257300" y="722313"/>
            <a:ext cx="4800600" cy="3600450"/>
          </a:xfrm>
          <a:ln/>
        </p:spPr>
      </p:sp>
      <p:sp>
        <p:nvSpPr>
          <p:cNvPr id="205828" name="Rectangle 3"/>
          <p:cNvSpPr>
            <a:spLocks noGrp="1" noChangeArrowheads="1"/>
          </p:cNvSpPr>
          <p:nvPr>
            <p:ph type="body" idx="1"/>
          </p:nvPr>
        </p:nvSpPr>
        <p:spPr>
          <a:xfrm>
            <a:off x="731838" y="4560888"/>
            <a:ext cx="5851525" cy="4318000"/>
          </a:xfrm>
          <a:noFill/>
          <a:ln/>
        </p:spPr>
        <p:txBody>
          <a:bodyPr/>
          <a:lstStyle/>
          <a:p>
            <a:pPr eaLnBrk="1" hangingPunct="1"/>
            <a:r>
              <a:rPr lang="en-GB" smtClean="0">
                <a:latin typeface="Arial" charset="0"/>
              </a:rPr>
              <a:t>A norm group is the sample group used to which your candidate’s scores are compared. The comparison group used in which to establish an appropriate norm group should always take account of the job being applied for.  It is appropriate to use a norm group of graduates for graduates entering the organisation.  It would not be appropriate to compare graduates’ scores on a numerical test against a group of 16 year-olds nor would it be appropriate to compare them to a group of experienced Chartered Accountants.  It is therefore important to take into comparison the educational level and work experience of the candidate (s) in question.</a:t>
            </a:r>
          </a:p>
          <a:p>
            <a:pPr eaLnBrk="1" hangingPunct="1"/>
            <a:r>
              <a:rPr lang="en-GB" smtClean="0">
                <a:latin typeface="Arial" charset="0"/>
              </a:rPr>
              <a:t>As a general rule norm groups should be up to date and to have statistical significance should be based on a group of 100 + people.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51</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52</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Rectangle 2"/>
          <p:cNvSpPr>
            <a:spLocks noGrp="1" noRot="1" noChangeAspect="1" noChangeArrowheads="1" noTextEdit="1"/>
          </p:cNvSpPr>
          <p:nvPr>
            <p:ph type="sldImg"/>
          </p:nvPr>
        </p:nvSpPr>
        <p:spPr>
          <a:xfrm>
            <a:off x="1258888" y="722313"/>
            <a:ext cx="4800600" cy="3600450"/>
          </a:xfrm>
          <a:ln/>
        </p:spPr>
      </p:sp>
      <p:sp>
        <p:nvSpPr>
          <p:cNvPr id="208900" name="Rectangle 3"/>
          <p:cNvSpPr>
            <a:spLocks noGrp="1" noChangeArrowheads="1"/>
          </p:cNvSpPr>
          <p:nvPr>
            <p:ph type="body" idx="1"/>
          </p:nvPr>
        </p:nvSpPr>
        <p:spPr>
          <a:xfrm>
            <a:off x="731838" y="4560888"/>
            <a:ext cx="5851525" cy="5040312"/>
          </a:xfrm>
          <a:noFill/>
          <a:ln/>
        </p:spPr>
        <p:txBody>
          <a:bodyPr/>
          <a:lstStyle/>
          <a:p>
            <a:pPr eaLnBrk="1" hangingPunct="1">
              <a:lnSpc>
                <a:spcPct val="90000"/>
              </a:lnSpc>
            </a:pPr>
            <a:r>
              <a:rPr lang="en-GB" smtClean="0">
                <a:latin typeface="Arial" charset="0"/>
              </a:rPr>
              <a:t>Even if candidates are not successful, research shows that they are more positive about an organisation if they have received feedback on their performance. Feedback also gives candidates a chance to understand why tests are used by the organisation, and the rationale behind using them.</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From a legal perspective, if candidates’` results are stored electronically, organisations are legally required to give candidates feedback on their test performance. (Data Protection Act).</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Where candidates have not been successful, clear, unambiguous feedback can aid understanding of where relevant criteria for selection were met and where they were not. </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Candidates and feedback providers can discuss the pattern of results displayed, and discussion of examples from their working life can aid understanding.</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Where there are differences between ability test results and findings gained from other assessment centre exercises involving numerical calculations, e.g. an in-tray forecasting exercise, these can be explored.</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Candidates can gain valuable insight into their relative strengths and development areas, which can help guide personal development in specific areas.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53</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3" name="Rectangle 2"/>
          <p:cNvSpPr>
            <a:spLocks noGrp="1" noRot="1" noChangeAspect="1" noChangeArrowheads="1" noTextEdit="1"/>
          </p:cNvSpPr>
          <p:nvPr>
            <p:ph type="sldImg"/>
          </p:nvPr>
        </p:nvSpPr>
        <p:spPr>
          <a:xfrm>
            <a:off x="1258888" y="722313"/>
            <a:ext cx="4800600" cy="3600450"/>
          </a:xfrm>
          <a:ln/>
        </p:spPr>
      </p:sp>
      <p:sp>
        <p:nvSpPr>
          <p:cNvPr id="209924" name="Rectangle 3"/>
          <p:cNvSpPr>
            <a:spLocks noGrp="1" noChangeArrowheads="1"/>
          </p:cNvSpPr>
          <p:nvPr>
            <p:ph type="body" idx="1"/>
          </p:nvPr>
        </p:nvSpPr>
        <p:spPr>
          <a:xfrm>
            <a:off x="731838" y="4560888"/>
            <a:ext cx="5851525" cy="4318000"/>
          </a:xfrm>
          <a:noFill/>
          <a:ln/>
        </p:spPr>
        <p:txBody>
          <a:bodyPr/>
          <a:lstStyle/>
          <a:p>
            <a:pPr eaLnBrk="1" hangingPunct="1"/>
            <a:r>
              <a:rPr lang="en-GB" smtClean="0">
                <a:latin typeface="Arial" charset="0"/>
              </a:rPr>
              <a:t>Saville Consulting ability tests give additional, unique information regarding test performance on different categories of questions on a test. These measures break down the overall total score into </a:t>
            </a:r>
            <a:r>
              <a:rPr lang="en-GB" b="1" smtClean="0">
                <a:latin typeface="Arial" charset="0"/>
              </a:rPr>
              <a:t>Item Type or Aptitude Area Sub-Scores</a:t>
            </a:r>
            <a:r>
              <a:rPr lang="en-GB" smtClean="0">
                <a:latin typeface="Arial" charset="0"/>
              </a:rPr>
              <a:t> which can aid recruiters in making fine tuned decisions, and give candidates an in-depth understanding of patterns of results. </a:t>
            </a:r>
          </a:p>
          <a:p>
            <a:pPr eaLnBrk="1" hangingPunct="1"/>
            <a:endParaRPr lang="en-GB" smtClean="0">
              <a:latin typeface="Arial" charset="0"/>
            </a:endParaRPr>
          </a:p>
          <a:p>
            <a:pPr eaLnBrk="1" hangingPunct="1"/>
            <a:r>
              <a:rPr lang="en-GB" smtClean="0">
                <a:latin typeface="Arial" charset="0"/>
              </a:rPr>
              <a:t>Test Taking Style measures give added insight into the candidates’ test taking style:</a:t>
            </a:r>
          </a:p>
          <a:p>
            <a:pPr eaLnBrk="1" hangingPunct="1"/>
            <a:endParaRPr lang="en-GB" smtClean="0">
              <a:latin typeface="Arial" charset="0"/>
            </a:endParaRPr>
          </a:p>
          <a:p>
            <a:pPr eaLnBrk="1" hangingPunct="1"/>
            <a:r>
              <a:rPr lang="en-GB" b="1" smtClean="0">
                <a:latin typeface="Arial" charset="0"/>
              </a:rPr>
              <a:t>Speed</a:t>
            </a:r>
            <a:r>
              <a:rPr lang="en-GB" smtClean="0">
                <a:latin typeface="Arial" charset="0"/>
              </a:rPr>
              <a:t> - the proportion of test questions answered in the allocated time</a:t>
            </a:r>
          </a:p>
          <a:p>
            <a:pPr eaLnBrk="1" hangingPunct="1"/>
            <a:r>
              <a:rPr lang="en-GB" b="1" smtClean="0">
                <a:latin typeface="Arial" charset="0"/>
              </a:rPr>
              <a:t>Accuracy</a:t>
            </a:r>
            <a:r>
              <a:rPr lang="en-GB" smtClean="0">
                <a:latin typeface="Arial" charset="0"/>
              </a:rPr>
              <a:t> - the proportion of correct answers</a:t>
            </a:r>
          </a:p>
          <a:p>
            <a:pPr eaLnBrk="1" hangingPunct="1"/>
            <a:r>
              <a:rPr lang="en-GB" b="1" smtClean="0">
                <a:latin typeface="Arial" charset="0"/>
              </a:rPr>
              <a:t>Caution</a:t>
            </a:r>
            <a:r>
              <a:rPr lang="en-GB" smtClean="0">
                <a:latin typeface="Arial" charset="0"/>
              </a:rPr>
              <a:t> - the difference between Speed and Accuracy</a:t>
            </a:r>
          </a:p>
          <a:p>
            <a:pPr eaLnBrk="1" hangingPunct="1"/>
            <a:endParaRPr lang="en-GB" smtClean="0">
              <a:latin typeface="Arial" charset="0"/>
            </a:endParaRPr>
          </a:p>
          <a:p>
            <a:pPr eaLnBrk="1" hangingPunct="1"/>
            <a:r>
              <a:rPr lang="en-GB" smtClean="0">
                <a:latin typeface="Arial" charset="0"/>
              </a:rPr>
              <a:t>Consider two candidates with identical Total (raw) score, one is quick but less accurate and cautious, whereas the other is slow but more accurate and cautious. Which candidate would you select, if you were assessing numerical ability in an audit environment?</a:t>
            </a:r>
          </a:p>
          <a:p>
            <a:pPr eaLnBrk="1" hangingPunct="1"/>
            <a:endParaRPr lang="en-GB" smtClean="0">
              <a:latin typeface="Arial" charset="0"/>
            </a:endParaRPr>
          </a:p>
          <a:p>
            <a:pPr eaLnBrk="1" hangingPunct="1"/>
            <a:r>
              <a:rPr lang="en-GB" smtClean="0">
                <a:latin typeface="Arial" charset="0"/>
              </a:rPr>
              <a:t>Saville Consulting hard copy and online profile charts and feedback reports are designed to be used by a wide audience, including candidates, trained users and line managers, giving more flexibility. Graphic displays are used to ensure quick and straightforward interpretation and feedback. </a:t>
            </a:r>
          </a:p>
          <a:p>
            <a:pPr eaLnBrk="1" hangingPunct="1"/>
            <a:endParaRPr lang="en-GB" smtClean="0">
              <a:latin typeface="Arial" charset="0"/>
            </a:endParaRPr>
          </a:p>
          <a:p>
            <a:pPr eaLnBrk="1" hangingPunct="1"/>
            <a:endParaRPr lang="en-GB" smtClean="0">
              <a:latin typeface="Arial" charset="0"/>
            </a:endParaRP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54</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Rectangle 2"/>
          <p:cNvSpPr>
            <a:spLocks noGrp="1" noRot="1" noChangeAspect="1" noChangeArrowheads="1" noTextEdit="1"/>
          </p:cNvSpPr>
          <p:nvPr>
            <p:ph type="sldImg"/>
          </p:nvPr>
        </p:nvSpPr>
        <p:spPr>
          <a:xfrm>
            <a:off x="1258888" y="722313"/>
            <a:ext cx="4800600" cy="3600450"/>
          </a:xfrm>
          <a:ln/>
        </p:spPr>
      </p:sp>
      <p:sp>
        <p:nvSpPr>
          <p:cNvPr id="210948" name="Rectangle 3"/>
          <p:cNvSpPr>
            <a:spLocks noGrp="1" noChangeArrowheads="1"/>
          </p:cNvSpPr>
          <p:nvPr>
            <p:ph type="body" idx="1"/>
          </p:nvPr>
        </p:nvSpPr>
        <p:spPr>
          <a:xfrm>
            <a:off x="731838" y="4560888"/>
            <a:ext cx="5851525" cy="4548187"/>
          </a:xfrm>
          <a:noFill/>
          <a:ln/>
        </p:spPr>
        <p:txBody>
          <a:bodyPr/>
          <a:lstStyle/>
          <a:p>
            <a:pPr eaLnBrk="1" hangingPunct="1"/>
            <a:r>
              <a:rPr lang="en-GB" smtClean="0">
                <a:latin typeface="Arial" charset="0"/>
              </a:rPr>
              <a:t>Feedback on test scores can be provided in a variety of methods. When giving feedback, feedback providers must be familiar with the tests in question, and the rationale for using the tests. Feedback could be being given in a variety of contexts – e.g. selection, development, career guidance and planning, or one to one coaching. </a:t>
            </a:r>
          </a:p>
          <a:p>
            <a:pPr eaLnBrk="1" hangingPunct="1"/>
            <a:endParaRPr lang="en-GB" sz="600" smtClean="0">
              <a:latin typeface="Arial" charset="0"/>
            </a:endParaRPr>
          </a:p>
          <a:p>
            <a:pPr eaLnBrk="1" hangingPunct="1"/>
            <a:r>
              <a:rPr lang="en-GB" smtClean="0">
                <a:latin typeface="Arial" charset="0"/>
              </a:rPr>
              <a:t>Giving feedback </a:t>
            </a:r>
            <a:r>
              <a:rPr lang="en-GB" b="1" smtClean="0">
                <a:latin typeface="Arial" charset="0"/>
              </a:rPr>
              <a:t>face to face</a:t>
            </a:r>
            <a:r>
              <a:rPr lang="en-GB" smtClean="0">
                <a:latin typeface="Arial" charset="0"/>
              </a:rPr>
              <a:t>, enables gauging of the candidate’s reactions to the test results. Feedback providers should look for verbal and non-verbal reactions and tailor their approach accordingly, keeping an eye out for signs of anxiety or discomfort. Ensure that you will not be interrupted, and if feedback is face to face, that the environment is conducive to an open discussion, seating side by side rather than across a table. Using Saville Consulting profile charts and feedback reports to guide the discussion is recommended, as they give a visual, graphic indication of performance, highlighting patterns of results. Candidates can take away a copy of the profile chart of feedback report after the discussion.</a:t>
            </a:r>
          </a:p>
          <a:p>
            <a:pPr eaLnBrk="1" hangingPunct="1"/>
            <a:endParaRPr lang="en-GB" sz="600" smtClean="0">
              <a:latin typeface="Arial" charset="0"/>
            </a:endParaRPr>
          </a:p>
          <a:p>
            <a:pPr eaLnBrk="1" hangingPunct="1"/>
            <a:r>
              <a:rPr lang="en-GB" b="1" smtClean="0">
                <a:latin typeface="Arial" charset="0"/>
              </a:rPr>
              <a:t>Telephone feedback</a:t>
            </a:r>
            <a:r>
              <a:rPr lang="en-GB" smtClean="0">
                <a:latin typeface="Arial" charset="0"/>
              </a:rPr>
              <a:t> is an efficient method of giving feedback on test results, but has the drawback of making it harder to gauge candidate’s reactions to the results; there is no body language to observe, and the opportunity to pick up on emotions and  tone of voice are reduced over the phone. Giving candidates a contact number to call to get feedback on test performance is recommended. </a:t>
            </a:r>
          </a:p>
          <a:p>
            <a:pPr eaLnBrk="1" hangingPunct="1"/>
            <a:r>
              <a:rPr lang="en-GB" b="1" smtClean="0">
                <a:latin typeface="Arial" charset="0"/>
              </a:rPr>
              <a:t>Written feedback</a:t>
            </a:r>
            <a:r>
              <a:rPr lang="en-GB" smtClean="0">
                <a:latin typeface="Arial" charset="0"/>
              </a:rPr>
              <a:t> can be provided to the candidate in the form of a feedback form with a completed profile chart or assessment report before, during or after a feedback discussion. You will have an exercise to help you practise providing written feedback following completion of the course.</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55</a:t>
            </a:fld>
            <a:endParaRPr lang="en-GB"/>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Rectangle 2"/>
          <p:cNvSpPr>
            <a:spLocks noGrp="1" noRot="1" noChangeAspect="1" noChangeArrowheads="1" noTextEdit="1"/>
          </p:cNvSpPr>
          <p:nvPr>
            <p:ph type="sldImg"/>
          </p:nvPr>
        </p:nvSpPr>
        <p:spPr>
          <a:xfrm>
            <a:off x="1258888" y="722313"/>
            <a:ext cx="4800600" cy="3600450"/>
          </a:xfrm>
          <a:ln/>
        </p:spPr>
      </p:sp>
      <p:sp>
        <p:nvSpPr>
          <p:cNvPr id="211972" name="Rectangle 3"/>
          <p:cNvSpPr>
            <a:spLocks noGrp="1" noChangeArrowheads="1"/>
          </p:cNvSpPr>
          <p:nvPr>
            <p:ph type="body" idx="1"/>
          </p:nvPr>
        </p:nvSpPr>
        <p:spPr>
          <a:xfrm>
            <a:off x="731838" y="4560888"/>
            <a:ext cx="5851525" cy="4700587"/>
          </a:xfrm>
          <a:noFill/>
          <a:ln/>
        </p:spPr>
        <p:txBody>
          <a:bodyPr/>
          <a:lstStyle/>
          <a:p>
            <a:pPr eaLnBrk="1" hangingPunct="1">
              <a:lnSpc>
                <a:spcPct val="90000"/>
              </a:lnSpc>
            </a:pPr>
            <a:r>
              <a:rPr lang="en-GB" smtClean="0">
                <a:latin typeface="Arial" charset="0"/>
              </a:rPr>
              <a:t>This structure can be used in a variety of contexts, e.g. face to face and telephone feedback.</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The introduction would include you introducing yourself and your role within the assessment process. It is useful to establish the aim of the discussion, for example if the results have been used to make a selection decision. </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Asking candidates if they have any specific objectives for the session is useful and these can be covered as the discussion ensues. Cover other issues such as how long the session will last, who else will see the test results, the taking of notes, and you referring to your own notes where applicable.</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It is worth reminding the candidate of the tests taken, using short and non-technical descriptions, e.g. test designed to assess your ability to work with numbers. (numerical test). Mention the comparison group that candidates’ scores are being compared to, so they understand who their scores have been benchmarked against. It is also very useful to ask candidates how they found the tests, and which ones they found easier and which more challenging. This can aid in the discussion of results later on.</a:t>
            </a:r>
          </a:p>
          <a:p>
            <a:pPr eaLnBrk="1" hangingPunct="1">
              <a:lnSpc>
                <a:spcPct val="90000"/>
              </a:lnSpc>
            </a:pPr>
            <a:r>
              <a:rPr lang="en-GB" smtClean="0">
                <a:latin typeface="Arial" charset="0"/>
              </a:rPr>
              <a:t> </a:t>
            </a:r>
          </a:p>
          <a:p>
            <a:pPr eaLnBrk="1" hangingPunct="1">
              <a:lnSpc>
                <a:spcPct val="90000"/>
              </a:lnSpc>
            </a:pPr>
            <a:r>
              <a:rPr lang="en-GB" smtClean="0">
                <a:latin typeface="Arial" charset="0"/>
              </a:rPr>
              <a:t>Taking each test one by one, give details of candidates’ overall scores on a test in behavioural terms (e.g. average) and also the proportion of the comparison group they did better than (percentile). Discuss patterns of test taking style, e.g. slow but accurate, and review any differences/patterns in the sub-scores on the profile charts.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56</a:t>
            </a:fld>
            <a:endParaRPr lang="en-GB"/>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2"/>
          <p:cNvSpPr>
            <a:spLocks noGrp="1" noRot="1" noChangeAspect="1" noChangeArrowheads="1" noTextEdit="1"/>
          </p:cNvSpPr>
          <p:nvPr>
            <p:ph type="sldImg"/>
          </p:nvPr>
        </p:nvSpPr>
        <p:spPr>
          <a:xfrm>
            <a:off x="1258888" y="722313"/>
            <a:ext cx="4800600" cy="3600450"/>
          </a:xfrm>
          <a:ln/>
        </p:spPr>
      </p:sp>
      <p:sp>
        <p:nvSpPr>
          <p:cNvPr id="212996"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57</a:t>
            </a:fld>
            <a:endParaRPr lang="en-GB"/>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Rectangle 2"/>
          <p:cNvSpPr>
            <a:spLocks noGrp="1" noRot="1" noChangeAspect="1" noChangeArrowheads="1" noTextEdit="1"/>
          </p:cNvSpPr>
          <p:nvPr>
            <p:ph type="sldImg"/>
          </p:nvPr>
        </p:nvSpPr>
        <p:spPr>
          <a:xfrm>
            <a:off x="1258888" y="722313"/>
            <a:ext cx="4800600" cy="3600450"/>
          </a:xfrm>
          <a:ln/>
        </p:spPr>
      </p:sp>
      <p:sp>
        <p:nvSpPr>
          <p:cNvPr id="214020"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58</a:t>
            </a:fld>
            <a:endParaRPr lang="en-GB"/>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59</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2"/>
          <p:cNvSpPr>
            <a:spLocks noGrp="1" noRot="1" noChangeAspect="1" noChangeArrowheads="1" noTextEdit="1"/>
          </p:cNvSpPr>
          <p:nvPr>
            <p:ph type="sldImg"/>
          </p:nvPr>
        </p:nvSpPr>
        <p:spPr>
          <a:xfrm>
            <a:off x="1258888" y="722313"/>
            <a:ext cx="4800600" cy="3600450"/>
          </a:xfrm>
          <a:ln/>
        </p:spPr>
      </p:sp>
      <p:sp>
        <p:nvSpPr>
          <p:cNvPr id="142340"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a:t>
            </a:fld>
            <a:endParaRPr lang="en-GB"/>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2"/>
          <p:cNvSpPr>
            <a:spLocks noGrp="1" noRot="1" noChangeAspect="1" noChangeArrowheads="1" noTextEdit="1"/>
          </p:cNvSpPr>
          <p:nvPr>
            <p:ph type="sldImg"/>
          </p:nvPr>
        </p:nvSpPr>
        <p:spPr>
          <a:xfrm>
            <a:off x="1160463" y="566738"/>
            <a:ext cx="4800600" cy="3600450"/>
          </a:xfrm>
          <a:ln/>
        </p:spPr>
      </p:sp>
      <p:sp>
        <p:nvSpPr>
          <p:cNvPr id="224260" name="Rectangle 3"/>
          <p:cNvSpPr>
            <a:spLocks noGrp="1" noChangeArrowheads="1"/>
          </p:cNvSpPr>
          <p:nvPr>
            <p:ph type="body" idx="1"/>
          </p:nvPr>
        </p:nvSpPr>
        <p:spPr>
          <a:xfrm>
            <a:off x="731838" y="4560888"/>
            <a:ext cx="5851525" cy="4318000"/>
          </a:xfrm>
          <a:noFill/>
          <a:ln/>
        </p:spPr>
        <p:txBody>
          <a:bodyPr/>
          <a:lstStyle/>
          <a:p>
            <a:pPr eaLnBrk="1" hangingPunct="1"/>
            <a:r>
              <a:rPr lang="en-GB" smtClean="0">
                <a:latin typeface="Arial" charset="0"/>
              </a:rPr>
              <a:t>Test publishers aim to produce tests that are robust enough to reflect people’s abilities rather than reflecting the conditions on the day of testing. Test publishers calculate estimates of test reliability when developing tests. It is not the responsibility of test users.</a:t>
            </a: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60</a:t>
            </a:fld>
            <a:endParaRPr lang="en-GB"/>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2"/>
          <p:cNvSpPr>
            <a:spLocks noGrp="1" noRot="1" noChangeAspect="1" noChangeArrowheads="1" noTextEdit="1"/>
          </p:cNvSpPr>
          <p:nvPr>
            <p:ph type="sldImg"/>
          </p:nvPr>
        </p:nvSpPr>
        <p:spPr>
          <a:xfrm>
            <a:off x="1258888" y="722313"/>
            <a:ext cx="4800600" cy="3600450"/>
          </a:xfrm>
          <a:ln/>
        </p:spPr>
      </p:sp>
      <p:sp>
        <p:nvSpPr>
          <p:cNvPr id="225284" name="Rectangle 3"/>
          <p:cNvSpPr>
            <a:spLocks noGrp="1" noChangeArrowheads="1"/>
          </p:cNvSpPr>
          <p:nvPr>
            <p:ph type="body" idx="1"/>
          </p:nvPr>
        </p:nvSpPr>
        <p:spPr>
          <a:xfrm>
            <a:off x="704850" y="4513263"/>
            <a:ext cx="5851525" cy="5087937"/>
          </a:xfrm>
          <a:noFill/>
          <a:ln/>
        </p:spPr>
        <p:txBody>
          <a:bodyPr/>
          <a:lstStyle/>
          <a:p>
            <a:pPr eaLnBrk="1" hangingPunct="1">
              <a:lnSpc>
                <a:spcPct val="95000"/>
              </a:lnSpc>
            </a:pPr>
            <a:r>
              <a:rPr lang="en-GB" smtClean="0">
                <a:latin typeface="Arial" charset="0"/>
              </a:rPr>
              <a:t>Error can creep into the testing process from a variety of sources – the test administrator, the environment in which testing has taken place, the candidate and also the test developer or publisher. This puts a premium on test administrators running professional and standardised test administration sessions, to minimise error and maximise reliability. Use of a stopwatch and ‘back up’ source of timing will ensure that tests are run to the correct time, every time. </a:t>
            </a:r>
          </a:p>
          <a:p>
            <a:pPr eaLnBrk="1" hangingPunct="1">
              <a:lnSpc>
                <a:spcPct val="95000"/>
              </a:lnSpc>
            </a:pPr>
            <a:endParaRPr lang="en-GB" smtClean="0">
              <a:latin typeface="Arial" charset="0"/>
            </a:endParaRPr>
          </a:p>
          <a:p>
            <a:pPr eaLnBrk="1" hangingPunct="1">
              <a:lnSpc>
                <a:spcPct val="95000"/>
              </a:lnSpc>
            </a:pPr>
            <a:r>
              <a:rPr lang="en-GB" smtClean="0">
                <a:latin typeface="Arial" charset="0"/>
              </a:rPr>
              <a:t>Ensuring that candidates are given the correct administration instructions will reduce error. This puts a premium on reading administration instructions accurately and clearly. Coaching candidates through practice questions to ensure they correctly understand the task ahead is also crucial. From an environmental perspective, ensure that the testing room is well lit, at an appropriate temperature and is quiet enough to allow candidates to concentrate. Putting a ‘do not disturb’ sign on the door should also reduce distractions and avoid introducing further error.  Making sure that answer forms are double checked for scoring errors is also important to prevent unnecessary error creeping in. </a:t>
            </a:r>
          </a:p>
          <a:p>
            <a:pPr eaLnBrk="1" hangingPunct="1">
              <a:lnSpc>
                <a:spcPct val="95000"/>
              </a:lnSpc>
            </a:pPr>
            <a:endParaRPr lang="en-GB" smtClean="0">
              <a:latin typeface="Arial" charset="0"/>
            </a:endParaRPr>
          </a:p>
          <a:p>
            <a:pPr eaLnBrk="1" hangingPunct="1">
              <a:lnSpc>
                <a:spcPct val="95000"/>
              </a:lnSpc>
            </a:pPr>
            <a:r>
              <a:rPr lang="en-GB" smtClean="0">
                <a:latin typeface="Arial" charset="0"/>
              </a:rPr>
              <a:t>Error can also come from candidates putting answers in the wrong circles, or through temporary states, such as boredom, fatigue, anxiety or illness. A well run test session should aim to inform, motivate and relax candidates. Test publishers aim to reduce the ambiguity of items to ensure that they are accurate assessments of performance of what they are assessing.  Items on ability assessments can vary greatly between tests and test publishers in how effective they are. Items can be ambiguous so that there is no clear answer or that more than one answer could be correct.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61</a:t>
            </a:fld>
            <a:endParaRPr lang="en-GB"/>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xfrm>
            <a:off x="731838" y="4560888"/>
            <a:ext cx="5851525" cy="4548187"/>
          </a:xfrm>
          <a:noFill/>
          <a:ln/>
        </p:spPr>
        <p:txBody>
          <a:bodyPr/>
          <a:lstStyle/>
          <a:p>
            <a:pPr eaLnBrk="1" hangingPunct="1"/>
            <a:r>
              <a:rPr lang="en-GB" i="1" smtClean="0">
                <a:latin typeface="Arial" charset="0"/>
              </a:rPr>
              <a:t>Tests have to be reliable to be valid.</a:t>
            </a:r>
          </a:p>
          <a:p>
            <a:pPr eaLnBrk="1" hangingPunct="1"/>
            <a:r>
              <a:rPr lang="en-GB" i="1" smtClean="0">
                <a:latin typeface="Arial" charset="0"/>
              </a:rPr>
              <a:t>Therefore test users should </a:t>
            </a:r>
            <a:r>
              <a:rPr lang="en-GB" b="1" i="1" smtClean="0">
                <a:latin typeface="Arial" charset="0"/>
              </a:rPr>
              <a:t>not </a:t>
            </a:r>
            <a:r>
              <a:rPr lang="en-GB" i="1" smtClean="0">
                <a:latin typeface="Arial" charset="0"/>
              </a:rPr>
              <a:t>use a test without reliability data.</a:t>
            </a:r>
          </a:p>
          <a:p>
            <a:pPr eaLnBrk="1" hangingPunct="1"/>
            <a:r>
              <a:rPr lang="en-GB" i="1" smtClean="0">
                <a:latin typeface="Arial" charset="0"/>
              </a:rPr>
              <a:t>Yet a test can be reliable and invalid.</a:t>
            </a:r>
          </a:p>
          <a:p>
            <a:pPr eaLnBrk="1" hangingPunct="1"/>
            <a:r>
              <a:rPr lang="en-GB" smtClean="0">
                <a:latin typeface="Arial" charset="0"/>
              </a:rPr>
              <a:t> </a:t>
            </a:r>
            <a:endParaRPr lang="en-US" smtClean="0">
              <a:latin typeface="Arial" charset="0"/>
            </a:endParaRPr>
          </a:p>
          <a:p>
            <a:pPr eaLnBrk="1" hangingPunct="1"/>
            <a:r>
              <a:rPr lang="en-US" smtClean="0">
                <a:latin typeface="Arial" charset="0"/>
              </a:rPr>
              <a:t>Reliability is related to the length of a test and it follows that the longer the test, the greater its reliability. Increasing the number of items asked means we are sampling responses to a greater number of the possible ‘pool’ of items.  This increases the likelihood of finding higher inter-item correlations. Of course this needs to be balanced with practicality – we can never ask all possible questions. Well designed tests can be developed which are reasonably short such as the Saville Consulting Swift assessments which are reliable. The </a:t>
            </a:r>
            <a:r>
              <a:rPr lang="en-GB" smtClean="0">
                <a:latin typeface="Arial" charset="0"/>
              </a:rPr>
              <a:t>reliability data for any test should be given by the test publisher.</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62</a:t>
            </a:fld>
            <a:endParaRPr lang="en-GB"/>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2"/>
          <p:cNvSpPr>
            <a:spLocks noGrp="1" noRot="1" noChangeAspect="1" noChangeArrowheads="1" noTextEdit="1"/>
          </p:cNvSpPr>
          <p:nvPr>
            <p:ph type="sldImg"/>
          </p:nvPr>
        </p:nvSpPr>
        <p:spPr>
          <a:xfrm>
            <a:off x="1258888" y="722313"/>
            <a:ext cx="4800600" cy="3600450"/>
          </a:xfrm>
          <a:ln/>
        </p:spPr>
      </p:sp>
      <p:sp>
        <p:nvSpPr>
          <p:cNvPr id="227332"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Test Retest Reliability</a:t>
            </a:r>
            <a:r>
              <a:rPr lang="en-GB" smtClean="0">
                <a:latin typeface="Arial" charset="0"/>
              </a:rPr>
              <a:t> Coefficients require a group of people to complete a test and then after an interval of time (e.g. 1 month) complete the test again.  A correlation is computed between the scores on the first occasion and the second occasion. (the Pearson Product Moment Correlation computed is known as a reliability co-efficient – r</a:t>
            </a:r>
            <a:r>
              <a:rPr lang="en-GB" baseline="-25000" smtClean="0">
                <a:latin typeface="Arial" charset="0"/>
              </a:rPr>
              <a:t>t </a:t>
            </a:r>
            <a:r>
              <a:rPr lang="en-GB" smtClean="0">
                <a:latin typeface="Arial" charset="0"/>
              </a:rPr>
              <a:t>)</a:t>
            </a:r>
          </a:p>
          <a:p>
            <a:pPr eaLnBrk="1" hangingPunct="1"/>
            <a:r>
              <a:rPr lang="en-GB" b="1" smtClean="0">
                <a:latin typeface="Arial" charset="0"/>
              </a:rPr>
              <a:t>Alternate Form Reliability</a:t>
            </a:r>
            <a:r>
              <a:rPr lang="en-GB" smtClean="0">
                <a:latin typeface="Arial" charset="0"/>
              </a:rPr>
              <a:t> requires two parallel or alternate forms of a test to be available which have been designed by a test publisher to measure the same attribute (or attributes).   A group of people take both forms of the test and the resulting scores on one version are correlated with scores on the alternate version (the Pearson Product Moment Correlation computed again gives a reliability co-efficient- r</a:t>
            </a:r>
            <a:r>
              <a:rPr lang="en-GB" baseline="-25000" smtClean="0">
                <a:latin typeface="Arial" charset="0"/>
              </a:rPr>
              <a:t>t </a:t>
            </a:r>
            <a:r>
              <a:rPr lang="en-GB" smtClean="0">
                <a:latin typeface="Arial" charset="0"/>
              </a:rPr>
              <a:t>)</a:t>
            </a:r>
          </a:p>
          <a:p>
            <a:pPr eaLnBrk="1" hangingPunct="1"/>
            <a:r>
              <a:rPr lang="en-GB" b="1" smtClean="0">
                <a:latin typeface="Arial" charset="0"/>
              </a:rPr>
              <a:t>Internal Consistency Reliability</a:t>
            </a:r>
            <a:r>
              <a:rPr lang="en-GB" smtClean="0">
                <a:latin typeface="Arial" charset="0"/>
              </a:rPr>
              <a:t> only requires one version of the test but the items within the test are broken up to look at the degree to which they are correlating with each other to measure the same attribute.  The simplest form of Internal Consistency is </a:t>
            </a:r>
            <a:r>
              <a:rPr lang="en-GB" b="1" smtClean="0">
                <a:latin typeface="Arial" charset="0"/>
              </a:rPr>
              <a:t>split half</a:t>
            </a:r>
            <a:r>
              <a:rPr lang="en-GB" smtClean="0">
                <a:latin typeface="Arial" charset="0"/>
              </a:rPr>
              <a:t> where half the items in the test are correlated with the other half of the items on the tests (i.e. all odd numbered items are correlated with all even numbered items for a group of people). Clearly, there are other ways of splitting up a test and </a:t>
            </a:r>
            <a:r>
              <a:rPr lang="en-GB" b="1" smtClean="0">
                <a:latin typeface="Arial" charset="0"/>
              </a:rPr>
              <a:t>Kuder Richardson</a:t>
            </a:r>
            <a:r>
              <a:rPr lang="en-GB" smtClean="0">
                <a:latin typeface="Arial" charset="0"/>
              </a:rPr>
              <a:t> and </a:t>
            </a:r>
            <a:r>
              <a:rPr lang="en-GB" b="1" smtClean="0">
                <a:latin typeface="Arial" charset="0"/>
              </a:rPr>
              <a:t>Cronbach’s alpha</a:t>
            </a:r>
            <a:r>
              <a:rPr lang="en-GB" smtClean="0">
                <a:latin typeface="Arial" charset="0"/>
              </a:rPr>
              <a:t> take account of these.  Kuder Richardson is only used with dichotomous items (right/wrong) and Cronbach’s alpha is used more flexibly including with continuous scale items (e.g. multi-point agreement scales used on behavioural styles questionnaires).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63</a:t>
            </a:fld>
            <a:endParaRPr lang="en-GB"/>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2"/>
          <p:cNvSpPr>
            <a:spLocks noGrp="1" noRot="1" noChangeAspect="1" noChangeArrowheads="1" noTextEdit="1"/>
          </p:cNvSpPr>
          <p:nvPr>
            <p:ph type="sldImg"/>
          </p:nvPr>
        </p:nvSpPr>
        <p:spPr>
          <a:xfrm>
            <a:off x="1258888" y="722313"/>
            <a:ext cx="4800600" cy="3600450"/>
          </a:xfrm>
          <a:ln/>
        </p:spPr>
      </p:sp>
      <p:sp>
        <p:nvSpPr>
          <p:cNvPr id="229380"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64</a:t>
            </a:fld>
            <a:endParaRPr lang="en-GB"/>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2"/>
          <p:cNvSpPr>
            <a:spLocks noGrp="1" noRot="1" noChangeAspect="1" noChangeArrowheads="1" noTextEdit="1"/>
          </p:cNvSpPr>
          <p:nvPr>
            <p:ph type="sldImg"/>
          </p:nvPr>
        </p:nvSpPr>
        <p:spPr>
          <a:xfrm>
            <a:off x="1258888" y="722313"/>
            <a:ext cx="4800600" cy="3600450"/>
          </a:xfrm>
          <a:ln/>
        </p:spPr>
      </p:sp>
      <p:sp>
        <p:nvSpPr>
          <p:cNvPr id="230404" name="Rectangle 3"/>
          <p:cNvSpPr>
            <a:spLocks noGrp="1" noChangeArrowheads="1"/>
          </p:cNvSpPr>
          <p:nvPr>
            <p:ph type="body" idx="1"/>
          </p:nvPr>
        </p:nvSpPr>
        <p:spPr>
          <a:xfrm>
            <a:off x="731838" y="4560888"/>
            <a:ext cx="5851525" cy="4318000"/>
          </a:xfrm>
          <a:noFill/>
          <a:ln/>
        </p:spPr>
        <p:txBody>
          <a:bodyPr/>
          <a:lstStyle/>
          <a:p>
            <a:pPr eaLnBrk="1" hangingPunct="1"/>
            <a:r>
              <a:rPr lang="en-GB" b="1" dirty="0" smtClean="0">
                <a:latin typeface="Arial" charset="0"/>
              </a:rPr>
              <a:t>Your Notes:</a:t>
            </a:r>
          </a:p>
          <a:p>
            <a:pPr eaLnBrk="1" hangingPunct="1"/>
            <a:endParaRPr lang="en-GB" dirty="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65</a:t>
            </a:fld>
            <a:endParaRPr lang="en-GB"/>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eaLnBrk="1" hangingPunct="1"/>
            <a:r>
              <a:rPr lang="en-GB" dirty="0" smtClean="0">
                <a:latin typeface="Arial" charset="0"/>
              </a:rPr>
              <a:t>The reliability coefficient of a total test should be about  +.7  via test retest, alternate form, internal consistency. </a:t>
            </a:r>
          </a:p>
          <a:p>
            <a:pPr eaLnBrk="1" hangingPunct="1"/>
            <a:r>
              <a:rPr lang="en-GB" dirty="0" smtClean="0">
                <a:latin typeface="Arial" charset="0"/>
              </a:rPr>
              <a:t>Don’t use a test that does not tell you the reliability estimate (s) for the test. The band around a test score can show an individual the range that is likely to reflect their true score. Unreliable tests will not allow for the effective selection techniques as they cannot be valid (predictive of success).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66</a:t>
            </a:fld>
            <a:endParaRPr lang="en-GB"/>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r>
              <a:rPr lang="en-US" b="1" dirty="0" smtClean="0">
                <a:solidFill>
                  <a:srgbClr val="000000"/>
                </a:solidFill>
                <a:latin typeface="Arial" pitchFamily="34" charset="0"/>
              </a:rPr>
              <a:t> Your Notes:</a:t>
            </a:r>
            <a:endParaRPr lang="en-US" b="1" dirty="0" smtClean="0">
              <a:latin typeface="Arial" pitchFamily="34"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67</a:t>
            </a:fld>
            <a:endParaRPr lang="en-GB"/>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p:spPr>
        <p:txBody>
          <a:bodyPr/>
          <a:lstStyle/>
          <a:p>
            <a:r>
              <a:rPr lang="en-GB" b="1" dirty="0" smtClean="0">
                <a:latin typeface="Arial" pitchFamily="34" charset="0"/>
              </a:rPr>
              <a:t>Your</a:t>
            </a:r>
            <a:r>
              <a:rPr lang="en-GB" b="1" baseline="0" dirty="0" smtClean="0">
                <a:latin typeface="Arial" pitchFamily="34" charset="0"/>
              </a:rPr>
              <a:t> Notes:</a:t>
            </a:r>
            <a:endParaRPr lang="en-GB" b="1" dirty="0" smtClean="0">
              <a:latin typeface="Arial" pitchFamily="34"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68</a:t>
            </a:fld>
            <a:endParaRPr lang="en-GB"/>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69</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r>
              <a:rPr lang="en-GB" b="1" smtClean="0">
                <a:latin typeface="Arial" charset="0"/>
              </a:rPr>
              <a:t>Your Notes: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a:t>
            </a:fld>
            <a:endParaRPr lang="en-GB"/>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xfrm>
            <a:off x="731838" y="4560888"/>
            <a:ext cx="5851525" cy="4548187"/>
          </a:xfrm>
          <a:noFill/>
          <a:ln/>
        </p:spPr>
        <p:txBody>
          <a:bodyPr/>
          <a:lstStyle/>
          <a:p>
            <a:pPr eaLnBrk="1" hangingPunct="1"/>
            <a:r>
              <a:rPr lang="en-GB" smtClean="0">
                <a:latin typeface="Arial" charset="0"/>
              </a:rPr>
              <a:t>If a test is valid it helps to show that the test is relevant and that you will be selecting on merit which can form an important plank in </a:t>
            </a:r>
            <a:r>
              <a:rPr lang="en-GB" b="1" smtClean="0">
                <a:latin typeface="Arial" charset="0"/>
              </a:rPr>
              <a:t>legal</a:t>
            </a:r>
            <a:r>
              <a:rPr lang="en-GB" smtClean="0">
                <a:latin typeface="Arial" charset="0"/>
              </a:rPr>
              <a:t> argument to show a test is </a:t>
            </a:r>
            <a:r>
              <a:rPr lang="en-GB" b="1" smtClean="0">
                <a:latin typeface="Arial" charset="0"/>
              </a:rPr>
              <a:t>fair </a:t>
            </a:r>
            <a:r>
              <a:rPr lang="en-GB" smtClean="0">
                <a:latin typeface="Arial" charset="0"/>
              </a:rPr>
              <a:t>and not discriminatory (particularly if the test shows group differences)</a:t>
            </a:r>
          </a:p>
          <a:p>
            <a:pPr eaLnBrk="1" hangingPunct="1"/>
            <a:r>
              <a:rPr lang="en-GB" smtClean="0">
                <a:latin typeface="Arial" charset="0"/>
              </a:rPr>
              <a:t>Validity of a test also relates directly to how much </a:t>
            </a:r>
            <a:r>
              <a:rPr lang="en-GB" b="1" smtClean="0">
                <a:latin typeface="Arial" charset="0"/>
              </a:rPr>
              <a:t>benefit </a:t>
            </a:r>
            <a:r>
              <a:rPr lang="en-GB" smtClean="0">
                <a:latin typeface="Arial" charset="0"/>
              </a:rPr>
              <a:t>you will get from that test in terms of improved performance in the job – demonstrating the test has real impact.</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70</a:t>
            </a:fld>
            <a:endParaRPr lang="en-GB"/>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r>
              <a:rPr lang="en-GB" smtClean="0">
                <a:latin typeface="Arial" charset="0"/>
              </a:rPr>
              <a:t>As practitioners, we are more interested in the practical relationship between test scores and job performance. </a:t>
            </a:r>
            <a:r>
              <a:rPr lang="en-GB" b="1" smtClean="0">
                <a:latin typeface="Arial" charset="0"/>
              </a:rPr>
              <a:t>Empirical validity (or Criterion-related validity) </a:t>
            </a:r>
            <a:r>
              <a:rPr lang="en-GB" smtClean="0">
                <a:latin typeface="Arial" charset="0"/>
              </a:rPr>
              <a:t>is the most powerful form of validity, as it focuses on correlating test scores and job performance measures to identify the degree to which test scores predict performance. There are two main types of empirical validity, which are quite similar in approach but differ in terms of the timing of data collection. </a:t>
            </a:r>
          </a:p>
          <a:p>
            <a:pPr eaLnBrk="1" hangingPunct="1"/>
            <a:endParaRPr lang="en-GB" smtClean="0">
              <a:latin typeface="Arial" charset="0"/>
            </a:endParaRPr>
          </a:p>
          <a:p>
            <a:pPr eaLnBrk="1" hangingPunct="1"/>
            <a:r>
              <a:rPr lang="en-GB" smtClean="0">
                <a:latin typeface="Arial" charset="0"/>
              </a:rPr>
              <a:t>The benefit of carrying out empirical validation studies is that you get very powerful information regarding how well tests are working and they provide sophisticated information on cut-offs and weightings. This approach is also legally defensible in terms of justifying test choice, if challenged.</a:t>
            </a:r>
          </a:p>
          <a:p>
            <a:pPr eaLnBrk="1" hangingPunct="1"/>
            <a:endParaRPr lang="en-GB" smtClean="0">
              <a:latin typeface="Arial" charset="0"/>
            </a:endParaRPr>
          </a:p>
          <a:p>
            <a:pPr eaLnBrk="1" hangingPunct="1"/>
            <a:r>
              <a:rPr lang="en-GB" b="1" smtClean="0">
                <a:latin typeface="Arial" charset="0"/>
              </a:rPr>
              <a:t>Concurrent validation</a:t>
            </a:r>
            <a:r>
              <a:rPr lang="en-GB" smtClean="0">
                <a:latin typeface="Arial" charset="0"/>
              </a:rPr>
              <a:t> studies involve the collection of test scores and job performance measures at the same time, typically with jobholders.</a:t>
            </a:r>
          </a:p>
          <a:p>
            <a:pPr eaLnBrk="1" hangingPunct="1"/>
            <a:endParaRPr lang="en-GB" smtClean="0">
              <a:latin typeface="Arial" charset="0"/>
            </a:endParaRPr>
          </a:p>
          <a:p>
            <a:pPr eaLnBrk="1" hangingPunct="1"/>
            <a:r>
              <a:rPr lang="en-GB" b="1" smtClean="0">
                <a:latin typeface="Arial" charset="0"/>
              </a:rPr>
              <a:t>Predictive validation</a:t>
            </a:r>
            <a:r>
              <a:rPr lang="en-GB" smtClean="0">
                <a:latin typeface="Arial" charset="0"/>
              </a:rPr>
              <a:t> studies involve collecting test scores from job applicants, waiting for a period of time while work experience is gained, and then collection of job performance measures.</a:t>
            </a:r>
          </a:p>
          <a:p>
            <a:pPr eaLnBrk="1" hangingPunct="1">
              <a:lnSpc>
                <a:spcPct val="90000"/>
              </a:lnSpc>
            </a:pPr>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71</a:t>
            </a:fld>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xfrm>
            <a:off x="731838" y="4560888"/>
            <a:ext cx="5851525" cy="4625975"/>
          </a:xfrm>
          <a:noFill/>
          <a:ln/>
        </p:spPr>
        <p:txBody>
          <a:bodyPr/>
          <a:lstStyle/>
          <a:p>
            <a:pPr eaLnBrk="1" hangingPunct="1"/>
            <a:r>
              <a:rPr lang="en-GB" dirty="0" smtClean="0">
                <a:latin typeface="Arial" charset="0"/>
              </a:rPr>
              <a:t>Carrying out validation studies is not without its drawbacks. To ensure that you have a representative sample, it is recommended that you would need to find at least </a:t>
            </a:r>
            <a:r>
              <a:rPr lang="en-GB" b="1" dirty="0" smtClean="0">
                <a:latin typeface="Arial" charset="0"/>
              </a:rPr>
              <a:t>50</a:t>
            </a:r>
            <a:r>
              <a:rPr lang="en-GB" dirty="0" smtClean="0">
                <a:latin typeface="Arial" charset="0"/>
              </a:rPr>
              <a:t> jobholders for a concurrent validity study or 50 applicants for a predictive validation study. That said 100 is better and 200 is better than 100.  The more the merrier (or more confident we can be in interpreting the results meaningfully).</a:t>
            </a:r>
          </a:p>
          <a:p>
            <a:pPr eaLnBrk="1" hangingPunct="1"/>
            <a:endParaRPr lang="en-GB" dirty="0" smtClean="0">
              <a:latin typeface="Arial" charset="0"/>
            </a:endParaRPr>
          </a:p>
          <a:p>
            <a:pPr eaLnBrk="1" hangingPunct="1"/>
            <a:r>
              <a:rPr lang="en-GB" dirty="0" smtClean="0">
                <a:latin typeface="Arial" charset="0"/>
              </a:rPr>
              <a:t>Ensuring that the sample of people taking part in the study is motivated and representative of the population of applicants or jobholders can also be difficult. Samples of jobholders taking part in concurrent studies should ideally comprise a range of performers when carrying out concurrent validation studies, including high, moderate and less effective performers. However, because jobholders have gone through a selection process, the range of performance may be limited, with observed correlations between test scores and job performance being reduced. This is termed </a:t>
            </a:r>
            <a:r>
              <a:rPr lang="en-GB" b="1" dirty="0" smtClean="0">
                <a:latin typeface="Arial" charset="0"/>
              </a:rPr>
              <a:t>restriction of range</a:t>
            </a:r>
            <a:r>
              <a:rPr lang="en-GB" dirty="0" smtClean="0">
                <a:latin typeface="Arial" charset="0"/>
              </a:rPr>
              <a:t>. Restriction of range can be corrected for using a simple formula.</a:t>
            </a:r>
          </a:p>
          <a:p>
            <a:pPr eaLnBrk="1" hangingPunct="1"/>
            <a:endParaRPr lang="en-GB" dirty="0" smtClean="0">
              <a:latin typeface="Arial" charset="0"/>
            </a:endParaRPr>
          </a:p>
          <a:p>
            <a:pPr eaLnBrk="1" hangingPunct="1"/>
            <a:r>
              <a:rPr lang="en-GB" dirty="0" smtClean="0">
                <a:latin typeface="Arial" charset="0"/>
              </a:rPr>
              <a:t>One of the key challenges when carrying out validation studies is being able to measure job performance effectively. It is preferable to identify objective, quantifiable measures, such as quantity of output on a job, promotion rates, financial results, e.g. sales performance, work sample tests or training course results. Alternatively, the use of self and boss ratings can be considered. Saville Consulting have a range of performance rating questionnaires which can be used by organisations wishing to carry out validation studies.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72</a:t>
            </a:fld>
            <a:endParaRPr lang="en-GB"/>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xfrm>
            <a:off x="731838" y="4449763"/>
            <a:ext cx="5851525" cy="4830762"/>
          </a:xfrm>
          <a:noFill/>
          <a:ln/>
        </p:spPr>
        <p:txBody>
          <a:bodyPr/>
          <a:lstStyle/>
          <a:p>
            <a:pPr eaLnBrk="1" hangingPunct="1">
              <a:lnSpc>
                <a:spcPct val="90000"/>
              </a:lnSpc>
            </a:pPr>
            <a:r>
              <a:rPr lang="en-GB" smtClean="0">
                <a:latin typeface="Arial" charset="0"/>
              </a:rPr>
              <a:t>The main study shown here is based on a total of N=300 professionals and graduates who completed hard copy versions of Professional Verbal, Numerical and Diagrammatic Analysis. Several measures of performance have been correlated with test scores. Note these have not been corrected for attenuation or restriction of range or other factors (so are likely to provide an underestimate of the validity of the tools).</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For the three core GCSE subjects English, Mathematics and Science that correspond most closely to Verbal, Numerical and Diagrammatic Analysis GCSE grade results were converted into numerical values as follows: A*=12; A=10; B=8; C=6, D=4, E=2. The GCSE Points measure is the sum of these. GCSE Points are entirely as expected best predicted by Verbal Analysis followed by Numerical Analysis and then Diagrammatic Analysis. The differential pattern holds for Verbal Analysis as the best predictor of English and Numerical Analysis as the best predictor of Mathematics. Science however is even better predicted by Verbal Analysis than Diagrammatic Analysis – presumably due to the text book learning and written exam emphasis on reasoning with words. </a:t>
            </a:r>
          </a:p>
          <a:p>
            <a:pPr eaLnBrk="1" hangingPunct="1">
              <a:lnSpc>
                <a:spcPct val="90000"/>
              </a:lnSpc>
            </a:pPr>
            <a:endParaRPr lang="en-GB" smtClean="0">
              <a:latin typeface="Arial" charset="0"/>
            </a:endParaRPr>
          </a:p>
          <a:p>
            <a:pPr eaLnBrk="1" hangingPunct="1">
              <a:lnSpc>
                <a:spcPct val="90000"/>
              </a:lnSpc>
            </a:pPr>
            <a:r>
              <a:rPr lang="en-GB" smtClean="0">
                <a:latin typeface="Arial" charset="0"/>
              </a:rPr>
              <a:t>Participants in the standardisation were asked to assess their competencies in working with words, numbers and diagrams as defined through their Item Type names. Interestingly Numerical shows the highest validity for predicting Thinking Competencies, the sum of these three competency self-ratings, followed by Verbal and then Diagrammatic Analysis. The differential pattern holds again for Verbal and Numerical Analysis as the best predictor of Working with Words and Numbers respectively. Working with Diagrams is predicted well by Diagrammatic Analysis but even more so by Numerical Analysis.</a:t>
            </a:r>
          </a:p>
          <a:p>
            <a:pPr eaLnBrk="1" hangingPunct="1">
              <a:lnSpc>
                <a:spcPct val="90000"/>
              </a:lnSpc>
            </a:pPr>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73</a:t>
            </a:fld>
            <a:endParaRPr lang="en-GB"/>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pPr eaLnBrk="1" hangingPunct="1"/>
            <a:r>
              <a:rPr lang="en-GB"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74</a:t>
            </a:fld>
            <a:endParaRPr lang="en-GB"/>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256003" name="Notes Placeholder 2"/>
          <p:cNvSpPr>
            <a:spLocks noGrp="1"/>
          </p:cNvSpPr>
          <p:nvPr>
            <p:ph type="body" idx="1"/>
          </p:nvPr>
        </p:nvSpPr>
        <p:spPr>
          <a:noFill/>
          <a:ln/>
        </p:spPr>
        <p:txBody>
          <a:bodyPr/>
          <a:lstStyle/>
          <a:p>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75</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p:spPr>
        <p:txBody>
          <a:bodyPr/>
          <a:lstStyle/>
          <a:p>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76</a:t>
            </a:fld>
            <a:endParaRPr lang="en-GB"/>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258051" name="Notes Placeholder 2"/>
          <p:cNvSpPr>
            <a:spLocks noGrp="1"/>
          </p:cNvSpPr>
          <p:nvPr>
            <p:ph type="body" idx="1"/>
          </p:nvPr>
        </p:nvSpPr>
        <p:spPr>
          <a:noFill/>
          <a:ln/>
        </p:spPr>
        <p:txBody>
          <a:bodyPr/>
          <a:lstStyle/>
          <a:p>
            <a:r>
              <a:rPr lang="en-GB" b="1" smtClean="0">
                <a:latin typeface="Arial" charset="0"/>
              </a:rPr>
              <a:t>Your Notes:</a:t>
            </a:r>
          </a:p>
          <a:p>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77</a:t>
            </a:fld>
            <a:endParaRPr lang="en-GB"/>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p:spPr>
        <p:txBody>
          <a:bodyPr/>
          <a:lstStyle/>
          <a:p>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78</a:t>
            </a:fld>
            <a:endParaRPr lang="en-GB"/>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r>
              <a:rPr lang="en-GB"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79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a:t>
            </a:fld>
            <a:endParaRPr lang="en-GB"/>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p:spPr>
        <p:txBody>
          <a:bodyPr/>
          <a:lstStyle/>
          <a:p>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80</a:t>
            </a:fld>
            <a:endParaRPr lang="en-GB"/>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p:spPr>
        <p:txBody>
          <a:bodyPr/>
          <a:lstStyle/>
          <a:p>
            <a:r>
              <a:rPr lang="en-GB" b="1" smtClean="0">
                <a:latin typeface="Arial" charset="0"/>
              </a:rPr>
              <a:t>Your Notes:</a:t>
            </a:r>
          </a:p>
          <a:p>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81</a:t>
            </a:fld>
            <a:endParaRPr lang="en-GB"/>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263171" name="Notes Placeholder 2"/>
          <p:cNvSpPr>
            <a:spLocks noGrp="1"/>
          </p:cNvSpPr>
          <p:nvPr>
            <p:ph type="body" idx="1"/>
          </p:nvPr>
        </p:nvSpPr>
        <p:spPr>
          <a:noFill/>
          <a:ln/>
        </p:spPr>
        <p:txBody>
          <a:bodyPr/>
          <a:lstStyle/>
          <a:p>
            <a:r>
              <a:rPr lang="en-GB" b="1" smtClean="0">
                <a:latin typeface="Arial" charset="0"/>
              </a:rPr>
              <a:t>Your Notes:</a:t>
            </a:r>
          </a:p>
          <a:p>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82</a:t>
            </a:fld>
            <a:endParaRPr lang="en-GB"/>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pPr eaLnBrk="1" hangingPunct="1"/>
            <a:r>
              <a:rPr lang="en-GB" b="1" dirty="0"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83</a:t>
            </a:fld>
            <a:endParaRPr lang="en-GB"/>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pPr eaLnBrk="1" hangingPunct="1"/>
            <a:r>
              <a:rPr lang="en-GB" smtClean="0">
                <a:latin typeface="Arial" charset="0"/>
              </a:rPr>
              <a:t>In an organisational study a total of N=50 senior managers in a global Engineering company completed Swift Analysis Aptitude (Invited Access) and the Professional Styles instrument of the Saville Consulting Wave range. Line manager ratings of Overall Job Performance were significantly predicted by Swift Analysis Aptitude Total (.26), Accuracy (.24), and Diagrammatic (.28) scores. </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84</a:t>
            </a:fld>
            <a:endParaRPr lang="en-GB"/>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85</a:t>
            </a:fld>
            <a:endParaRPr lang="en-GB"/>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86</a:t>
            </a:fld>
            <a:endParaRPr lang="en-GB"/>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lnSpc>
                <a:spcPct val="105000"/>
              </a:lnSpc>
            </a:pPr>
            <a:r>
              <a:rPr lang="en-GB" smtClean="0">
                <a:latin typeface="Arial" charset="0"/>
              </a:rPr>
              <a:t>All test publishers should publish validation evidence for their tests. Validation data for Saville Consulting tests is available in the technical documentation. You will find that validity coefficients, (e.g., .25) will be lower than those for reliability (.70). We have seen that restriction of range can reduce the observed correlations artificially, but it can be corrected for using a formula. </a:t>
            </a:r>
          </a:p>
          <a:p>
            <a:pPr eaLnBrk="1" hangingPunct="1">
              <a:lnSpc>
                <a:spcPct val="105000"/>
              </a:lnSpc>
            </a:pPr>
            <a:endParaRPr lang="en-GB" smtClean="0">
              <a:latin typeface="Arial" charset="0"/>
            </a:endParaRPr>
          </a:p>
          <a:p>
            <a:pPr eaLnBrk="1" hangingPunct="1">
              <a:lnSpc>
                <a:spcPct val="105000"/>
              </a:lnSpc>
            </a:pPr>
            <a:r>
              <a:rPr lang="en-GB" smtClean="0">
                <a:latin typeface="Arial" charset="0"/>
              </a:rPr>
              <a:t>Validity is directly related to the cost benefit, or economics of using objective assessment procedures. We shall see that by increasing the validity of tests, you increase the potential cost benefit of using tests to select people. Saville Consulting support organisations in carrying out their own in-house validation studies, which can give advice on selecting relevant tests, setting cut-off points for selecting people, and identifying which assessments are most predictive of job performance. We strongly recommend carrying out job analysis to ensure the selection of the most appropriate tests.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87</a:t>
            </a:fld>
            <a:endParaRPr lang="en-GB"/>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r>
              <a:rPr lang="en-GB" b="1" smtClean="0">
                <a:latin typeface="Arial" charset="0"/>
              </a:rPr>
              <a:t>Your Notes:</a:t>
            </a:r>
          </a:p>
        </p:txBody>
      </p:sp>
      <p:sp>
        <p:nvSpPr>
          <p:cNvPr id="5" name="Slide Number Placeholder 4"/>
          <p:cNvSpPr>
            <a:spLocks noGrp="1"/>
          </p:cNvSpPr>
          <p:nvPr>
            <p:ph type="sldNum" sz="quarter" idx="10"/>
          </p:nvPr>
        </p:nvSpPr>
        <p:spPr/>
        <p:txBody>
          <a:bodyPr/>
          <a:lstStyle/>
          <a:p>
            <a:fld id="{7C71B02C-EB99-4636-ADD1-2370D646EB0F}" type="slidenum">
              <a:rPr lang="en-GB" smtClean="0"/>
              <a:pPr/>
              <a:t>88</a:t>
            </a:fld>
            <a:endParaRPr lang="en-GB"/>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2"/>
          <p:cNvSpPr>
            <a:spLocks noGrp="1" noRot="1" noChangeAspect="1" noChangeArrowheads="1" noTextEdit="1"/>
          </p:cNvSpPr>
          <p:nvPr>
            <p:ph type="sldImg"/>
          </p:nvPr>
        </p:nvSpPr>
        <p:spPr>
          <a:xfrm>
            <a:off x="1258888" y="722313"/>
            <a:ext cx="4800600" cy="3600450"/>
          </a:xfrm>
          <a:ln/>
        </p:spPr>
      </p:sp>
      <p:sp>
        <p:nvSpPr>
          <p:cNvPr id="249860" name="Rectangle 3"/>
          <p:cNvSpPr>
            <a:spLocks noGrp="1" noChangeArrowheads="1"/>
          </p:cNvSpPr>
          <p:nvPr>
            <p:ph type="body" idx="1"/>
          </p:nvPr>
        </p:nvSpPr>
        <p:spPr>
          <a:xfrm>
            <a:off x="731838" y="4440238"/>
            <a:ext cx="5851525" cy="5040312"/>
          </a:xfrm>
          <a:noFill/>
          <a:ln/>
        </p:spPr>
        <p:txBody>
          <a:bodyPr/>
          <a:lstStyle/>
          <a:p>
            <a:pPr eaLnBrk="1" hangingPunct="1"/>
            <a:r>
              <a:rPr lang="en-GB" sz="1000" b="1" smtClean="0">
                <a:latin typeface="Arial" charset="0"/>
              </a:rPr>
              <a:t>Equal Opportunities legislation: </a:t>
            </a:r>
            <a:r>
              <a:rPr lang="en-GB" sz="1000" smtClean="0">
                <a:latin typeface="Arial" charset="0"/>
              </a:rPr>
              <a:t>Fairness is important in its own right.  People should be treated equitably.  Favouritism, prejudice, intolerance and bigotry should have no part in decisions about people. As well as a moral imperative there is a legal requirement to treat people fairly in employment decisions. </a:t>
            </a:r>
          </a:p>
          <a:p>
            <a:pPr eaLnBrk="1" hangingPunct="1"/>
            <a:endParaRPr lang="en-GB" sz="1000" b="1" smtClean="0">
              <a:latin typeface="Arial" charset="0"/>
            </a:endParaRPr>
          </a:p>
          <a:p>
            <a:pPr eaLnBrk="1" hangingPunct="1"/>
            <a:r>
              <a:rPr lang="en-GB" sz="1000" b="1" smtClean="0">
                <a:latin typeface="Arial" charset="0"/>
              </a:rPr>
              <a:t>Groups Covered: </a:t>
            </a:r>
            <a:r>
              <a:rPr lang="en-GB" sz="1000" smtClean="0">
                <a:latin typeface="Arial" charset="0"/>
              </a:rPr>
              <a:t>Under UK law unfair discrimination against men and women, people of different races, nationality, ethnic origin, skin colour, religion, sexual orientation and people who are disabled is illegal.  Age is now also covered. </a:t>
            </a:r>
          </a:p>
          <a:p>
            <a:pPr eaLnBrk="1" hangingPunct="1"/>
            <a:endParaRPr lang="en-GB" sz="1000" b="1" smtClean="0">
              <a:latin typeface="Arial" charset="0"/>
            </a:endParaRPr>
          </a:p>
          <a:p>
            <a:pPr eaLnBrk="1" hangingPunct="1"/>
            <a:r>
              <a:rPr lang="en-GB" sz="1000" b="1" smtClean="0">
                <a:latin typeface="Arial" charset="0"/>
              </a:rPr>
              <a:t>Direct and Indirect Discrimination: </a:t>
            </a:r>
            <a:r>
              <a:rPr lang="en-GB" sz="1000" smtClean="0">
                <a:latin typeface="Arial" charset="0"/>
              </a:rPr>
              <a:t>The details of the law regarding different groups differ slightly, but the implications are generally similar.  Most legislation differentiates between direct discrimination – treating people differently because of the group they belong to which is almost universally outlawed and indirect discrimination – where the same requirement or condition has differential or adverse impact on groups.  In this case the legality of the process depends on whether the condition can be justified. In terms of tests and questionnaires requiring one group to complete a test and another not (e.g. only applicants who are not British must take a test of English) or using a different cut-off score on a test for different groups, this is illegal except in the case of disability where it is legal to discriminate in favour of someone with a disability – e.g. invite the person to interview despite a low score on the test. (The age legislation may allow direct discrimination in some cases – e.g. when an applicant is over the retirement age). The potential for Indirect discrimination is something which test users need to consider carefully when using test.  If a test is used in selection and there are differences in scores between groups then the higher scoring group is more likely to pass a cut score and will have a higher success rate.  This will be illegal indirect discrimination unless the practice can be justified.  Justification in this case would mean showing that the skill or characteristic measured was important for good performance on the job.  For instance, if Afro-Caribbean candidates scored lower than White candidates on a numerical reasoning test it would be illegal direct discrimination to use the test for selection unless it could be shown that numerical reasoning skills (as measured by the test) were an important skill for a substantial proportion of the job and people who did better on these skills were better at the job.</a:t>
            </a:r>
          </a:p>
          <a:p>
            <a:pPr eaLnBrk="1" hangingPunct="1">
              <a:lnSpc>
                <a:spcPct val="80000"/>
              </a:lnSpc>
            </a:pPr>
            <a:endParaRPr lang="en-GB" sz="1000" smtClean="0">
              <a:latin typeface="Arial" charset="0"/>
            </a:endParaRPr>
          </a:p>
          <a:p>
            <a:pPr eaLnBrk="1" hangingPunct="1">
              <a:lnSpc>
                <a:spcPct val="80000"/>
              </a:lnSpc>
            </a:pPr>
            <a:endParaRPr lang="en-GB" sz="7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89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xfrm>
            <a:off x="731838" y="4560888"/>
            <a:ext cx="5851525" cy="5040312"/>
          </a:xfrm>
          <a:noFill/>
          <a:ln/>
        </p:spPr>
        <p:txBody>
          <a:bodyPr/>
          <a:lstStyle/>
          <a:p>
            <a:pPr eaLnBrk="1" hangingPunct="1">
              <a:lnSpc>
                <a:spcPct val="80000"/>
              </a:lnSpc>
            </a:pPr>
            <a:r>
              <a:rPr lang="en-GB" sz="1200" b="1" dirty="0" smtClean="0">
                <a:latin typeface="Arial" charset="0"/>
              </a:rPr>
              <a:t>Your Notes:</a:t>
            </a:r>
          </a:p>
          <a:p>
            <a:pPr eaLnBrk="1" hangingPunct="1">
              <a:lnSpc>
                <a:spcPct val="80000"/>
              </a:lnSpc>
            </a:pPr>
            <a:r>
              <a:rPr lang="en-GB" sz="900" dirty="0" smtClean="0">
                <a:latin typeface="Arial" charset="0"/>
              </a:rPr>
              <a:t>	</a:t>
            </a:r>
          </a:p>
          <a:p>
            <a:pPr eaLnBrk="1" hangingPunct="1">
              <a:lnSpc>
                <a:spcPct val="80000"/>
              </a:lnSpc>
            </a:pPr>
            <a:r>
              <a:rPr lang="en-GB" sz="900" dirty="0" smtClean="0">
                <a:latin typeface="Arial" charset="0"/>
              </a:rPr>
              <a:t/>
            </a:r>
            <a:br>
              <a:rPr lang="en-GB" sz="900" dirty="0" smtClean="0">
                <a:latin typeface="Arial" charset="0"/>
              </a:rPr>
            </a:br>
            <a:endParaRPr lang="en-GB" sz="900" b="1" dirty="0" smtClean="0">
              <a:latin typeface="Arial" charset="0"/>
            </a:endParaRPr>
          </a:p>
          <a:p>
            <a:pPr eaLnBrk="1" hangingPunct="1">
              <a:lnSpc>
                <a:spcPct val="80000"/>
              </a:lnSpc>
            </a:pPr>
            <a:endParaRPr lang="en-GB" sz="900" dirty="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9</a:t>
            </a:fld>
            <a:endParaRPr lang="en-GB"/>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Rectangle 2"/>
          <p:cNvSpPr>
            <a:spLocks noGrp="1" noRot="1" noChangeAspect="1" noChangeArrowheads="1" noTextEdit="1"/>
          </p:cNvSpPr>
          <p:nvPr>
            <p:ph type="sldImg"/>
          </p:nvPr>
        </p:nvSpPr>
        <p:spPr>
          <a:xfrm>
            <a:off x="1258888" y="722313"/>
            <a:ext cx="4800600" cy="3600450"/>
          </a:xfrm>
          <a:ln/>
        </p:spPr>
      </p:sp>
      <p:sp>
        <p:nvSpPr>
          <p:cNvPr id="250884" name="Rectangle 3"/>
          <p:cNvSpPr>
            <a:spLocks noGrp="1" noChangeArrowheads="1"/>
          </p:cNvSpPr>
          <p:nvPr>
            <p:ph type="body" idx="1"/>
          </p:nvPr>
        </p:nvSpPr>
        <p:spPr>
          <a:xfrm>
            <a:off x="731838" y="4560888"/>
            <a:ext cx="5851525" cy="4318000"/>
          </a:xfrm>
          <a:noFill/>
          <a:ln/>
        </p:spPr>
        <p:txBody>
          <a:bodyPr/>
          <a:lstStyle/>
          <a:p>
            <a:pPr eaLnBrk="1" hangingPunct="1"/>
            <a:r>
              <a:rPr lang="en-GB" b="1" smtClean="0">
                <a:latin typeface="Arial" charset="0"/>
              </a:rPr>
              <a:t>Disability Legislation: </a:t>
            </a:r>
            <a:r>
              <a:rPr lang="en-GB" smtClean="0">
                <a:latin typeface="Arial" charset="0"/>
              </a:rPr>
              <a:t>Disability law is framed a little differently but in terms of selection it still requires an employer to be able to justify the way decisions were made – to show that whoever was appointed was the best person for the role.  In addition an employer is required to make ‘reasonable adjustments’ to the selection process and the job requirements to try to accommodate the person’s disability.  Only if the person is unsuitable after adjustments have been considered can discrimination be justified.  In terms of selection this might mean providing the test in another format for someone with a sight impairment (e.g. large print, administered by a reader) or providing a sign language interpreter for a hearing impaired person who communicated by signing. When considering the job  the employer might look at changes to working arrangements (e.g. adjusting hours, moving desks) duties (e.g. allocating some tasks to another member of staff), occasionally adapting physical features of a building (e.g. providing a wheelchair ramp) or providing adapted equipment (e.g. a special computer keyboard, a more supportive chair) or providing another person to do some activity for the individual (a reader for a sight impaired manager).</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90</a:t>
            </a:fld>
            <a:endParaRPr lang="en-GB"/>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xfrm>
            <a:off x="731838" y="4560888"/>
            <a:ext cx="5805487" cy="4848225"/>
          </a:xfrm>
          <a:noFill/>
          <a:ln/>
        </p:spPr>
        <p:txBody>
          <a:bodyPr/>
          <a:lstStyle/>
          <a:p>
            <a:pPr eaLnBrk="1" hangingPunct="1"/>
            <a:r>
              <a:rPr lang="en-US" smtClean="0">
                <a:latin typeface="Arial" charset="0"/>
              </a:rPr>
              <a:t>Research has shown that there are similar mean IQs for men and women, unless there is a high spatial content in the test.  Both genders are equally valued, but differences found include:</a:t>
            </a:r>
          </a:p>
          <a:p>
            <a:pPr eaLnBrk="1" hangingPunct="1"/>
            <a:endParaRPr lang="en-GB" smtClean="0">
              <a:latin typeface="Arial" charset="0"/>
            </a:endParaRPr>
          </a:p>
          <a:p>
            <a:pPr eaLnBrk="1" hangingPunct="1"/>
            <a:r>
              <a:rPr lang="en-GB" smtClean="0">
                <a:latin typeface="Arial" charset="0"/>
              </a:rPr>
              <a:t>Men </a:t>
            </a:r>
            <a:r>
              <a:rPr lang="en-GB" u="sng" smtClean="0">
                <a:latin typeface="Arial" charset="0"/>
              </a:rPr>
              <a:t>tend</a:t>
            </a:r>
            <a:r>
              <a:rPr lang="en-GB" smtClean="0">
                <a:latin typeface="Arial" charset="0"/>
              </a:rPr>
              <a:t> to be better at spatial/navigational skills and the difference is marked compared to women. Men also tend to be better at mathematics, and research shows more high male outliers (i.e. men performing extremely well). Other areas where men excel are in target-directed motor skills and mechanical ability. In addition, men tend to perform better in tests of upper body strength – this difference between men and women is very marked.</a:t>
            </a:r>
          </a:p>
          <a:p>
            <a:pPr eaLnBrk="1" hangingPunct="1"/>
            <a:endParaRPr lang="en-GB" smtClean="0">
              <a:latin typeface="Arial" charset="0"/>
            </a:endParaRPr>
          </a:p>
          <a:p>
            <a:pPr eaLnBrk="1" hangingPunct="1"/>
            <a:r>
              <a:rPr lang="en-GB" smtClean="0">
                <a:latin typeface="Arial" charset="0"/>
              </a:rPr>
              <a:t>By contrast, women </a:t>
            </a:r>
            <a:r>
              <a:rPr lang="en-GB" u="sng" smtClean="0">
                <a:latin typeface="Arial" charset="0"/>
              </a:rPr>
              <a:t>tend</a:t>
            </a:r>
            <a:r>
              <a:rPr lang="en-GB" smtClean="0">
                <a:latin typeface="Arial" charset="0"/>
              </a:rPr>
              <a:t> to be better at the recall of words, spelling and verbal fluency. Women are also better at tasks involving perceptual matching and when required to carry out precision manual tasks. Women also have better linguistic skills and show greater levels of colour perception.</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91</a:t>
            </a:fld>
            <a:endParaRPr lang="en-GB"/>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a:ln/>
        </p:spPr>
        <p:txBody>
          <a:bodyPr/>
          <a:lstStyle/>
          <a:p>
            <a:pPr eaLnBrk="1" hangingPunct="1"/>
            <a:r>
              <a:rPr lang="en-GB" smtClean="0">
                <a:latin typeface="Arial" charset="0"/>
              </a:rPr>
              <a:t>An aptitude in one culture can be an attainment test in another if people have no previous experience in that area. Vernon states in his book entitled: ‘Intelligence and Cultural Environment’ that ‘there is no such thing as a culture free test and never will be.’ </a:t>
            </a:r>
          </a:p>
          <a:p>
            <a:pPr eaLnBrk="1" hangingPunct="1"/>
            <a:endParaRPr lang="en-GB" smtClean="0">
              <a:latin typeface="Arial" charset="0"/>
            </a:endParaRPr>
          </a:p>
          <a:p>
            <a:pPr eaLnBrk="1" hangingPunct="1"/>
            <a:r>
              <a:rPr lang="en-GB" smtClean="0">
                <a:latin typeface="Arial" charset="0"/>
              </a:rPr>
              <a:t>Ability tests are related to education, nutrition, up-bringing, attitudinal and many other factors which make it impossible to conclude genetic differences between groups. For example, nutrition: omega-3 fish oils have been found to improve significantly concentration and school performance which will affect IQ test scores. This makes comparison between cultural groups extremely difficult, as even diagrammatic/spatial tests show differences. Nevertheless tests predict future behaviour, educational and attitudinal factors themselves being job relevant, though not necessarily fully genetically determined. Therefore the touchstone is job relevance and business necessity if differences are found. </a:t>
            </a:r>
          </a:p>
          <a:p>
            <a:pPr eaLnBrk="1" hangingPunct="1"/>
            <a:endParaRPr lang="en-GB" smtClean="0">
              <a:latin typeface="Arial" charset="0"/>
            </a:endParaRP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92</a:t>
            </a:fld>
            <a:endParaRPr lang="en-GB"/>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Rectangle 2"/>
          <p:cNvSpPr>
            <a:spLocks noGrp="1" noRot="1" noChangeAspect="1" noChangeArrowheads="1" noTextEdit="1"/>
          </p:cNvSpPr>
          <p:nvPr>
            <p:ph type="sldImg"/>
          </p:nvPr>
        </p:nvSpPr>
        <p:spPr>
          <a:xfrm>
            <a:off x="1258888" y="722313"/>
            <a:ext cx="4800600" cy="3600450"/>
          </a:xfrm>
          <a:ln/>
        </p:spPr>
      </p:sp>
      <p:sp>
        <p:nvSpPr>
          <p:cNvPr id="256004" name="Rectangle 3"/>
          <p:cNvSpPr>
            <a:spLocks noGrp="1" noChangeArrowheads="1"/>
          </p:cNvSpPr>
          <p:nvPr>
            <p:ph type="body" idx="1"/>
          </p:nvPr>
        </p:nvSpPr>
        <p:spPr>
          <a:xfrm>
            <a:off x="731838" y="4560888"/>
            <a:ext cx="5851525" cy="4318000"/>
          </a:xfrm>
          <a:noFill/>
          <a:ln/>
        </p:spPr>
        <p:txBody>
          <a:bodyPr/>
          <a:lstStyle/>
          <a:p>
            <a:pPr eaLnBrk="1" hangingPunct="1"/>
            <a:r>
              <a:rPr lang="en-GB" smtClean="0">
                <a:latin typeface="Arial" charset="0"/>
              </a:rPr>
              <a:t>Always choose appropriate tests/questionnaires.  They should be chosen on the basis of a thorough job analysis to ensure that decisions are being made on the basis of relevant information.  This also includes deciding which scales of a questionnaire will be considered relevant to the job.  For fairness look for evidence of studies examining the appropriateness of the instrument with different groups and be aware of patterns of scores associated with different groups.  Where average scores for a one group are poorer, be sure that this is due to a real difference between the groups rather than an artefact of a poor test. Ensure that administration is always conducted as specified to ensure that all candidates receive the same information.</a:t>
            </a:r>
          </a:p>
          <a:p>
            <a:pPr eaLnBrk="1" hangingPunct="1"/>
            <a:r>
              <a:rPr lang="en-GB" b="1" smtClean="0">
                <a:latin typeface="Arial" charset="0"/>
              </a:rPr>
              <a:t>Preparing the candidate –</a:t>
            </a:r>
            <a:r>
              <a:rPr lang="en-GB" smtClean="0">
                <a:latin typeface="Arial" charset="0"/>
              </a:rPr>
              <a:t> this is particularly important for ability tests, but informing the candidate of the nature of the task is important in questionnaires too.  People from different cultural backgrounds or who have not been through a selection process for a long time may find the concept of using a questionnaire strange or anxiety provoking.</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93</a:t>
            </a:fld>
            <a:endParaRPr lang="en-GB"/>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Rectangle 2"/>
          <p:cNvSpPr>
            <a:spLocks noGrp="1" noRot="1" noChangeAspect="1" noChangeArrowheads="1" noTextEdit="1"/>
          </p:cNvSpPr>
          <p:nvPr>
            <p:ph type="sldImg"/>
          </p:nvPr>
        </p:nvSpPr>
        <p:spPr>
          <a:xfrm>
            <a:off x="1258888" y="722313"/>
            <a:ext cx="4800600" cy="3600450"/>
          </a:xfrm>
          <a:ln/>
        </p:spPr>
      </p:sp>
      <p:sp>
        <p:nvSpPr>
          <p:cNvPr id="257028" name="Rectangle 3"/>
          <p:cNvSpPr>
            <a:spLocks noGrp="1" noChangeArrowheads="1"/>
          </p:cNvSpPr>
          <p:nvPr>
            <p:ph type="body" idx="1"/>
          </p:nvPr>
        </p:nvSpPr>
        <p:spPr>
          <a:xfrm>
            <a:off x="704850" y="4537075"/>
            <a:ext cx="5851525" cy="5232400"/>
          </a:xfrm>
          <a:noFill/>
          <a:ln/>
        </p:spPr>
        <p:txBody>
          <a:bodyPr/>
          <a:lstStyle/>
          <a:p>
            <a:pPr eaLnBrk="1" hangingPunct="1">
              <a:lnSpc>
                <a:spcPct val="110000"/>
              </a:lnSpc>
            </a:pPr>
            <a:r>
              <a:rPr lang="en-GB" sz="1000" b="1" smtClean="0">
                <a:latin typeface="Arial" charset="0"/>
              </a:rPr>
              <a:t>Language and disability</a:t>
            </a:r>
            <a:r>
              <a:rPr lang="en-GB" sz="1000" smtClean="0">
                <a:latin typeface="Arial" charset="0"/>
              </a:rPr>
              <a:t> issues should be taken into account.  For any psychometric measure you should consider what the impact of the disability and/or the language needs are.  Where English is not the primary language consider whether it would be more appropriate to test in another language.  How well does the candidate speak and read English? If you are not sure of the implications for testing take advice from someone with expertise in the area.</a:t>
            </a:r>
          </a:p>
          <a:p>
            <a:pPr eaLnBrk="1" hangingPunct="1">
              <a:lnSpc>
                <a:spcPct val="110000"/>
              </a:lnSpc>
            </a:pPr>
            <a:r>
              <a:rPr lang="en-GB" sz="1000" smtClean="0">
                <a:latin typeface="Arial" charset="0"/>
              </a:rPr>
              <a:t>Similarly if a candidate has a </a:t>
            </a:r>
            <a:r>
              <a:rPr lang="en-GB" sz="1000" b="1" smtClean="0">
                <a:latin typeface="Arial" charset="0"/>
              </a:rPr>
              <a:t>disability </a:t>
            </a:r>
            <a:r>
              <a:rPr lang="en-GB" sz="1000" smtClean="0">
                <a:latin typeface="Arial" charset="0"/>
              </a:rPr>
              <a:t>consider how this may affect the scores.  A candidate with a sight impairment may have difficulty reading a booklet or seeing a computer screen.  Is there an alternative mode of administration that would help (e.g. using magnification equipment or a screen enlarger or even a reader).  A candidate with dyslexia may also have difficulty reading the questionnaire and may need more time than other candidates to complete the task.  A candidate with a motor impairment may have difficulty using a mouse of filling in an answer sheet.  A different pointing device or someone to fill in the responses may help here.  It is important to discuss these issues with the candidate before the assessment to find out his or her needs. It cannot be assumed that because a candidate refers to themselves as “blind” that Braille will be the preferred mode of reading. Often the candidates themselves have some insight into potentially how they could be accommodated.  That said, where the accommodation requires changing the standardised administration procedure you should always take advice from an expert regarding how this should be done and what issues will need to be taken into account in interpreting the scores. It may be that an accommodation may go beyond what you expect (e.g. different levels of visual impairment often lead to variable changes in the time limits of tests) so it is important to seek expert advice rather than just relying on common sense views of what accommodations you personally consider reasonable.</a:t>
            </a:r>
          </a:p>
          <a:p>
            <a:pPr eaLnBrk="1" hangingPunct="1">
              <a:lnSpc>
                <a:spcPct val="110000"/>
              </a:lnSpc>
            </a:pPr>
            <a:r>
              <a:rPr lang="en-GB" sz="1000" b="1" smtClean="0">
                <a:latin typeface="Arial" charset="0"/>
              </a:rPr>
              <a:t>Interpretation: </a:t>
            </a:r>
            <a:r>
              <a:rPr lang="en-GB" sz="1000" smtClean="0">
                <a:latin typeface="Arial" charset="0"/>
              </a:rPr>
              <a:t>Care should always be taken to interpret an instrument correctly – be clear from the descriptions of the instrument in supporting materials what the scales measure.  Where someone comes from a different cultural background or you have adapted the test, make sure you understand what impact this might have on the scores( if any) before interpreting them.</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94</a:t>
            </a:fld>
            <a:endParaRPr lang="en-GB"/>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Rectangle 2"/>
          <p:cNvSpPr>
            <a:spLocks noGrp="1" noRot="1" noChangeAspect="1" noChangeArrowheads="1" noTextEdit="1"/>
          </p:cNvSpPr>
          <p:nvPr>
            <p:ph type="sldImg"/>
          </p:nvPr>
        </p:nvSpPr>
        <p:spPr>
          <a:xfrm>
            <a:off x="1258888" y="722313"/>
            <a:ext cx="4800600" cy="3600450"/>
          </a:xfrm>
          <a:ln/>
        </p:spPr>
      </p:sp>
      <p:sp>
        <p:nvSpPr>
          <p:cNvPr id="258052" name="Rectangle 3"/>
          <p:cNvSpPr>
            <a:spLocks noGrp="1" noChangeArrowheads="1"/>
          </p:cNvSpPr>
          <p:nvPr>
            <p:ph type="body" idx="1"/>
          </p:nvPr>
        </p:nvSpPr>
        <p:spPr>
          <a:xfrm>
            <a:off x="731838" y="4440238"/>
            <a:ext cx="5851525" cy="5040312"/>
          </a:xfrm>
          <a:noFill/>
          <a:ln/>
        </p:spPr>
        <p:txBody>
          <a:bodyPr/>
          <a:lstStyle/>
          <a:p>
            <a:pPr eaLnBrk="1" hangingPunct="1"/>
            <a:r>
              <a:rPr lang="en-GB" sz="1000" smtClean="0">
                <a:latin typeface="Arial" charset="0"/>
              </a:rPr>
              <a:t>The choice of norm group will have an impact upon scores.  Scores based on a ‘specific’ norm group, for example those based on people in a certain profession, will need interpreting differently from those based on a broader norm. For example, an individual applying for a sales job may be seen to have a high score on a ‘selling’ scale when compared to a broad general population norm group.  The same person’s score normed against a group of successful salespeople could be expected to result in a more average sten score, because everyone in the group is high on ‘selling’ compared to the majority of population.  It is important to understand this difference and to ensure that sten scores are not misinterpreted as a result of the use of norm groups with narrower spread of scores.</a:t>
            </a:r>
          </a:p>
          <a:p>
            <a:pPr eaLnBrk="1" hangingPunct="1"/>
            <a:endParaRPr lang="en-GB" sz="1000" smtClean="0">
              <a:latin typeface="Arial" charset="0"/>
            </a:endParaRPr>
          </a:p>
          <a:p>
            <a:pPr eaLnBrk="1" hangingPunct="1"/>
            <a:r>
              <a:rPr lang="en-GB" sz="1000" smtClean="0">
                <a:latin typeface="Arial" charset="0"/>
              </a:rPr>
              <a:t>The same argument can be applied to mixed gender/ethnic group norms where there are differences.  A commonly reported difference between males and females is that women tend to score more highly on ‘caring’ scales.  Thus, if a man and woman had an identical raw score on a caring scale, and were normed against single-sex groups, the sten score of the man would be much higher than that of the woman.  If they were normed on a mixed gender group, the two would have an identical sten score.  If one assumes that the ‘caring’ difference between men and women is a genuine one, using a mixed comparison group would seem more appropriate, as single-gender groups would artificially inflate the sten scores of males and deflate the sten scores of females.  </a:t>
            </a:r>
          </a:p>
          <a:p>
            <a:pPr eaLnBrk="1" hangingPunct="1"/>
            <a:endParaRPr lang="en-GB" sz="1000" smtClean="0">
              <a:latin typeface="Arial" charset="0"/>
            </a:endParaRPr>
          </a:p>
          <a:p>
            <a:pPr eaLnBrk="1" hangingPunct="1"/>
            <a:r>
              <a:rPr lang="en-GB" sz="1000" smtClean="0">
                <a:latin typeface="Arial" charset="0"/>
              </a:rPr>
              <a:t>What this does illustrate is the importance of using a norm group which is representative of the group to be profiled.  A norm based on predominantly young people would be less representative than one containing people of all ages. Choosing appropriate norm groups and understanding where there are patterns of scores associated with some demographic groups is an important part of interpreting scores.  Users should be careful neither to stereotype individuals by their group membership nor to ignore the potential impact of cultural background factors on responses.</a:t>
            </a:r>
          </a:p>
          <a:p>
            <a:pPr eaLnBrk="1" hangingPunct="1">
              <a:lnSpc>
                <a:spcPct val="80000"/>
              </a:lnSpc>
            </a:pPr>
            <a:endParaRPr lang="en-GB" sz="1000"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95</a:t>
            </a:fld>
            <a:endParaRPr lang="en-GB"/>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xfrm>
            <a:off x="731838" y="4560888"/>
            <a:ext cx="5851525" cy="4724400"/>
          </a:xfrm>
          <a:noFill/>
          <a:ln/>
        </p:spPr>
        <p:txBody>
          <a:bodyPr/>
          <a:lstStyle/>
          <a:p>
            <a:pPr eaLnBrk="1" hangingPunct="1"/>
            <a:r>
              <a:rPr lang="en-US" sz="1000" smtClean="0">
                <a:latin typeface="Arial" charset="0"/>
              </a:rPr>
              <a:t>When inviting candidates to the online assessment, it is recommended that Frequently Asked Question (FAQ) information should also be provided to help candidates prepare which can include a disability FAQ. Saville Consulting online Ability tests use Flash Player (version 8 or higher).  Accessibility features are supported when used with the Microsoft Internet Explorer.  The online aptitude test player is also accessible to screen readers, including logical tab orders to help keyboard users.  This should allow many disabled persons to use the online aptitude test player with the correct software. </a:t>
            </a:r>
            <a:endParaRPr lang="en-GB" sz="1000" smtClean="0">
              <a:latin typeface="Arial" charset="0"/>
            </a:endParaRPr>
          </a:p>
          <a:p>
            <a:pPr eaLnBrk="1" hangingPunct="1"/>
            <a:r>
              <a:rPr lang="en-US" sz="1000" smtClean="0">
                <a:latin typeface="Arial" charset="0"/>
              </a:rPr>
              <a:t>It is recommended that invitations to testing should include statements such as </a:t>
            </a:r>
          </a:p>
          <a:p>
            <a:pPr eaLnBrk="1" hangingPunct="1"/>
            <a:endParaRPr lang="en-US" sz="1000" smtClean="0">
              <a:latin typeface="Arial" charset="0"/>
            </a:endParaRPr>
          </a:p>
          <a:p>
            <a:pPr eaLnBrk="1" hangingPunct="1"/>
            <a:r>
              <a:rPr lang="en-US" sz="1000" smtClean="0">
                <a:latin typeface="Arial" charset="0"/>
              </a:rPr>
              <a:t>“Company X is committed to serving people with disabilities by providing services and reasonable accommodations that are appropriate for the given purpose of the assessment.  Reasonable testing accommodations are provided for candidates with documented disabilities (recognised under the Disability Discrimination Act (DDA). The DDA mandates that test accommodations be individualised, meaning that no single type of test accommodation may be adequate or appropriate for all individuals with any given type of disability. Persons with disabilities should contact Company X (provide contact details) before attempting the online assessment. </a:t>
            </a:r>
          </a:p>
          <a:p>
            <a:pPr eaLnBrk="1" hangingPunct="1"/>
            <a:endParaRPr lang="en-US" sz="1000" smtClean="0">
              <a:latin typeface="Arial" charset="0"/>
            </a:endParaRPr>
          </a:p>
          <a:p>
            <a:pPr eaLnBrk="1" hangingPunct="1"/>
            <a:r>
              <a:rPr lang="en-US" sz="1000" smtClean="0">
                <a:latin typeface="Arial" charset="0"/>
              </a:rPr>
              <a:t>Before a reasonable accommodation is provided, the candidate must meet certain criteria, including: </a:t>
            </a:r>
          </a:p>
          <a:p>
            <a:pPr eaLnBrk="1" hangingPunct="1"/>
            <a:r>
              <a:rPr lang="en-US" sz="1000" smtClean="0">
                <a:latin typeface="Arial" charset="0"/>
              </a:rPr>
              <a:t>Clearly state the diagnosed disability or disabilities, describe the functional limitations resulting from the disability or disabilities, include complete educational, developmental, and medical history relevant to the disability for which testing accommodations are being requested, include a list of all test instruments used in the evaluation report and relevant subtest scores used to document the stated disability (this requirement does not apply to physical or sensory disabilities of a permanent or unchanging nature), describe the specific accommodations requested or adequately support each of the requested testing accommodation (s). These should be typed or printed on official letterhead and be signed by an evaluator qualified to make the diagnosis (include information about licence or certification and area of specialisation).”</a:t>
            </a:r>
          </a:p>
          <a:p>
            <a:pPr eaLnBrk="1" hangingPunct="1"/>
            <a:endParaRPr lang="en-GB" sz="1000" i="1"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96</a:t>
            </a:fld>
            <a:endParaRPr lang="en-GB"/>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xfrm>
            <a:off x="496888" y="4560888"/>
            <a:ext cx="6086475" cy="4708525"/>
          </a:xfrm>
          <a:noFill/>
          <a:ln/>
        </p:spPr>
        <p:txBody>
          <a:bodyPr/>
          <a:lstStyle/>
          <a:p>
            <a:pPr marL="179388" lvl="1" eaLnBrk="1" hangingPunct="1">
              <a:lnSpc>
                <a:spcPct val="95000"/>
              </a:lnSpc>
            </a:pPr>
            <a:r>
              <a:rPr lang="en-US" smtClean="0">
                <a:latin typeface="Arial" charset="0"/>
              </a:rPr>
              <a:t>Including a confidentiality statement when inviting candidates to complete online assessments is recommended, for example; </a:t>
            </a:r>
          </a:p>
          <a:p>
            <a:pPr marL="179388" lvl="1" eaLnBrk="1" hangingPunct="1">
              <a:lnSpc>
                <a:spcPct val="95000"/>
              </a:lnSpc>
            </a:pPr>
            <a:r>
              <a:rPr lang="en-US" smtClean="0">
                <a:latin typeface="Arial" charset="0"/>
              </a:rPr>
              <a:t>“Company X will not release any information at any point in the disability accommodation process regarding an individual's diagnosis or medical information without his or her informed written consent or under compulsion of legal process. Information will be released only on a "need to know" basis, except where otherwise required by law. Furthermore, to safeguard the confidentiality of individuals with physical disabilities, evaluators may withhold or redact any portion of the documentation that is not directly relevant to Company X's criteria for establishing a disability as defined by the DDA and a rationale for requested testing accommodations.” </a:t>
            </a:r>
          </a:p>
          <a:p>
            <a:pPr marL="179388" lvl="1" eaLnBrk="1" hangingPunct="1">
              <a:lnSpc>
                <a:spcPct val="95000"/>
              </a:lnSpc>
            </a:pPr>
            <a:r>
              <a:rPr lang="en-US" smtClean="0">
                <a:latin typeface="Arial" charset="0"/>
              </a:rPr>
              <a:t>Saville Consulting can provide an alternative test format, for example, a hard copy version of the Swift Aptitude Analysis.  In some cases it may be appropriate to allow the test taker to have a person make the physical responses to the test items for the candidate, as long as the person doing so does not assist the candidate in answering the test items. If a candidate meets the DDA documentation criteria for a learning disability, has a strong academic and/or work record, and meets or exceeds minimum job requirements, then the test score may be interpreted with caution in light of the bono fide learning disability (as long as the learning disability itself will not prevent the candidate from performing critical job functions). </a:t>
            </a: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97</a:t>
            </a:fld>
            <a:endParaRPr lang="en-GB"/>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GB" smtClean="0">
                <a:latin typeface="Arial" charset="0"/>
              </a:rPr>
              <a:t>Strongly advise </a:t>
            </a:r>
            <a:r>
              <a:rPr lang="en-GB" b="1" smtClean="0">
                <a:latin typeface="Arial" charset="0"/>
              </a:rPr>
              <a:t>not</a:t>
            </a:r>
            <a:r>
              <a:rPr lang="en-GB" smtClean="0">
                <a:latin typeface="Arial" charset="0"/>
              </a:rPr>
              <a:t> to make decisions which are based on having different cut-offs for different subgroups. This can happen with </a:t>
            </a:r>
            <a:r>
              <a:rPr lang="en-GB" b="1" smtClean="0">
                <a:latin typeface="Arial" charset="0"/>
              </a:rPr>
              <a:t>top down selection</a:t>
            </a:r>
            <a:r>
              <a:rPr lang="en-GB" smtClean="0">
                <a:latin typeface="Arial" charset="0"/>
              </a:rPr>
              <a:t> within different subgroups or with norms created for different subgroups and applying the cut-off at the same standard score on each subgroup norm.   Where there are group differences this will lead to cutting off at different raw scores for members of the different subgroups and it is highly likely that this will not be legally justifiable, as a member of one subgroup could claim that they were not treated equitably relative to members of another group.</a:t>
            </a:r>
          </a:p>
          <a:p>
            <a:pPr eaLnBrk="1" hangingPunct="1"/>
            <a:endParaRPr lang="en-GB" smtClean="0">
              <a:latin typeface="Arial" charset="0"/>
            </a:endParaRPr>
          </a:p>
          <a:p>
            <a:pPr eaLnBrk="1" hangingPunct="1"/>
            <a:r>
              <a:rPr lang="en-GB" smtClean="0">
                <a:latin typeface="Arial" charset="0"/>
              </a:rPr>
              <a:t>Think about what hurdle/cut-off you can justify in relation to job demands and improved performance at work. It may be possible to justify a higher cut-off in numerical aptitude tests where there is a requirement in the job to be highly numerate in the future (e.g. Nuclear Scientist). In other jobs, (e.g. A Bank Cashier) a much lesser cut-off could be justified on the basis of job demands. In addition to job analysis often running a local validation study where possible is a good way of justifying a higher cut-off.</a:t>
            </a:r>
          </a:p>
        </p:txBody>
      </p:sp>
      <p:sp>
        <p:nvSpPr>
          <p:cNvPr id="5" name="Slide Number Placeholder 4"/>
          <p:cNvSpPr>
            <a:spLocks noGrp="1"/>
          </p:cNvSpPr>
          <p:nvPr>
            <p:ph type="sldNum" sz="quarter" idx="10"/>
          </p:nvPr>
        </p:nvSpPr>
        <p:spPr/>
        <p:txBody>
          <a:bodyPr/>
          <a:lstStyle/>
          <a:p>
            <a:fld id="{7C71B02C-EB99-4636-ADD1-2370D646EB0F}" type="slidenum">
              <a:rPr lang="en-GB" smtClean="0"/>
              <a:pPr/>
              <a:t>98</a:t>
            </a:fld>
            <a:endParaRPr lang="en-GB"/>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r>
              <a:rPr lang="en-GB" b="1" smtClean="0">
                <a:latin typeface="Arial" charset="0"/>
              </a:rPr>
              <a:t>Test Use Policy</a:t>
            </a:r>
          </a:p>
          <a:p>
            <a:pPr eaLnBrk="1" hangingPunct="1"/>
            <a:r>
              <a:rPr lang="en-GB" smtClean="0">
                <a:latin typeface="Arial" charset="0"/>
              </a:rPr>
              <a:t>It is good practice that use of tests is controlled by a test use policy.  This will set out standards and local policies on a range of relevant issues.  This helps ensure that minimum standards are maintained and that there is a consistency in practice across candidates.  For instance it is better to clarify in advance under what circumstances a candidate may and must retake a test for a second selection process, e.g. original test scores will be used if they are less than 6 months old but the individual will be asked to give their consent to their re-use. If they wish they may retake the assessment or an equivalent measure.  After 12 months the candidate must re-sit the test.  Between 6 and 12 months the candidate is advised to retake the test, but if the candidate wishes the original test scores can be used.</a:t>
            </a:r>
          </a:p>
          <a:p>
            <a:pPr eaLnBrk="1" hangingPunct="1"/>
            <a:endParaRPr lang="en-GB" smtClean="0">
              <a:latin typeface="Arial" charset="0"/>
            </a:endParaRPr>
          </a:p>
        </p:txBody>
      </p:sp>
      <p:sp>
        <p:nvSpPr>
          <p:cNvPr id="5" name="Slide Number Placeholder 4"/>
          <p:cNvSpPr>
            <a:spLocks noGrp="1"/>
          </p:cNvSpPr>
          <p:nvPr>
            <p:ph type="sldNum" sz="quarter" idx="10"/>
          </p:nvPr>
        </p:nvSpPr>
        <p:spPr/>
        <p:txBody>
          <a:bodyPr/>
          <a:lstStyle/>
          <a:p>
            <a:fld id="{7C71B02C-EB99-4636-ADD1-2370D646EB0F}" type="slidenum">
              <a:rPr lang="en-GB" smtClean="0"/>
              <a:pPr/>
              <a:t>99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23234" name="Rectangle 2" descr="Light downward diagonal"/>
          <p:cNvSpPr>
            <a:spLocks noChangeArrowheads="1"/>
          </p:cNvSpPr>
          <p:nvPr userDrawn="1"/>
        </p:nvSpPr>
        <p:spPr bwMode="auto">
          <a:xfrm>
            <a:off x="0" y="0"/>
            <a:ext cx="9144000" cy="6858000"/>
          </a:xfrm>
          <a:prstGeom prst="rect">
            <a:avLst/>
          </a:prstGeom>
          <a:pattFill prst="ltDnDiag">
            <a:fgClr>
              <a:srgbClr val="9D9D9D"/>
            </a:fgClr>
            <a:bgClr>
              <a:schemeClr val="bg2"/>
            </a:bgClr>
          </a:pattFill>
          <a:ln w="9525">
            <a:solidFill>
              <a:schemeClr val="tx1"/>
            </a:solidFill>
            <a:miter lim="800000"/>
            <a:headEnd/>
            <a:tailEnd/>
          </a:ln>
          <a:effectLst/>
        </p:spPr>
        <p:txBody>
          <a:bodyPr wrap="none" anchor="ctr"/>
          <a:lstStyle/>
          <a:p>
            <a:endParaRPr lang="en-GB"/>
          </a:p>
        </p:txBody>
      </p:sp>
      <p:grpSp>
        <p:nvGrpSpPr>
          <p:cNvPr id="223259" name="Group 27"/>
          <p:cNvGrpSpPr>
            <a:grpSpLocks/>
          </p:cNvGrpSpPr>
          <p:nvPr userDrawn="1"/>
        </p:nvGrpSpPr>
        <p:grpSpPr bwMode="auto">
          <a:xfrm>
            <a:off x="107950" y="115888"/>
            <a:ext cx="8928100" cy="6630987"/>
            <a:chOff x="204" y="206"/>
            <a:chExt cx="5624" cy="4177"/>
          </a:xfrm>
        </p:grpSpPr>
        <p:grpSp>
          <p:nvGrpSpPr>
            <p:cNvPr id="223253" name="Group 21"/>
            <p:cNvGrpSpPr>
              <a:grpSpLocks/>
            </p:cNvGrpSpPr>
            <p:nvPr userDrawn="1"/>
          </p:nvGrpSpPr>
          <p:grpSpPr bwMode="auto">
            <a:xfrm>
              <a:off x="204" y="206"/>
              <a:ext cx="5624" cy="4175"/>
              <a:chOff x="68" y="70"/>
              <a:chExt cx="5624" cy="4175"/>
            </a:xfrm>
          </p:grpSpPr>
          <p:sp>
            <p:nvSpPr>
              <p:cNvPr id="223254" name="AutoShape 22"/>
              <p:cNvSpPr>
                <a:spLocks noChangeArrowheads="1"/>
              </p:cNvSpPr>
              <p:nvPr userDrawn="1"/>
            </p:nvSpPr>
            <p:spPr bwMode="auto">
              <a:xfrm>
                <a:off x="68" y="70"/>
                <a:ext cx="3817" cy="4174"/>
              </a:xfrm>
              <a:prstGeom prst="roundRect">
                <a:avLst>
                  <a:gd name="adj" fmla="val 2991"/>
                </a:avLst>
              </a:prstGeom>
              <a:gradFill rotWithShape="1">
                <a:gsLst>
                  <a:gs pos="0">
                    <a:srgbClr val="002F74"/>
                  </a:gs>
                  <a:gs pos="100000">
                    <a:srgbClr val="00204E"/>
                  </a:gs>
                </a:gsLst>
                <a:lin ang="5400000" scaled="1"/>
              </a:gradFill>
              <a:ln w="9525">
                <a:solidFill>
                  <a:schemeClr val="bg1"/>
                </a:solidFill>
                <a:round/>
                <a:headEnd/>
                <a:tailEnd/>
              </a:ln>
              <a:effectLst>
                <a:outerShdw dist="89803" dir="2700000" algn="ctr" rotWithShape="0">
                  <a:schemeClr val="tx1">
                    <a:alpha val="50000"/>
                  </a:schemeClr>
                </a:outerShdw>
              </a:effectLst>
            </p:spPr>
            <p:txBody>
              <a:bodyPr wrap="none" anchor="ctr"/>
              <a:lstStyle/>
              <a:p>
                <a:endParaRPr lang="en-GB"/>
              </a:p>
            </p:txBody>
          </p:sp>
          <p:sp>
            <p:nvSpPr>
              <p:cNvPr id="223255" name="Rectangle 23"/>
              <p:cNvSpPr>
                <a:spLocks noChangeArrowheads="1"/>
              </p:cNvSpPr>
              <p:nvPr userDrawn="1"/>
            </p:nvSpPr>
            <p:spPr bwMode="auto">
              <a:xfrm>
                <a:off x="3787" y="76"/>
                <a:ext cx="1905" cy="4169"/>
              </a:xfrm>
              <a:prstGeom prst="rect">
                <a:avLst/>
              </a:prstGeom>
              <a:gradFill rotWithShape="1">
                <a:gsLst>
                  <a:gs pos="0">
                    <a:srgbClr val="002F74"/>
                  </a:gs>
                  <a:gs pos="100000">
                    <a:srgbClr val="00204E"/>
                  </a:gs>
                </a:gsLst>
                <a:lin ang="5400000" scaled="1"/>
              </a:gradFill>
              <a:ln w="9525">
                <a:noFill/>
                <a:miter lim="800000"/>
                <a:headEnd/>
                <a:tailEnd/>
              </a:ln>
              <a:effectLst>
                <a:outerShdw dist="89803" dir="2700000" algn="ctr" rotWithShape="0">
                  <a:schemeClr val="tx1">
                    <a:alpha val="50000"/>
                  </a:schemeClr>
                </a:outerShdw>
              </a:effectLst>
            </p:spPr>
            <p:txBody>
              <a:bodyPr wrap="none" anchor="ctr"/>
              <a:lstStyle/>
              <a:p>
                <a:endParaRPr lang="en-GB"/>
              </a:p>
            </p:txBody>
          </p:sp>
        </p:grpSp>
        <p:sp>
          <p:nvSpPr>
            <p:cNvPr id="223256" name="Line 24"/>
            <p:cNvSpPr>
              <a:spLocks noChangeShapeType="1"/>
            </p:cNvSpPr>
            <p:nvPr userDrawn="1"/>
          </p:nvSpPr>
          <p:spPr bwMode="auto">
            <a:xfrm flipH="1">
              <a:off x="5828" y="209"/>
              <a:ext cx="0" cy="4174"/>
            </a:xfrm>
            <a:prstGeom prst="line">
              <a:avLst/>
            </a:prstGeom>
            <a:noFill/>
            <a:ln w="9525">
              <a:solidFill>
                <a:schemeClr val="bg1"/>
              </a:solidFill>
              <a:round/>
              <a:headEnd/>
              <a:tailEnd/>
            </a:ln>
            <a:effectLst/>
          </p:spPr>
          <p:txBody>
            <a:bodyPr/>
            <a:lstStyle/>
            <a:p>
              <a:endParaRPr lang="en-GB"/>
            </a:p>
          </p:txBody>
        </p:sp>
        <p:sp>
          <p:nvSpPr>
            <p:cNvPr id="223257" name="Line 25"/>
            <p:cNvSpPr>
              <a:spLocks noChangeShapeType="1"/>
            </p:cNvSpPr>
            <p:nvPr userDrawn="1"/>
          </p:nvSpPr>
          <p:spPr bwMode="auto">
            <a:xfrm>
              <a:off x="294" y="209"/>
              <a:ext cx="5530" cy="0"/>
            </a:xfrm>
            <a:prstGeom prst="line">
              <a:avLst/>
            </a:prstGeom>
            <a:noFill/>
            <a:ln w="9525">
              <a:solidFill>
                <a:schemeClr val="bg1"/>
              </a:solidFill>
              <a:round/>
              <a:headEnd/>
              <a:tailEnd/>
            </a:ln>
            <a:effectLst/>
          </p:spPr>
          <p:txBody>
            <a:bodyPr/>
            <a:lstStyle/>
            <a:p>
              <a:endParaRPr lang="en-GB"/>
            </a:p>
          </p:txBody>
        </p:sp>
        <p:sp>
          <p:nvSpPr>
            <p:cNvPr id="223258" name="Line 26"/>
            <p:cNvSpPr>
              <a:spLocks noChangeShapeType="1"/>
            </p:cNvSpPr>
            <p:nvPr userDrawn="1"/>
          </p:nvSpPr>
          <p:spPr bwMode="auto">
            <a:xfrm>
              <a:off x="294" y="4382"/>
              <a:ext cx="5534" cy="0"/>
            </a:xfrm>
            <a:prstGeom prst="line">
              <a:avLst/>
            </a:prstGeom>
            <a:noFill/>
            <a:ln w="9525">
              <a:solidFill>
                <a:schemeClr val="bg1"/>
              </a:solidFill>
              <a:round/>
              <a:headEnd/>
              <a:tailEnd/>
            </a:ln>
            <a:effectLst/>
          </p:spPr>
          <p:txBody>
            <a:bodyPr/>
            <a:lstStyle/>
            <a:p>
              <a:endParaRPr lang="en-GB"/>
            </a:p>
          </p:txBody>
        </p:sp>
      </p:grpSp>
      <p:grpSp>
        <p:nvGrpSpPr>
          <p:cNvPr id="223248" name="Group 16"/>
          <p:cNvGrpSpPr>
            <a:grpSpLocks/>
          </p:cNvGrpSpPr>
          <p:nvPr userDrawn="1"/>
        </p:nvGrpSpPr>
        <p:grpSpPr bwMode="auto">
          <a:xfrm>
            <a:off x="4932363" y="2565400"/>
            <a:ext cx="4097337" cy="4156075"/>
            <a:chOff x="3112" y="1620"/>
            <a:chExt cx="2581" cy="2618"/>
          </a:xfrm>
        </p:grpSpPr>
        <p:sp>
          <p:nvSpPr>
            <p:cNvPr id="223249" name="Oval 17"/>
            <p:cNvSpPr>
              <a:spLocks noChangeArrowheads="1"/>
            </p:cNvSpPr>
            <p:nvPr userDrawn="1"/>
          </p:nvSpPr>
          <p:spPr bwMode="auto">
            <a:xfrm>
              <a:off x="5057" y="3566"/>
              <a:ext cx="317" cy="317"/>
            </a:xfrm>
            <a:prstGeom prst="ellipse">
              <a:avLst/>
            </a:prstGeom>
            <a:noFill/>
            <a:ln w="9525">
              <a:solidFill>
                <a:srgbClr val="003B92"/>
              </a:solidFill>
              <a:round/>
              <a:headEnd/>
              <a:tailEnd/>
            </a:ln>
            <a:effectLst/>
          </p:spPr>
          <p:txBody>
            <a:bodyPr wrap="none" anchor="ctr"/>
            <a:lstStyle/>
            <a:p>
              <a:endParaRPr lang="en-GB"/>
            </a:p>
          </p:txBody>
        </p:sp>
        <p:sp>
          <p:nvSpPr>
            <p:cNvPr id="223250" name="Arc 18"/>
            <p:cNvSpPr>
              <a:spLocks/>
            </p:cNvSpPr>
            <p:nvPr userDrawn="1"/>
          </p:nvSpPr>
          <p:spPr bwMode="auto">
            <a:xfrm rot="-5400000">
              <a:off x="4034" y="2594"/>
              <a:ext cx="1669" cy="1620"/>
            </a:xfrm>
            <a:custGeom>
              <a:avLst/>
              <a:gdLst>
                <a:gd name="G0" fmla="+- 12040 0 0"/>
                <a:gd name="G1" fmla="+- 21600 0 0"/>
                <a:gd name="G2" fmla="+- 21600 0 0"/>
                <a:gd name="T0" fmla="*/ 0 w 33640"/>
                <a:gd name="T1" fmla="*/ 3667 h 30696"/>
                <a:gd name="T2" fmla="*/ 31631 w 33640"/>
                <a:gd name="T3" fmla="*/ 30696 h 30696"/>
                <a:gd name="T4" fmla="*/ 12040 w 33640"/>
                <a:gd name="T5" fmla="*/ 21600 h 30696"/>
              </a:gdLst>
              <a:ahLst/>
              <a:cxnLst>
                <a:cxn ang="0">
                  <a:pos x="T0" y="T1"/>
                </a:cxn>
                <a:cxn ang="0">
                  <a:pos x="T2" y="T3"/>
                </a:cxn>
                <a:cxn ang="0">
                  <a:pos x="T4" y="T5"/>
                </a:cxn>
              </a:cxnLst>
              <a:rect l="0" t="0" r="r" b="b"/>
              <a:pathLst>
                <a:path w="33640" h="30696" fill="none" extrusionOk="0">
                  <a:moveTo>
                    <a:pt x="-1" y="3666"/>
                  </a:moveTo>
                  <a:cubicBezTo>
                    <a:pt x="3560" y="1276"/>
                    <a:pt x="7751" y="-1"/>
                    <a:pt x="12040" y="0"/>
                  </a:cubicBezTo>
                  <a:cubicBezTo>
                    <a:pt x="23969" y="0"/>
                    <a:pt x="33640" y="9670"/>
                    <a:pt x="33640" y="21600"/>
                  </a:cubicBezTo>
                  <a:cubicBezTo>
                    <a:pt x="33640" y="24742"/>
                    <a:pt x="32954" y="27846"/>
                    <a:pt x="31631" y="30696"/>
                  </a:cubicBezTo>
                </a:path>
                <a:path w="33640" h="30696" stroke="0" extrusionOk="0">
                  <a:moveTo>
                    <a:pt x="-1" y="3666"/>
                  </a:moveTo>
                  <a:cubicBezTo>
                    <a:pt x="3560" y="1276"/>
                    <a:pt x="7751" y="-1"/>
                    <a:pt x="12040" y="0"/>
                  </a:cubicBezTo>
                  <a:cubicBezTo>
                    <a:pt x="23969" y="0"/>
                    <a:pt x="33640" y="9670"/>
                    <a:pt x="33640" y="21600"/>
                  </a:cubicBezTo>
                  <a:cubicBezTo>
                    <a:pt x="33640" y="24742"/>
                    <a:pt x="32954" y="27846"/>
                    <a:pt x="31631" y="30696"/>
                  </a:cubicBezTo>
                  <a:lnTo>
                    <a:pt x="12040" y="21600"/>
                  </a:lnTo>
                  <a:close/>
                </a:path>
              </a:pathLst>
            </a:custGeom>
            <a:noFill/>
            <a:ln w="9525">
              <a:solidFill>
                <a:srgbClr val="003B92"/>
              </a:solidFill>
              <a:round/>
              <a:headEnd/>
              <a:tailEnd/>
            </a:ln>
            <a:effectLst/>
          </p:spPr>
          <p:txBody>
            <a:bodyPr wrap="none" anchor="ctr"/>
            <a:lstStyle/>
            <a:p>
              <a:endParaRPr lang="en-GB"/>
            </a:p>
          </p:txBody>
        </p:sp>
        <p:sp>
          <p:nvSpPr>
            <p:cNvPr id="223251" name="Arc 19"/>
            <p:cNvSpPr>
              <a:spLocks/>
            </p:cNvSpPr>
            <p:nvPr userDrawn="1"/>
          </p:nvSpPr>
          <p:spPr bwMode="auto">
            <a:xfrm rot="-5400000">
              <a:off x="4685" y="3217"/>
              <a:ext cx="1012" cy="987"/>
            </a:xfrm>
            <a:custGeom>
              <a:avLst/>
              <a:gdLst>
                <a:gd name="G0" fmla="+- 21600 0 0"/>
                <a:gd name="G1" fmla="+- 21600 0 0"/>
                <a:gd name="G2" fmla="+- 21600 0 0"/>
                <a:gd name="T0" fmla="*/ 14386 w 43200"/>
                <a:gd name="T1" fmla="*/ 41960 h 42047"/>
                <a:gd name="T2" fmla="*/ 28562 w 43200"/>
                <a:gd name="T3" fmla="*/ 42047 h 42047"/>
                <a:gd name="T4" fmla="*/ 21600 w 43200"/>
                <a:gd name="T5" fmla="*/ 21600 h 42047"/>
              </a:gdLst>
              <a:ahLst/>
              <a:cxnLst>
                <a:cxn ang="0">
                  <a:pos x="T0" y="T1"/>
                </a:cxn>
                <a:cxn ang="0">
                  <a:pos x="T2" y="T3"/>
                </a:cxn>
                <a:cxn ang="0">
                  <a:pos x="T4" y="T5"/>
                </a:cxn>
              </a:cxnLst>
              <a:rect l="0" t="0" r="r" b="b"/>
              <a:pathLst>
                <a:path w="43200" h="42047" fill="none"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path>
                <a:path w="43200" h="42047" stroke="0"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lnTo>
                    <a:pt x="21600" y="21600"/>
                  </a:lnTo>
                  <a:close/>
                </a:path>
              </a:pathLst>
            </a:custGeom>
            <a:noFill/>
            <a:ln w="9525">
              <a:solidFill>
                <a:srgbClr val="003B92"/>
              </a:solidFill>
              <a:round/>
              <a:headEnd/>
              <a:tailEnd/>
            </a:ln>
            <a:effectLst/>
          </p:spPr>
          <p:txBody>
            <a:bodyPr wrap="none" anchor="ctr"/>
            <a:lstStyle/>
            <a:p>
              <a:endParaRPr lang="en-GB"/>
            </a:p>
          </p:txBody>
        </p:sp>
        <p:sp>
          <p:nvSpPr>
            <p:cNvPr id="223252" name="Arc 20"/>
            <p:cNvSpPr>
              <a:spLocks/>
            </p:cNvSpPr>
            <p:nvPr userDrawn="1"/>
          </p:nvSpPr>
          <p:spPr bwMode="auto">
            <a:xfrm rot="-5400000">
              <a:off x="3096" y="1636"/>
              <a:ext cx="2613" cy="2581"/>
            </a:xfrm>
            <a:custGeom>
              <a:avLst/>
              <a:gdLst>
                <a:gd name="G0" fmla="+- 6801 0 0"/>
                <a:gd name="G1" fmla="+- 21600 0 0"/>
                <a:gd name="G2" fmla="+- 21600 0 0"/>
                <a:gd name="T0" fmla="*/ 0 w 28401"/>
                <a:gd name="T1" fmla="*/ 1099 h 26385"/>
                <a:gd name="T2" fmla="*/ 27864 w 28401"/>
                <a:gd name="T3" fmla="*/ 26385 h 26385"/>
                <a:gd name="T4" fmla="*/ 6801 w 28401"/>
                <a:gd name="T5" fmla="*/ 21600 h 26385"/>
              </a:gdLst>
              <a:ahLst/>
              <a:cxnLst>
                <a:cxn ang="0">
                  <a:pos x="T0" y="T1"/>
                </a:cxn>
                <a:cxn ang="0">
                  <a:pos x="T2" y="T3"/>
                </a:cxn>
                <a:cxn ang="0">
                  <a:pos x="T4" y="T5"/>
                </a:cxn>
              </a:cxnLst>
              <a:rect l="0" t="0" r="r" b="b"/>
              <a:pathLst>
                <a:path w="28401" h="26385" fill="none" extrusionOk="0">
                  <a:moveTo>
                    <a:pt x="-1" y="1098"/>
                  </a:moveTo>
                  <a:cubicBezTo>
                    <a:pt x="2193" y="370"/>
                    <a:pt x="4489" y="-1"/>
                    <a:pt x="6801" y="0"/>
                  </a:cubicBezTo>
                  <a:cubicBezTo>
                    <a:pt x="18730" y="0"/>
                    <a:pt x="28401" y="9670"/>
                    <a:pt x="28401" y="21600"/>
                  </a:cubicBezTo>
                  <a:cubicBezTo>
                    <a:pt x="28401" y="23210"/>
                    <a:pt x="28220" y="24815"/>
                    <a:pt x="27864" y="26385"/>
                  </a:cubicBezTo>
                </a:path>
                <a:path w="28401" h="26385" stroke="0" extrusionOk="0">
                  <a:moveTo>
                    <a:pt x="-1" y="1098"/>
                  </a:moveTo>
                  <a:cubicBezTo>
                    <a:pt x="2193" y="370"/>
                    <a:pt x="4489" y="-1"/>
                    <a:pt x="6801" y="0"/>
                  </a:cubicBezTo>
                  <a:cubicBezTo>
                    <a:pt x="18730" y="0"/>
                    <a:pt x="28401" y="9670"/>
                    <a:pt x="28401" y="21600"/>
                  </a:cubicBezTo>
                  <a:cubicBezTo>
                    <a:pt x="28401" y="23210"/>
                    <a:pt x="28220" y="24815"/>
                    <a:pt x="27864" y="26385"/>
                  </a:cubicBezTo>
                  <a:lnTo>
                    <a:pt x="6801" y="21600"/>
                  </a:lnTo>
                  <a:close/>
                </a:path>
              </a:pathLst>
            </a:custGeom>
            <a:noFill/>
            <a:ln w="9525">
              <a:solidFill>
                <a:srgbClr val="003B92"/>
              </a:solidFill>
              <a:round/>
              <a:headEnd/>
              <a:tailEnd/>
            </a:ln>
            <a:effectLst/>
          </p:spPr>
          <p:txBody>
            <a:bodyPr wrap="none" anchor="ctr"/>
            <a:lstStyle/>
            <a:p>
              <a:endParaRPr lang="en-GB"/>
            </a:p>
          </p:txBody>
        </p:sp>
      </p:grpSp>
      <p:sp>
        <p:nvSpPr>
          <p:cNvPr id="223245" name="Text Box 13"/>
          <p:cNvSpPr txBox="1">
            <a:spLocks noChangeArrowheads="1"/>
          </p:cNvSpPr>
          <p:nvPr userDrawn="1"/>
        </p:nvSpPr>
        <p:spPr bwMode="auto">
          <a:xfrm>
            <a:off x="323850" y="6524625"/>
            <a:ext cx="8569325" cy="198438"/>
          </a:xfrm>
          <a:prstGeom prst="rect">
            <a:avLst/>
          </a:prstGeom>
          <a:noFill/>
          <a:ln w="9525">
            <a:noFill/>
            <a:miter lim="800000"/>
            <a:headEnd/>
            <a:tailEnd/>
          </a:ln>
          <a:effectLst/>
        </p:spPr>
        <p:txBody>
          <a:bodyPr>
            <a:spAutoFit/>
          </a:bodyPr>
          <a:lstStyle/>
          <a:p>
            <a:pPr algn="l">
              <a:tabLst>
                <a:tab pos="8434388" algn="r"/>
              </a:tabLst>
            </a:pPr>
            <a:r>
              <a:rPr lang="en-GB" sz="700">
                <a:solidFill>
                  <a:srgbClr val="99CCFF"/>
                </a:solidFill>
              </a:rPr>
              <a:t>Copyright Saville Consulting 2007. All rights reserved	www.savilleconsulting.com</a:t>
            </a:r>
            <a:r>
              <a:rPr lang="en-GB" sz="700"/>
              <a:t> </a:t>
            </a:r>
          </a:p>
        </p:txBody>
      </p:sp>
      <p:sp>
        <p:nvSpPr>
          <p:cNvPr id="223238" name="Line 6"/>
          <p:cNvSpPr>
            <a:spLocks noChangeShapeType="1"/>
          </p:cNvSpPr>
          <p:nvPr userDrawn="1"/>
        </p:nvSpPr>
        <p:spPr bwMode="auto">
          <a:xfrm flipV="1">
            <a:off x="323850" y="3716338"/>
            <a:ext cx="8496300" cy="0"/>
          </a:xfrm>
          <a:prstGeom prst="line">
            <a:avLst/>
          </a:prstGeom>
          <a:noFill/>
          <a:ln w="9525">
            <a:solidFill>
              <a:srgbClr val="00B5E6"/>
            </a:solidFill>
            <a:round/>
            <a:headEnd/>
            <a:tailEnd/>
          </a:ln>
          <a:effectLst/>
        </p:spPr>
        <p:txBody>
          <a:bodyPr/>
          <a:lstStyle/>
          <a:p>
            <a:endParaRPr lang="en-GB"/>
          </a:p>
        </p:txBody>
      </p:sp>
      <p:sp>
        <p:nvSpPr>
          <p:cNvPr id="223246" name="Rectangle 14"/>
          <p:cNvSpPr>
            <a:spLocks noGrp="1" noChangeArrowheads="1"/>
          </p:cNvSpPr>
          <p:nvPr>
            <p:ph type="ctrTitle"/>
          </p:nvPr>
        </p:nvSpPr>
        <p:spPr>
          <a:xfrm>
            <a:off x="685800" y="2636838"/>
            <a:ext cx="7772400" cy="866775"/>
          </a:xfrm>
        </p:spPr>
        <p:txBody>
          <a:bodyPr/>
          <a:lstStyle>
            <a:lvl1pPr algn="ctr">
              <a:defRPr sz="3600"/>
            </a:lvl1pPr>
          </a:lstStyle>
          <a:p>
            <a:r>
              <a:rPr lang="en-US"/>
              <a:t>Click to edit Master title style</a:t>
            </a:r>
          </a:p>
        </p:txBody>
      </p:sp>
      <p:sp>
        <p:nvSpPr>
          <p:cNvPr id="223247" name="Rectangle 15"/>
          <p:cNvSpPr>
            <a:spLocks noGrp="1" noChangeArrowheads="1"/>
          </p:cNvSpPr>
          <p:nvPr>
            <p:ph type="subTitle" idx="1"/>
          </p:nvPr>
        </p:nvSpPr>
        <p:spPr>
          <a:xfrm>
            <a:off x="1371600" y="3886200"/>
            <a:ext cx="6400800" cy="1630363"/>
          </a:xfrm>
        </p:spPr>
        <p:txBody>
          <a:bodyPr/>
          <a:lstStyle>
            <a:lvl1pPr marL="0" indent="0" algn="ctr">
              <a:buFont typeface="Arial" charset="0"/>
              <a:buNone/>
              <a:defRPr/>
            </a:lvl1pPr>
          </a:lstStyle>
          <a:p>
            <a:r>
              <a:rPr lang="en-US"/>
              <a:t>Click to edit Master subtitle style</a:t>
            </a:r>
          </a:p>
        </p:txBody>
      </p:sp>
      <p:pic>
        <p:nvPicPr>
          <p:cNvPr id="223264" name="Picture 32" descr="sclogo_cyan_white_trans_small"/>
          <p:cNvPicPr>
            <a:picLocks noChangeAspect="1" noChangeArrowheads="1"/>
          </p:cNvPicPr>
          <p:nvPr userDrawn="1"/>
        </p:nvPicPr>
        <p:blipFill>
          <a:blip r:embed="rId2" cstate="print"/>
          <a:srcRect/>
          <a:stretch>
            <a:fillRect/>
          </a:stretch>
        </p:blipFill>
        <p:spPr bwMode="auto">
          <a:xfrm>
            <a:off x="6877050" y="260350"/>
            <a:ext cx="2051050" cy="271463"/>
          </a:xfrm>
          <a:prstGeom prst="rect">
            <a:avLst/>
          </a:prstGeom>
          <a:noFill/>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216525" y="182563"/>
            <a:ext cx="1660525" cy="6126162"/>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31775" y="182563"/>
            <a:ext cx="4832350" cy="6126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231775" y="182563"/>
            <a:ext cx="6335713" cy="57467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395288" y="1341438"/>
            <a:ext cx="6481762" cy="2406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95288" y="3900488"/>
            <a:ext cx="6481762" cy="24082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775" y="182563"/>
            <a:ext cx="6335713" cy="57467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395288" y="1341438"/>
            <a:ext cx="3163887" cy="4967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711575" y="1341438"/>
            <a:ext cx="3165475" cy="4967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31775" y="182563"/>
            <a:ext cx="6645275" cy="6126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1775" y="182563"/>
            <a:ext cx="6335713" cy="57467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395288" y="1341438"/>
            <a:ext cx="6481762" cy="4967287"/>
          </a:xfrm>
        </p:spPr>
        <p:txBody>
          <a:bodyPr/>
          <a:lstStyle/>
          <a:p>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95288" y="1341438"/>
            <a:ext cx="3163887" cy="4967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3711575" y="1341438"/>
            <a:ext cx="3165475" cy="4967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20168" name="Rectangle 8" descr="Light downward diagonal"/>
          <p:cNvSpPr>
            <a:spLocks noChangeArrowheads="1"/>
          </p:cNvSpPr>
          <p:nvPr userDrawn="1"/>
        </p:nvSpPr>
        <p:spPr bwMode="auto">
          <a:xfrm>
            <a:off x="0" y="0"/>
            <a:ext cx="9144000" cy="6858000"/>
          </a:xfrm>
          <a:prstGeom prst="rect">
            <a:avLst/>
          </a:prstGeom>
          <a:pattFill prst="ltDnDiag">
            <a:fgClr>
              <a:srgbClr val="A7A7A7"/>
            </a:fgClr>
            <a:bgClr>
              <a:srgbClr val="717171"/>
            </a:bgClr>
          </a:pattFill>
          <a:ln w="9525">
            <a:solidFill>
              <a:schemeClr val="tx1"/>
            </a:solidFill>
            <a:miter lim="800000"/>
            <a:headEnd/>
            <a:tailEnd/>
          </a:ln>
          <a:effectLst/>
        </p:spPr>
        <p:txBody>
          <a:bodyPr wrap="none" anchor="ctr"/>
          <a:lstStyle/>
          <a:p>
            <a:endParaRPr lang="en-GB"/>
          </a:p>
        </p:txBody>
      </p:sp>
      <p:grpSp>
        <p:nvGrpSpPr>
          <p:cNvPr id="220180" name="Group 20"/>
          <p:cNvGrpSpPr>
            <a:grpSpLocks/>
          </p:cNvGrpSpPr>
          <p:nvPr userDrawn="1"/>
        </p:nvGrpSpPr>
        <p:grpSpPr bwMode="auto">
          <a:xfrm>
            <a:off x="107950" y="111125"/>
            <a:ext cx="8928100" cy="6627813"/>
            <a:chOff x="68" y="70"/>
            <a:chExt cx="5624" cy="4175"/>
          </a:xfrm>
        </p:grpSpPr>
        <p:sp>
          <p:nvSpPr>
            <p:cNvPr id="220173" name="AutoShape 13"/>
            <p:cNvSpPr>
              <a:spLocks noChangeArrowheads="1"/>
            </p:cNvSpPr>
            <p:nvPr userDrawn="1"/>
          </p:nvSpPr>
          <p:spPr bwMode="auto">
            <a:xfrm>
              <a:off x="68" y="70"/>
              <a:ext cx="3817" cy="4174"/>
            </a:xfrm>
            <a:prstGeom prst="roundRect">
              <a:avLst>
                <a:gd name="adj" fmla="val 2991"/>
              </a:avLst>
            </a:prstGeom>
            <a:gradFill rotWithShape="1">
              <a:gsLst>
                <a:gs pos="0">
                  <a:srgbClr val="002F74"/>
                </a:gs>
                <a:gs pos="100000">
                  <a:srgbClr val="00204E"/>
                </a:gs>
              </a:gsLst>
              <a:lin ang="5400000" scaled="1"/>
            </a:gradFill>
            <a:ln w="9525">
              <a:solidFill>
                <a:schemeClr val="bg1"/>
              </a:solidFill>
              <a:round/>
              <a:headEnd/>
              <a:tailEnd/>
            </a:ln>
            <a:effectLst>
              <a:outerShdw dist="89803" dir="2700000" algn="ctr" rotWithShape="0">
                <a:schemeClr val="tx1">
                  <a:alpha val="50000"/>
                </a:schemeClr>
              </a:outerShdw>
            </a:effectLst>
          </p:spPr>
          <p:txBody>
            <a:bodyPr wrap="none" anchor="ctr"/>
            <a:lstStyle/>
            <a:p>
              <a:endParaRPr lang="en-GB"/>
            </a:p>
          </p:txBody>
        </p:sp>
        <p:sp>
          <p:nvSpPr>
            <p:cNvPr id="220174" name="Rectangle 14"/>
            <p:cNvSpPr>
              <a:spLocks noChangeArrowheads="1"/>
            </p:cNvSpPr>
            <p:nvPr userDrawn="1"/>
          </p:nvSpPr>
          <p:spPr bwMode="auto">
            <a:xfrm>
              <a:off x="3787" y="76"/>
              <a:ext cx="1905" cy="4169"/>
            </a:xfrm>
            <a:prstGeom prst="rect">
              <a:avLst/>
            </a:prstGeom>
            <a:gradFill rotWithShape="1">
              <a:gsLst>
                <a:gs pos="0">
                  <a:srgbClr val="002F74"/>
                </a:gs>
                <a:gs pos="100000">
                  <a:srgbClr val="00204E"/>
                </a:gs>
              </a:gsLst>
              <a:lin ang="5400000" scaled="1"/>
            </a:gradFill>
            <a:ln w="9525">
              <a:noFill/>
              <a:miter lim="800000"/>
              <a:headEnd/>
              <a:tailEnd/>
            </a:ln>
            <a:effectLst>
              <a:outerShdw dist="89803" dir="2700000" algn="ctr" rotWithShape="0">
                <a:schemeClr val="tx1">
                  <a:alpha val="50000"/>
                </a:schemeClr>
              </a:outerShdw>
            </a:effectLst>
          </p:spPr>
          <p:txBody>
            <a:bodyPr wrap="none" anchor="ctr"/>
            <a:lstStyle/>
            <a:p>
              <a:endParaRPr lang="en-GB"/>
            </a:p>
          </p:txBody>
        </p:sp>
      </p:grpSp>
      <p:sp>
        <p:nvSpPr>
          <p:cNvPr id="220177" name="Line 17"/>
          <p:cNvSpPr>
            <a:spLocks noChangeShapeType="1"/>
          </p:cNvSpPr>
          <p:nvPr userDrawn="1"/>
        </p:nvSpPr>
        <p:spPr bwMode="auto">
          <a:xfrm flipH="1">
            <a:off x="9036050" y="115888"/>
            <a:ext cx="0" cy="6626225"/>
          </a:xfrm>
          <a:prstGeom prst="line">
            <a:avLst/>
          </a:prstGeom>
          <a:noFill/>
          <a:ln w="9525">
            <a:solidFill>
              <a:schemeClr val="bg1"/>
            </a:solidFill>
            <a:round/>
            <a:headEnd/>
            <a:tailEnd/>
          </a:ln>
          <a:effectLst/>
        </p:spPr>
        <p:txBody>
          <a:bodyPr/>
          <a:lstStyle/>
          <a:p>
            <a:endParaRPr lang="en-GB"/>
          </a:p>
        </p:txBody>
      </p:sp>
      <p:sp>
        <p:nvSpPr>
          <p:cNvPr id="220178" name="Line 18"/>
          <p:cNvSpPr>
            <a:spLocks noChangeShapeType="1"/>
          </p:cNvSpPr>
          <p:nvPr userDrawn="1"/>
        </p:nvSpPr>
        <p:spPr bwMode="auto">
          <a:xfrm>
            <a:off x="250825" y="115888"/>
            <a:ext cx="8778875" cy="0"/>
          </a:xfrm>
          <a:prstGeom prst="line">
            <a:avLst/>
          </a:prstGeom>
          <a:noFill/>
          <a:ln w="9525">
            <a:solidFill>
              <a:schemeClr val="bg1"/>
            </a:solidFill>
            <a:round/>
            <a:headEnd/>
            <a:tailEnd/>
          </a:ln>
          <a:effectLst/>
        </p:spPr>
        <p:txBody>
          <a:bodyPr/>
          <a:lstStyle/>
          <a:p>
            <a:endParaRPr lang="en-GB"/>
          </a:p>
        </p:txBody>
      </p:sp>
      <p:sp>
        <p:nvSpPr>
          <p:cNvPr id="220179" name="Line 19"/>
          <p:cNvSpPr>
            <a:spLocks noChangeShapeType="1"/>
          </p:cNvSpPr>
          <p:nvPr userDrawn="1"/>
        </p:nvSpPr>
        <p:spPr bwMode="auto">
          <a:xfrm>
            <a:off x="250825" y="6740525"/>
            <a:ext cx="8785225" cy="0"/>
          </a:xfrm>
          <a:prstGeom prst="line">
            <a:avLst/>
          </a:prstGeom>
          <a:noFill/>
          <a:ln w="9525">
            <a:solidFill>
              <a:schemeClr val="bg1"/>
            </a:solidFill>
            <a:round/>
            <a:headEnd/>
            <a:tailEnd/>
          </a:ln>
          <a:effectLst/>
        </p:spPr>
        <p:txBody>
          <a:bodyPr/>
          <a:lstStyle/>
          <a:p>
            <a:endParaRPr lang="en-GB"/>
          </a:p>
        </p:txBody>
      </p:sp>
      <p:grpSp>
        <p:nvGrpSpPr>
          <p:cNvPr id="220185" name="Group 25"/>
          <p:cNvGrpSpPr>
            <a:grpSpLocks/>
          </p:cNvGrpSpPr>
          <p:nvPr userDrawn="1"/>
        </p:nvGrpSpPr>
        <p:grpSpPr bwMode="auto">
          <a:xfrm>
            <a:off x="4932363" y="2565400"/>
            <a:ext cx="4097337" cy="4156075"/>
            <a:chOff x="3112" y="1620"/>
            <a:chExt cx="2581" cy="2618"/>
          </a:xfrm>
        </p:grpSpPr>
        <p:sp>
          <p:nvSpPr>
            <p:cNvPr id="220181" name="Oval 21"/>
            <p:cNvSpPr>
              <a:spLocks noChangeArrowheads="1"/>
            </p:cNvSpPr>
            <p:nvPr userDrawn="1"/>
          </p:nvSpPr>
          <p:spPr bwMode="auto">
            <a:xfrm>
              <a:off x="5057" y="3566"/>
              <a:ext cx="317" cy="317"/>
            </a:xfrm>
            <a:prstGeom prst="ellipse">
              <a:avLst/>
            </a:prstGeom>
            <a:noFill/>
            <a:ln w="9525">
              <a:solidFill>
                <a:srgbClr val="003B92"/>
              </a:solidFill>
              <a:round/>
              <a:headEnd/>
              <a:tailEnd/>
            </a:ln>
            <a:effectLst/>
          </p:spPr>
          <p:txBody>
            <a:bodyPr wrap="none" anchor="ctr"/>
            <a:lstStyle/>
            <a:p>
              <a:endParaRPr lang="en-GB"/>
            </a:p>
          </p:txBody>
        </p:sp>
        <p:sp>
          <p:nvSpPr>
            <p:cNvPr id="220182" name="Arc 22"/>
            <p:cNvSpPr>
              <a:spLocks/>
            </p:cNvSpPr>
            <p:nvPr userDrawn="1"/>
          </p:nvSpPr>
          <p:spPr bwMode="auto">
            <a:xfrm rot="-5400000">
              <a:off x="4034" y="2594"/>
              <a:ext cx="1669" cy="1620"/>
            </a:xfrm>
            <a:custGeom>
              <a:avLst/>
              <a:gdLst>
                <a:gd name="G0" fmla="+- 12040 0 0"/>
                <a:gd name="G1" fmla="+- 21600 0 0"/>
                <a:gd name="G2" fmla="+- 21600 0 0"/>
                <a:gd name="T0" fmla="*/ 0 w 33640"/>
                <a:gd name="T1" fmla="*/ 3667 h 30696"/>
                <a:gd name="T2" fmla="*/ 31631 w 33640"/>
                <a:gd name="T3" fmla="*/ 30696 h 30696"/>
                <a:gd name="T4" fmla="*/ 12040 w 33640"/>
                <a:gd name="T5" fmla="*/ 21600 h 30696"/>
              </a:gdLst>
              <a:ahLst/>
              <a:cxnLst>
                <a:cxn ang="0">
                  <a:pos x="T0" y="T1"/>
                </a:cxn>
                <a:cxn ang="0">
                  <a:pos x="T2" y="T3"/>
                </a:cxn>
                <a:cxn ang="0">
                  <a:pos x="T4" y="T5"/>
                </a:cxn>
              </a:cxnLst>
              <a:rect l="0" t="0" r="r" b="b"/>
              <a:pathLst>
                <a:path w="33640" h="30696" fill="none" extrusionOk="0">
                  <a:moveTo>
                    <a:pt x="-1" y="3666"/>
                  </a:moveTo>
                  <a:cubicBezTo>
                    <a:pt x="3560" y="1276"/>
                    <a:pt x="7751" y="-1"/>
                    <a:pt x="12040" y="0"/>
                  </a:cubicBezTo>
                  <a:cubicBezTo>
                    <a:pt x="23969" y="0"/>
                    <a:pt x="33640" y="9670"/>
                    <a:pt x="33640" y="21600"/>
                  </a:cubicBezTo>
                  <a:cubicBezTo>
                    <a:pt x="33640" y="24742"/>
                    <a:pt x="32954" y="27846"/>
                    <a:pt x="31631" y="30696"/>
                  </a:cubicBezTo>
                </a:path>
                <a:path w="33640" h="30696" stroke="0" extrusionOk="0">
                  <a:moveTo>
                    <a:pt x="-1" y="3666"/>
                  </a:moveTo>
                  <a:cubicBezTo>
                    <a:pt x="3560" y="1276"/>
                    <a:pt x="7751" y="-1"/>
                    <a:pt x="12040" y="0"/>
                  </a:cubicBezTo>
                  <a:cubicBezTo>
                    <a:pt x="23969" y="0"/>
                    <a:pt x="33640" y="9670"/>
                    <a:pt x="33640" y="21600"/>
                  </a:cubicBezTo>
                  <a:cubicBezTo>
                    <a:pt x="33640" y="24742"/>
                    <a:pt x="32954" y="27846"/>
                    <a:pt x="31631" y="30696"/>
                  </a:cubicBezTo>
                  <a:lnTo>
                    <a:pt x="12040" y="21600"/>
                  </a:lnTo>
                  <a:close/>
                </a:path>
              </a:pathLst>
            </a:custGeom>
            <a:noFill/>
            <a:ln w="9525">
              <a:solidFill>
                <a:srgbClr val="003B92"/>
              </a:solidFill>
              <a:round/>
              <a:headEnd/>
              <a:tailEnd/>
            </a:ln>
            <a:effectLst/>
          </p:spPr>
          <p:txBody>
            <a:bodyPr wrap="none" anchor="ctr"/>
            <a:lstStyle/>
            <a:p>
              <a:endParaRPr lang="en-GB"/>
            </a:p>
          </p:txBody>
        </p:sp>
        <p:sp>
          <p:nvSpPr>
            <p:cNvPr id="220183" name="Arc 23"/>
            <p:cNvSpPr>
              <a:spLocks/>
            </p:cNvSpPr>
            <p:nvPr userDrawn="1"/>
          </p:nvSpPr>
          <p:spPr bwMode="auto">
            <a:xfrm rot="-5400000">
              <a:off x="4685" y="3217"/>
              <a:ext cx="1012" cy="987"/>
            </a:xfrm>
            <a:custGeom>
              <a:avLst/>
              <a:gdLst>
                <a:gd name="G0" fmla="+- 21600 0 0"/>
                <a:gd name="G1" fmla="+- 21600 0 0"/>
                <a:gd name="G2" fmla="+- 21600 0 0"/>
                <a:gd name="T0" fmla="*/ 14386 w 43200"/>
                <a:gd name="T1" fmla="*/ 41960 h 42047"/>
                <a:gd name="T2" fmla="*/ 28562 w 43200"/>
                <a:gd name="T3" fmla="*/ 42047 h 42047"/>
                <a:gd name="T4" fmla="*/ 21600 w 43200"/>
                <a:gd name="T5" fmla="*/ 21600 h 42047"/>
              </a:gdLst>
              <a:ahLst/>
              <a:cxnLst>
                <a:cxn ang="0">
                  <a:pos x="T0" y="T1"/>
                </a:cxn>
                <a:cxn ang="0">
                  <a:pos x="T2" y="T3"/>
                </a:cxn>
                <a:cxn ang="0">
                  <a:pos x="T4" y="T5"/>
                </a:cxn>
              </a:cxnLst>
              <a:rect l="0" t="0" r="r" b="b"/>
              <a:pathLst>
                <a:path w="43200" h="42047" fill="none"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path>
                <a:path w="43200" h="42047" stroke="0" extrusionOk="0">
                  <a:moveTo>
                    <a:pt x="14386" y="41959"/>
                  </a:moveTo>
                  <a:cubicBezTo>
                    <a:pt x="5763" y="38904"/>
                    <a:pt x="0" y="30748"/>
                    <a:pt x="0" y="21600"/>
                  </a:cubicBezTo>
                  <a:cubicBezTo>
                    <a:pt x="0" y="9670"/>
                    <a:pt x="9670" y="0"/>
                    <a:pt x="21600" y="0"/>
                  </a:cubicBezTo>
                  <a:cubicBezTo>
                    <a:pt x="33529" y="0"/>
                    <a:pt x="43200" y="9670"/>
                    <a:pt x="43200" y="21600"/>
                  </a:cubicBezTo>
                  <a:cubicBezTo>
                    <a:pt x="43200" y="30846"/>
                    <a:pt x="37314" y="39067"/>
                    <a:pt x="28562" y="42047"/>
                  </a:cubicBezTo>
                  <a:lnTo>
                    <a:pt x="21600" y="21600"/>
                  </a:lnTo>
                  <a:close/>
                </a:path>
              </a:pathLst>
            </a:custGeom>
            <a:noFill/>
            <a:ln w="9525">
              <a:solidFill>
                <a:srgbClr val="003B92"/>
              </a:solidFill>
              <a:round/>
              <a:headEnd/>
              <a:tailEnd/>
            </a:ln>
            <a:effectLst/>
          </p:spPr>
          <p:txBody>
            <a:bodyPr wrap="none" anchor="ctr"/>
            <a:lstStyle/>
            <a:p>
              <a:endParaRPr lang="en-GB"/>
            </a:p>
          </p:txBody>
        </p:sp>
        <p:sp>
          <p:nvSpPr>
            <p:cNvPr id="220184" name="Arc 24"/>
            <p:cNvSpPr>
              <a:spLocks/>
            </p:cNvSpPr>
            <p:nvPr userDrawn="1"/>
          </p:nvSpPr>
          <p:spPr bwMode="auto">
            <a:xfrm rot="-5400000">
              <a:off x="3096" y="1636"/>
              <a:ext cx="2613" cy="2581"/>
            </a:xfrm>
            <a:custGeom>
              <a:avLst/>
              <a:gdLst>
                <a:gd name="G0" fmla="+- 6801 0 0"/>
                <a:gd name="G1" fmla="+- 21600 0 0"/>
                <a:gd name="G2" fmla="+- 21600 0 0"/>
                <a:gd name="T0" fmla="*/ 0 w 28401"/>
                <a:gd name="T1" fmla="*/ 1099 h 26385"/>
                <a:gd name="T2" fmla="*/ 27864 w 28401"/>
                <a:gd name="T3" fmla="*/ 26385 h 26385"/>
                <a:gd name="T4" fmla="*/ 6801 w 28401"/>
                <a:gd name="T5" fmla="*/ 21600 h 26385"/>
              </a:gdLst>
              <a:ahLst/>
              <a:cxnLst>
                <a:cxn ang="0">
                  <a:pos x="T0" y="T1"/>
                </a:cxn>
                <a:cxn ang="0">
                  <a:pos x="T2" y="T3"/>
                </a:cxn>
                <a:cxn ang="0">
                  <a:pos x="T4" y="T5"/>
                </a:cxn>
              </a:cxnLst>
              <a:rect l="0" t="0" r="r" b="b"/>
              <a:pathLst>
                <a:path w="28401" h="26385" fill="none" extrusionOk="0">
                  <a:moveTo>
                    <a:pt x="-1" y="1098"/>
                  </a:moveTo>
                  <a:cubicBezTo>
                    <a:pt x="2193" y="370"/>
                    <a:pt x="4489" y="-1"/>
                    <a:pt x="6801" y="0"/>
                  </a:cubicBezTo>
                  <a:cubicBezTo>
                    <a:pt x="18730" y="0"/>
                    <a:pt x="28401" y="9670"/>
                    <a:pt x="28401" y="21600"/>
                  </a:cubicBezTo>
                  <a:cubicBezTo>
                    <a:pt x="28401" y="23210"/>
                    <a:pt x="28220" y="24815"/>
                    <a:pt x="27864" y="26385"/>
                  </a:cubicBezTo>
                </a:path>
                <a:path w="28401" h="26385" stroke="0" extrusionOk="0">
                  <a:moveTo>
                    <a:pt x="-1" y="1098"/>
                  </a:moveTo>
                  <a:cubicBezTo>
                    <a:pt x="2193" y="370"/>
                    <a:pt x="4489" y="-1"/>
                    <a:pt x="6801" y="0"/>
                  </a:cubicBezTo>
                  <a:cubicBezTo>
                    <a:pt x="18730" y="0"/>
                    <a:pt x="28401" y="9670"/>
                    <a:pt x="28401" y="21600"/>
                  </a:cubicBezTo>
                  <a:cubicBezTo>
                    <a:pt x="28401" y="23210"/>
                    <a:pt x="28220" y="24815"/>
                    <a:pt x="27864" y="26385"/>
                  </a:cubicBezTo>
                  <a:lnTo>
                    <a:pt x="6801" y="21600"/>
                  </a:lnTo>
                  <a:close/>
                </a:path>
              </a:pathLst>
            </a:custGeom>
            <a:noFill/>
            <a:ln w="9525">
              <a:solidFill>
                <a:srgbClr val="003B92"/>
              </a:solidFill>
              <a:round/>
              <a:headEnd/>
              <a:tailEnd/>
            </a:ln>
            <a:effectLst/>
          </p:spPr>
          <p:txBody>
            <a:bodyPr wrap="none" anchor="ctr"/>
            <a:lstStyle/>
            <a:p>
              <a:endParaRPr lang="en-GB"/>
            </a:p>
          </p:txBody>
        </p:sp>
      </p:grpSp>
      <p:sp>
        <p:nvSpPr>
          <p:cNvPr id="220164" name="Rectangle 4"/>
          <p:cNvSpPr>
            <a:spLocks noGrp="1" noChangeArrowheads="1"/>
          </p:cNvSpPr>
          <p:nvPr>
            <p:ph type="body" idx="1"/>
          </p:nvPr>
        </p:nvSpPr>
        <p:spPr bwMode="auto">
          <a:xfrm>
            <a:off x="395288" y="1341438"/>
            <a:ext cx="6481762" cy="49672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20163" name="Rectangle 3"/>
          <p:cNvSpPr>
            <a:spLocks noGrp="1" noChangeArrowheads="1"/>
          </p:cNvSpPr>
          <p:nvPr>
            <p:ph type="title"/>
          </p:nvPr>
        </p:nvSpPr>
        <p:spPr bwMode="auto">
          <a:xfrm>
            <a:off x="231775" y="182563"/>
            <a:ext cx="6335713" cy="5746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20162" name="Line 2"/>
          <p:cNvSpPr>
            <a:spLocks noChangeShapeType="1"/>
          </p:cNvSpPr>
          <p:nvPr userDrawn="1"/>
        </p:nvSpPr>
        <p:spPr bwMode="auto">
          <a:xfrm flipV="1">
            <a:off x="323850" y="836613"/>
            <a:ext cx="8496300" cy="0"/>
          </a:xfrm>
          <a:prstGeom prst="line">
            <a:avLst/>
          </a:prstGeom>
          <a:noFill/>
          <a:ln w="9525">
            <a:solidFill>
              <a:srgbClr val="00B5E6"/>
            </a:solidFill>
            <a:round/>
            <a:headEnd/>
            <a:tailEnd/>
          </a:ln>
          <a:effectLst/>
        </p:spPr>
        <p:txBody>
          <a:bodyPr/>
          <a:lstStyle/>
          <a:p>
            <a:endParaRPr lang="en-GB"/>
          </a:p>
        </p:txBody>
      </p:sp>
      <p:sp>
        <p:nvSpPr>
          <p:cNvPr id="220186" name="Oval 26"/>
          <p:cNvSpPr>
            <a:spLocks noChangeArrowheads="1"/>
          </p:cNvSpPr>
          <p:nvPr userDrawn="1"/>
        </p:nvSpPr>
        <p:spPr bwMode="auto">
          <a:xfrm>
            <a:off x="7596188" y="2565400"/>
            <a:ext cx="144462" cy="144463"/>
          </a:xfrm>
          <a:prstGeom prst="ellipse">
            <a:avLst/>
          </a:prstGeom>
          <a:solidFill>
            <a:srgbClr val="00317A"/>
          </a:solidFill>
          <a:ln w="9525">
            <a:solidFill>
              <a:srgbClr val="003B92"/>
            </a:solidFill>
            <a:round/>
            <a:headEnd/>
            <a:tailEnd/>
          </a:ln>
          <a:effectLst/>
        </p:spPr>
        <p:txBody>
          <a:bodyPr wrap="none" anchor="ctr"/>
          <a:lstStyle/>
          <a:p>
            <a:endParaRPr lang="en-GB"/>
          </a:p>
        </p:txBody>
      </p:sp>
      <p:sp>
        <p:nvSpPr>
          <p:cNvPr id="220196" name="Text Box 36"/>
          <p:cNvSpPr txBox="1">
            <a:spLocks noChangeArrowheads="1"/>
          </p:cNvSpPr>
          <p:nvPr userDrawn="1"/>
        </p:nvSpPr>
        <p:spPr bwMode="auto">
          <a:xfrm>
            <a:off x="323850" y="6524625"/>
            <a:ext cx="8569325" cy="198438"/>
          </a:xfrm>
          <a:prstGeom prst="rect">
            <a:avLst/>
          </a:prstGeom>
          <a:noFill/>
          <a:ln w="9525">
            <a:noFill/>
            <a:miter lim="800000"/>
            <a:headEnd/>
            <a:tailEnd/>
          </a:ln>
          <a:effectLst/>
        </p:spPr>
        <p:txBody>
          <a:bodyPr>
            <a:spAutoFit/>
          </a:bodyPr>
          <a:lstStyle/>
          <a:p>
            <a:pPr algn="l">
              <a:tabLst>
                <a:tab pos="8434388" algn="r"/>
              </a:tabLst>
            </a:pPr>
            <a:r>
              <a:rPr lang="en-GB" sz="700">
                <a:solidFill>
                  <a:srgbClr val="99CCFF"/>
                </a:solidFill>
              </a:rPr>
              <a:t>Copyright Saville Consulting 2007. All rights reserved	www.savilleconsulting.com</a:t>
            </a:r>
            <a:r>
              <a:rPr lang="en-GB" sz="700"/>
              <a:t> </a:t>
            </a:r>
          </a:p>
        </p:txBody>
      </p:sp>
      <p:pic>
        <p:nvPicPr>
          <p:cNvPr id="220207" name="Picture 47" descr="sclogo_cyan_white_trans_small"/>
          <p:cNvPicPr>
            <a:picLocks noChangeAspect="1" noChangeArrowheads="1"/>
          </p:cNvPicPr>
          <p:nvPr userDrawn="1"/>
        </p:nvPicPr>
        <p:blipFill>
          <a:blip r:embed="rId17" cstate="print"/>
          <a:srcRect/>
          <a:stretch>
            <a:fillRect/>
          </a:stretch>
        </p:blipFill>
        <p:spPr bwMode="auto">
          <a:xfrm>
            <a:off x="6877050" y="260350"/>
            <a:ext cx="2051050" cy="271463"/>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Lst>
  <p:timing>
    <p:tnLst>
      <p:par>
        <p:cTn id="1" dur="indefinite" restart="never" nodeType="tmRoot"/>
      </p:par>
    </p:tnLst>
  </p:timing>
  <p:txStyles>
    <p:titleStyle>
      <a:lvl1pPr algn="l" rtl="0" fontAlgn="base">
        <a:spcBef>
          <a:spcPct val="0"/>
        </a:spcBef>
        <a:spcAft>
          <a:spcPct val="0"/>
        </a:spcAft>
        <a:defRPr sz="2800">
          <a:solidFill>
            <a:srgbClr val="00B5E6"/>
          </a:solidFill>
          <a:latin typeface="+mj-lt"/>
          <a:ea typeface="+mj-ea"/>
          <a:cs typeface="+mj-cs"/>
        </a:defRPr>
      </a:lvl1pPr>
      <a:lvl2pPr algn="l" rtl="0" fontAlgn="base">
        <a:spcBef>
          <a:spcPct val="0"/>
        </a:spcBef>
        <a:spcAft>
          <a:spcPct val="0"/>
        </a:spcAft>
        <a:defRPr sz="2800">
          <a:solidFill>
            <a:srgbClr val="00B5E6"/>
          </a:solidFill>
          <a:latin typeface="Arial" charset="0"/>
        </a:defRPr>
      </a:lvl2pPr>
      <a:lvl3pPr algn="l" rtl="0" fontAlgn="base">
        <a:spcBef>
          <a:spcPct val="0"/>
        </a:spcBef>
        <a:spcAft>
          <a:spcPct val="0"/>
        </a:spcAft>
        <a:defRPr sz="2800">
          <a:solidFill>
            <a:srgbClr val="00B5E6"/>
          </a:solidFill>
          <a:latin typeface="Arial" charset="0"/>
        </a:defRPr>
      </a:lvl3pPr>
      <a:lvl4pPr algn="l" rtl="0" fontAlgn="base">
        <a:spcBef>
          <a:spcPct val="0"/>
        </a:spcBef>
        <a:spcAft>
          <a:spcPct val="0"/>
        </a:spcAft>
        <a:defRPr sz="2800">
          <a:solidFill>
            <a:srgbClr val="00B5E6"/>
          </a:solidFill>
          <a:latin typeface="Arial" charset="0"/>
        </a:defRPr>
      </a:lvl4pPr>
      <a:lvl5pPr algn="l" rtl="0" fontAlgn="base">
        <a:spcBef>
          <a:spcPct val="0"/>
        </a:spcBef>
        <a:spcAft>
          <a:spcPct val="0"/>
        </a:spcAft>
        <a:defRPr sz="2800">
          <a:solidFill>
            <a:srgbClr val="00B5E6"/>
          </a:solidFill>
          <a:latin typeface="Arial" charset="0"/>
        </a:defRPr>
      </a:lvl5pPr>
      <a:lvl6pPr marL="457200" algn="l" rtl="0" fontAlgn="base">
        <a:spcBef>
          <a:spcPct val="0"/>
        </a:spcBef>
        <a:spcAft>
          <a:spcPct val="0"/>
        </a:spcAft>
        <a:defRPr sz="2800">
          <a:solidFill>
            <a:srgbClr val="00B5E6"/>
          </a:solidFill>
          <a:latin typeface="Arial" charset="0"/>
        </a:defRPr>
      </a:lvl6pPr>
      <a:lvl7pPr marL="914400" algn="l" rtl="0" fontAlgn="base">
        <a:spcBef>
          <a:spcPct val="0"/>
        </a:spcBef>
        <a:spcAft>
          <a:spcPct val="0"/>
        </a:spcAft>
        <a:defRPr sz="2800">
          <a:solidFill>
            <a:srgbClr val="00B5E6"/>
          </a:solidFill>
          <a:latin typeface="Arial" charset="0"/>
        </a:defRPr>
      </a:lvl7pPr>
      <a:lvl8pPr marL="1371600" algn="l" rtl="0" fontAlgn="base">
        <a:spcBef>
          <a:spcPct val="0"/>
        </a:spcBef>
        <a:spcAft>
          <a:spcPct val="0"/>
        </a:spcAft>
        <a:defRPr sz="2800">
          <a:solidFill>
            <a:srgbClr val="00B5E6"/>
          </a:solidFill>
          <a:latin typeface="Arial" charset="0"/>
        </a:defRPr>
      </a:lvl8pPr>
      <a:lvl9pPr marL="1828800" algn="l" rtl="0" fontAlgn="base">
        <a:spcBef>
          <a:spcPct val="0"/>
        </a:spcBef>
        <a:spcAft>
          <a:spcPct val="0"/>
        </a:spcAft>
        <a:defRPr sz="2800">
          <a:solidFill>
            <a:srgbClr val="00B5E6"/>
          </a:solidFill>
          <a:latin typeface="Arial" charset="0"/>
        </a:defRPr>
      </a:lvl9pPr>
    </p:titleStyle>
    <p:bodyStyle>
      <a:lvl1pPr marL="342900" indent="-342900" algn="l" rtl="0" fontAlgn="base">
        <a:spcBef>
          <a:spcPct val="20000"/>
        </a:spcBef>
        <a:spcAft>
          <a:spcPct val="0"/>
        </a:spcAft>
        <a:buFont typeface="Arial" charset="0"/>
        <a:buChar char="»"/>
        <a:defRPr sz="2400">
          <a:solidFill>
            <a:schemeClr val="bg1"/>
          </a:solidFill>
          <a:latin typeface="+mn-lt"/>
          <a:ea typeface="+mn-ea"/>
          <a:cs typeface="+mn-cs"/>
        </a:defRPr>
      </a:lvl1pPr>
      <a:lvl2pPr marL="742950" indent="-285750" algn="l" rtl="0" fontAlgn="base">
        <a:spcBef>
          <a:spcPct val="20000"/>
        </a:spcBef>
        <a:spcAft>
          <a:spcPct val="0"/>
        </a:spcAft>
        <a:buChar char="–"/>
        <a:defRPr sz="2000">
          <a:solidFill>
            <a:schemeClr val="bg1"/>
          </a:solidFill>
          <a:latin typeface="+mn-lt"/>
        </a:defRPr>
      </a:lvl2pPr>
      <a:lvl3pPr marL="1143000" indent="-228600" algn="l" rtl="0" fontAlgn="base">
        <a:spcBef>
          <a:spcPct val="20000"/>
        </a:spcBef>
        <a:spcAft>
          <a:spcPct val="0"/>
        </a:spcAft>
        <a:buChar char="•"/>
        <a:defRPr>
          <a:solidFill>
            <a:schemeClr val="bg1"/>
          </a:solidFill>
          <a:latin typeface="+mn-lt"/>
        </a:defRPr>
      </a:lvl3pPr>
      <a:lvl4pPr marL="1600200" indent="-228600" algn="l" rtl="0" fontAlgn="base">
        <a:spcBef>
          <a:spcPct val="20000"/>
        </a:spcBef>
        <a:spcAft>
          <a:spcPct val="0"/>
        </a:spcAft>
        <a:buChar char="–"/>
        <a:defRPr sz="1600">
          <a:solidFill>
            <a:schemeClr val="bg1"/>
          </a:solidFill>
          <a:latin typeface="+mn-lt"/>
        </a:defRPr>
      </a:lvl4pPr>
      <a:lvl5pPr marL="2057400" indent="-228600" algn="l" rtl="0" fontAlgn="base">
        <a:spcBef>
          <a:spcPct val="20000"/>
        </a:spcBef>
        <a:spcAft>
          <a:spcPct val="0"/>
        </a:spcAft>
        <a:buChar char="»"/>
        <a:defRPr sz="1400">
          <a:solidFill>
            <a:schemeClr val="bg1"/>
          </a:solidFill>
          <a:latin typeface="+mn-lt"/>
        </a:defRPr>
      </a:lvl5pPr>
      <a:lvl6pPr marL="2514600" indent="-228600" algn="l" rtl="0" fontAlgn="base">
        <a:spcBef>
          <a:spcPct val="20000"/>
        </a:spcBef>
        <a:spcAft>
          <a:spcPct val="0"/>
        </a:spcAft>
        <a:buChar char="»"/>
        <a:defRPr sz="1400">
          <a:solidFill>
            <a:schemeClr val="bg1"/>
          </a:solidFill>
          <a:latin typeface="+mn-lt"/>
        </a:defRPr>
      </a:lvl6pPr>
      <a:lvl7pPr marL="2971800" indent="-228600" algn="l" rtl="0" fontAlgn="base">
        <a:spcBef>
          <a:spcPct val="20000"/>
        </a:spcBef>
        <a:spcAft>
          <a:spcPct val="0"/>
        </a:spcAft>
        <a:buChar char="»"/>
        <a:defRPr sz="1400">
          <a:solidFill>
            <a:schemeClr val="bg1"/>
          </a:solidFill>
          <a:latin typeface="+mn-lt"/>
        </a:defRPr>
      </a:lvl7pPr>
      <a:lvl8pPr marL="3429000" indent="-228600" algn="l" rtl="0" fontAlgn="base">
        <a:spcBef>
          <a:spcPct val="20000"/>
        </a:spcBef>
        <a:spcAft>
          <a:spcPct val="0"/>
        </a:spcAft>
        <a:buChar char="»"/>
        <a:defRPr sz="1400">
          <a:solidFill>
            <a:schemeClr val="bg1"/>
          </a:solidFill>
          <a:latin typeface="+mn-lt"/>
        </a:defRPr>
      </a:lvl8pPr>
      <a:lvl9pPr marL="3886200" indent="-228600" algn="l" rtl="0" fontAlgn="base">
        <a:spcBef>
          <a:spcPct val="20000"/>
        </a:spcBef>
        <a:spcAft>
          <a:spcPct val="0"/>
        </a:spcAft>
        <a:buChar char="»"/>
        <a:defRPr sz="14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5.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06.xml.rels><?xml version="1.0" encoding="UTF-8" standalone="yes"?>
<Relationships xmlns="http://schemas.openxmlformats.org/package/2006/relationships"><Relationship Id="rId3" Type="http://schemas.openxmlformats.org/officeDocument/2006/relationships/hyperlink" Target="http://www.savilleconsulting.com/"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6.xml"/><Relationship Id="rId1" Type="http://schemas.openxmlformats.org/officeDocument/2006/relationships/slideLayout" Target="../slideLayouts/slideLayout6.xml"/><Relationship Id="rId5" Type="http://schemas.openxmlformats.org/officeDocument/2006/relationships/image" Target="../media/image24.jpeg"/><Relationship Id="rId4" Type="http://schemas.openxmlformats.org/officeDocument/2006/relationships/image" Target="../media/image23.jpe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www.savilleconsulting.com/"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p:txBody>
          <a:bodyPr/>
          <a:lstStyle/>
          <a:p>
            <a:pPr eaLnBrk="1" hangingPunct="1"/>
            <a:r>
              <a:rPr lang="en-GB" sz="3200" dirty="0" smtClean="0"/>
              <a:t>Welcome to</a:t>
            </a:r>
            <a:br>
              <a:rPr lang="en-GB" sz="3200" dirty="0" smtClean="0"/>
            </a:br>
            <a:r>
              <a:rPr lang="en-GB" sz="3200" dirty="0" smtClean="0"/>
              <a:t>Saville </a:t>
            </a:r>
            <a:r>
              <a:rPr lang="en-GB" sz="3200" dirty="0" smtClean="0"/>
              <a:t>Consulting</a:t>
            </a:r>
            <a:endParaRPr lang="en-US" sz="3200" baseline="30000" dirty="0" smtClean="0"/>
          </a:p>
        </p:txBody>
      </p:sp>
      <p:sp>
        <p:nvSpPr>
          <p:cNvPr id="7171"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
        <p:nvSpPr>
          <p:cNvPr id="7172" name="Rectangle 4"/>
          <p:cNvSpPr>
            <a:spLocks noChangeArrowheads="1"/>
          </p:cNvSpPr>
          <p:nvPr/>
        </p:nvSpPr>
        <p:spPr bwMode="auto">
          <a:xfrm>
            <a:off x="1763713" y="6467475"/>
            <a:ext cx="6400800" cy="333375"/>
          </a:xfrm>
          <a:prstGeom prst="rect">
            <a:avLst/>
          </a:prstGeom>
          <a:noFill/>
          <a:ln w="9525">
            <a:noFill/>
            <a:miter lim="800000"/>
            <a:headEnd/>
            <a:tailEnd/>
          </a:ln>
        </p:spPr>
        <p:txBody>
          <a:bodyPr anchor="ctr" anchorCtr="1"/>
          <a:lstStyle/>
          <a:p>
            <a:pPr>
              <a:spcBef>
                <a:spcPct val="20000"/>
              </a:spcBef>
              <a:buFont typeface="Neo Sans" pitchFamily="34" charset="0"/>
              <a:buNone/>
            </a:pPr>
            <a:r>
              <a:rPr lang="en-GB" sz="700" b="0">
                <a:solidFill>
                  <a:srgbClr val="99CCFF"/>
                </a:solidFill>
                <a:latin typeface="Neo Sans" pitchFamily="34" charset="0"/>
              </a:rPr>
              <a:t>07 June  2007  Version 8</a:t>
            </a:r>
            <a:endParaRPr lang="en-US" sz="700" b="0">
              <a:solidFill>
                <a:schemeClr val="bg1"/>
              </a:solidFill>
              <a:latin typeface="Neo Sans"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38125" y="115888"/>
            <a:ext cx="8229600" cy="898525"/>
          </a:xfrm>
        </p:spPr>
        <p:txBody>
          <a:bodyPr/>
          <a:lstStyle/>
          <a:p>
            <a:pPr eaLnBrk="1" hangingPunct="1">
              <a:lnSpc>
                <a:spcPct val="80000"/>
              </a:lnSpc>
            </a:pPr>
            <a:r>
              <a:rPr lang="en-GB" dirty="0" smtClean="0"/>
              <a:t>Psychometric test definition</a:t>
            </a:r>
            <a:endParaRPr lang="en-US" dirty="0" smtClean="0"/>
          </a:p>
        </p:txBody>
      </p:sp>
      <p:sp>
        <p:nvSpPr>
          <p:cNvPr id="22531" name="Rectangle 3"/>
          <p:cNvSpPr>
            <a:spLocks noGrp="1" noChangeArrowheads="1"/>
          </p:cNvSpPr>
          <p:nvPr>
            <p:ph type="body" idx="1"/>
          </p:nvPr>
        </p:nvSpPr>
        <p:spPr>
          <a:xfrm>
            <a:off x="357158" y="1428736"/>
            <a:ext cx="8545512" cy="4891088"/>
          </a:xfrm>
        </p:spPr>
        <p:txBody>
          <a:bodyPr/>
          <a:lstStyle/>
          <a:p>
            <a:pPr algn="ctr" eaLnBrk="1" hangingPunct="1">
              <a:buFont typeface="Neo Sans" pitchFamily="34" charset="0"/>
              <a:buNone/>
            </a:pPr>
            <a:r>
              <a:rPr lang="en-GB" dirty="0" smtClean="0"/>
              <a:t>	An assessment which is standardised in terms of its content, administration, scoring and interpretation, which can be measured by a numerical scale.</a:t>
            </a:r>
          </a:p>
          <a:p>
            <a:pPr algn="ctr" eaLnBrk="1" hangingPunct="1">
              <a:buFont typeface="Neo Sans" pitchFamily="34" charset="0"/>
              <a:buNone/>
            </a:pPr>
            <a:endParaRPr lang="en-GB" dirty="0" smtClean="0"/>
          </a:p>
          <a:p>
            <a:pPr algn="ctr" eaLnBrk="1" hangingPunct="1">
              <a:buFont typeface="Neo Sans" pitchFamily="34" charset="0"/>
              <a:buNone/>
            </a:pPr>
            <a:r>
              <a:rPr lang="en-GB" b="1" dirty="0" smtClean="0"/>
              <a:t>	</a:t>
            </a:r>
            <a:r>
              <a:rPr lang="en-GB" dirty="0" smtClean="0">
                <a:solidFill>
                  <a:srgbClr val="00B5E6"/>
                </a:solidFill>
              </a:rPr>
              <a:t>Psychometric testing involves both </a:t>
            </a:r>
          </a:p>
          <a:p>
            <a:pPr algn="ctr" eaLnBrk="1" hangingPunct="1">
              <a:buFont typeface="Neo Sans" pitchFamily="34" charset="0"/>
              <a:buNone/>
            </a:pPr>
            <a:r>
              <a:rPr lang="en-GB" dirty="0" smtClean="0">
                <a:solidFill>
                  <a:srgbClr val="00B5E6"/>
                </a:solidFill>
              </a:rPr>
              <a:t>measurement and numbers, </a:t>
            </a:r>
          </a:p>
          <a:p>
            <a:pPr algn="ctr" eaLnBrk="1" hangingPunct="1">
              <a:buFont typeface="Neo Sans" pitchFamily="34" charset="0"/>
              <a:buNone/>
            </a:pPr>
            <a:r>
              <a:rPr lang="en-GB" dirty="0" smtClean="0">
                <a:solidFill>
                  <a:srgbClr val="00B5E6"/>
                </a:solidFill>
              </a:rPr>
              <a:t>and thus promotes objectivity!</a:t>
            </a:r>
          </a:p>
        </p:txBody>
      </p:sp>
    </p:spTree>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en-GB" smtClean="0"/>
              <a:t>The Candidate Perspective (1)</a:t>
            </a:r>
          </a:p>
        </p:txBody>
      </p:sp>
      <p:sp>
        <p:nvSpPr>
          <p:cNvPr id="130051" name="Rectangle 3"/>
          <p:cNvSpPr>
            <a:spLocks noGrp="1" noChangeArrowheads="1"/>
          </p:cNvSpPr>
          <p:nvPr>
            <p:ph type="body" idx="1"/>
          </p:nvPr>
        </p:nvSpPr>
        <p:spPr>
          <a:xfrm>
            <a:off x="331788" y="1181100"/>
            <a:ext cx="8459787" cy="5434013"/>
          </a:xfrm>
        </p:spPr>
        <p:txBody>
          <a:bodyPr/>
          <a:lstStyle/>
          <a:p>
            <a:pPr eaLnBrk="1" hangingPunct="1"/>
            <a:r>
              <a:rPr lang="en-GB" smtClean="0"/>
              <a:t>Consider </a:t>
            </a:r>
            <a:r>
              <a:rPr lang="en-GB" smtClean="0">
                <a:solidFill>
                  <a:srgbClr val="FFFF00"/>
                </a:solidFill>
              </a:rPr>
              <a:t>ethics</a:t>
            </a:r>
            <a:r>
              <a:rPr lang="en-GB" smtClean="0"/>
              <a:t> from the perspective of the candidate </a:t>
            </a:r>
          </a:p>
          <a:p>
            <a:pPr lvl="1" eaLnBrk="1" hangingPunct="1"/>
            <a:r>
              <a:rPr lang="en-GB" sz="2400" smtClean="0"/>
              <a:t>explain what will happen and the purpose behind it</a:t>
            </a:r>
          </a:p>
          <a:p>
            <a:pPr eaLnBrk="1" hangingPunct="1">
              <a:buFont typeface="Neo Sans" pitchFamily="34" charset="0"/>
              <a:buNone/>
            </a:pPr>
            <a:endParaRPr lang="en-GB" smtClean="0"/>
          </a:p>
          <a:p>
            <a:pPr eaLnBrk="1" hangingPunct="1"/>
            <a:r>
              <a:rPr lang="en-GB" smtClean="0">
                <a:solidFill>
                  <a:srgbClr val="FFFF00"/>
                </a:solidFill>
              </a:rPr>
              <a:t>Briefing</a:t>
            </a:r>
            <a:r>
              <a:rPr lang="en-GB" smtClean="0"/>
              <a:t> </a:t>
            </a:r>
          </a:p>
          <a:p>
            <a:pPr lvl="1" eaLnBrk="1" hangingPunct="1"/>
            <a:r>
              <a:rPr lang="en-GB" sz="2400" smtClean="0"/>
              <a:t>About the test/questionnaire</a:t>
            </a:r>
          </a:p>
          <a:p>
            <a:pPr lvl="1" eaLnBrk="1" hangingPunct="1"/>
            <a:r>
              <a:rPr lang="en-GB" sz="2400" smtClean="0"/>
              <a:t>About the process</a:t>
            </a:r>
          </a:p>
          <a:p>
            <a:pPr lvl="1" eaLnBrk="1" hangingPunct="1"/>
            <a:r>
              <a:rPr lang="en-GB" sz="2400" smtClean="0"/>
              <a:t>Informed consent</a:t>
            </a:r>
          </a:p>
          <a:p>
            <a:pPr lvl="1" eaLnBrk="1" hangingPunct="1">
              <a:buFontTx/>
              <a:buNone/>
            </a:pPr>
            <a:endParaRPr lang="en-GB" smtClean="0"/>
          </a:p>
          <a:p>
            <a:pPr lvl="1" eaLnBrk="1" hangingPunct="1"/>
            <a:endParaRPr lang="en-GB" sz="2400" smtClean="0"/>
          </a:p>
          <a:p>
            <a:pPr eaLnBrk="1" hangingPunct="1"/>
            <a:endParaRPr lang="en-GB" smtClean="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GB" dirty="0" smtClean="0"/>
              <a:t>The Candidate Perspective (2)</a:t>
            </a:r>
          </a:p>
        </p:txBody>
      </p:sp>
      <p:sp>
        <p:nvSpPr>
          <p:cNvPr id="131075" name="Rectangle 3"/>
          <p:cNvSpPr>
            <a:spLocks noGrp="1" noChangeArrowheads="1"/>
          </p:cNvSpPr>
          <p:nvPr>
            <p:ph type="body" idx="1"/>
          </p:nvPr>
        </p:nvSpPr>
        <p:spPr>
          <a:xfrm>
            <a:off x="331788" y="1181100"/>
            <a:ext cx="8459787" cy="5434013"/>
          </a:xfrm>
        </p:spPr>
        <p:txBody>
          <a:bodyPr/>
          <a:lstStyle/>
          <a:p>
            <a:pPr eaLnBrk="1" hangingPunct="1"/>
            <a:r>
              <a:rPr lang="en-GB" smtClean="0">
                <a:solidFill>
                  <a:srgbClr val="FFFF00"/>
                </a:solidFill>
              </a:rPr>
              <a:t>Professional administration</a:t>
            </a:r>
            <a:r>
              <a:rPr lang="en-GB" smtClean="0"/>
              <a:t> should be ensured at all times</a:t>
            </a:r>
          </a:p>
          <a:p>
            <a:pPr eaLnBrk="1" hangingPunct="1"/>
            <a:endParaRPr lang="en-GB" smtClean="0"/>
          </a:p>
          <a:p>
            <a:pPr eaLnBrk="1" hangingPunct="1"/>
            <a:r>
              <a:rPr lang="en-GB" smtClean="0"/>
              <a:t> </a:t>
            </a:r>
            <a:r>
              <a:rPr lang="en-GB" smtClean="0">
                <a:solidFill>
                  <a:srgbClr val="FFFF00"/>
                </a:solidFill>
              </a:rPr>
              <a:t>Procedural justice</a:t>
            </a:r>
            <a:r>
              <a:rPr lang="en-GB" smtClean="0"/>
              <a:t> and </a:t>
            </a:r>
            <a:r>
              <a:rPr lang="en-GB" smtClean="0">
                <a:solidFill>
                  <a:srgbClr val="FFFF00"/>
                </a:solidFill>
              </a:rPr>
              <a:t>decision making</a:t>
            </a:r>
          </a:p>
          <a:p>
            <a:pPr lvl="1" eaLnBrk="1" hangingPunct="1"/>
            <a:r>
              <a:rPr lang="en-GB" sz="2400" smtClean="0"/>
              <a:t>candidates are more likely to regard decision as fair when they are more aware of the processes used to arrive at that decision</a:t>
            </a:r>
            <a:endParaRPr lang="en-GB" smtClean="0"/>
          </a:p>
          <a:p>
            <a:pPr lvl="1" eaLnBrk="1" hangingPunct="1"/>
            <a:endParaRPr lang="en-GB" sz="2400" smtClean="0"/>
          </a:p>
          <a:p>
            <a:pPr eaLnBrk="1" hangingPunct="1"/>
            <a:endParaRPr lang="en-GB" smtClean="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214282" y="214290"/>
            <a:ext cx="6335713" cy="574675"/>
          </a:xfrm>
        </p:spPr>
        <p:txBody>
          <a:bodyPr/>
          <a:lstStyle/>
          <a:p>
            <a:pPr eaLnBrk="1" hangingPunct="1"/>
            <a:r>
              <a:rPr lang="en-GB" dirty="0" smtClean="0"/>
              <a:t>The Candidate Perspective (3)</a:t>
            </a:r>
          </a:p>
        </p:txBody>
      </p:sp>
      <p:sp>
        <p:nvSpPr>
          <p:cNvPr id="132099" name="Rectangle 3"/>
          <p:cNvSpPr>
            <a:spLocks noGrp="1" noChangeArrowheads="1"/>
          </p:cNvSpPr>
          <p:nvPr>
            <p:ph type="body" idx="1"/>
          </p:nvPr>
        </p:nvSpPr>
        <p:spPr>
          <a:xfrm>
            <a:off x="346075" y="1239838"/>
            <a:ext cx="8429625" cy="5314950"/>
          </a:xfrm>
        </p:spPr>
        <p:txBody>
          <a:bodyPr/>
          <a:lstStyle/>
          <a:p>
            <a:pPr eaLnBrk="1" hangingPunct="1"/>
            <a:r>
              <a:rPr lang="en-GB" smtClean="0">
                <a:solidFill>
                  <a:srgbClr val="FFFF00"/>
                </a:solidFill>
              </a:rPr>
              <a:t>Feedback </a:t>
            </a:r>
          </a:p>
          <a:p>
            <a:pPr lvl="1" eaLnBrk="1" hangingPunct="1"/>
            <a:r>
              <a:rPr lang="en-GB" sz="2400" smtClean="0"/>
              <a:t>candidates should have the right to reply - will make candidate feel more comfortable about how their responses are being interpreted</a:t>
            </a:r>
          </a:p>
          <a:p>
            <a:pPr lvl="1" eaLnBrk="1" hangingPunct="1"/>
            <a:endParaRPr lang="en-GB" sz="2400" smtClean="0"/>
          </a:p>
          <a:p>
            <a:pPr eaLnBrk="1" hangingPunct="1"/>
            <a:r>
              <a:rPr lang="en-GB" smtClean="0">
                <a:solidFill>
                  <a:srgbClr val="FFFF00"/>
                </a:solidFill>
              </a:rPr>
              <a:t>Security/confidentiality</a:t>
            </a:r>
          </a:p>
          <a:p>
            <a:pPr lvl="1" eaLnBrk="1" hangingPunct="1"/>
            <a:r>
              <a:rPr lang="en-GB" sz="2400" smtClean="0"/>
              <a:t>inform candidates of who will have access to their responses and who will not.</a:t>
            </a:r>
          </a:p>
          <a:p>
            <a:pPr lvl="1" eaLnBrk="1" hangingPunct="1"/>
            <a:r>
              <a:rPr lang="en-GB" sz="2400" smtClean="0"/>
              <a:t>Use information only for the original purpose unless the candidate agrees and gives consent.</a:t>
            </a:r>
          </a:p>
          <a:p>
            <a:pPr lvl="1" eaLnBrk="1" hangingPunct="1"/>
            <a:endParaRPr lang="en-GB" sz="240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ctrTitle"/>
          </p:nvPr>
        </p:nvSpPr>
        <p:spPr>
          <a:xfrm>
            <a:off x="684213" y="2565400"/>
            <a:ext cx="7772400" cy="1298575"/>
          </a:xfrm>
        </p:spPr>
        <p:txBody>
          <a:bodyPr/>
          <a:lstStyle/>
          <a:p>
            <a:pPr eaLnBrk="1" hangingPunct="1"/>
            <a:r>
              <a:rPr lang="en-US" sz="3200" dirty="0" smtClean="0"/>
              <a:t>Summary and Next Steps</a:t>
            </a:r>
          </a:p>
        </p:txBody>
      </p:sp>
      <p:sp>
        <p:nvSpPr>
          <p:cNvPr id="114691"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250825" y="260350"/>
            <a:ext cx="5645150" cy="576263"/>
          </a:xfrm>
        </p:spPr>
        <p:txBody>
          <a:bodyPr/>
          <a:lstStyle/>
          <a:p>
            <a:pPr eaLnBrk="1" hangingPunct="1"/>
            <a:r>
              <a:rPr lang="en-GB" smtClean="0"/>
              <a:t>Online – Invited Access, Bureau</a:t>
            </a:r>
          </a:p>
        </p:txBody>
      </p:sp>
      <p:sp>
        <p:nvSpPr>
          <p:cNvPr id="185347" name="Rectangle 3"/>
          <p:cNvSpPr>
            <a:spLocks noGrp="1" noChangeArrowheads="1"/>
          </p:cNvSpPr>
          <p:nvPr>
            <p:ph type="body" idx="1"/>
          </p:nvPr>
        </p:nvSpPr>
        <p:spPr>
          <a:xfrm>
            <a:off x="665163" y="900113"/>
            <a:ext cx="7939087" cy="5957887"/>
          </a:xfrm>
        </p:spPr>
        <p:txBody>
          <a:bodyPr/>
          <a:lstStyle/>
          <a:p>
            <a:pPr eaLnBrk="1" hangingPunct="1">
              <a:lnSpc>
                <a:spcPct val="110000"/>
              </a:lnSpc>
            </a:pPr>
            <a:endParaRPr lang="en-GB" sz="2000" dirty="0" smtClean="0"/>
          </a:p>
          <a:p>
            <a:pPr eaLnBrk="1" hangingPunct="1">
              <a:lnSpc>
                <a:spcPct val="110000"/>
              </a:lnSpc>
            </a:pPr>
            <a:r>
              <a:rPr lang="en-GB" sz="2000" dirty="0" smtClean="0"/>
              <a:t>Brief candidate and send out preparation guide </a:t>
            </a:r>
          </a:p>
          <a:p>
            <a:pPr eaLnBrk="1" hangingPunct="1">
              <a:lnSpc>
                <a:spcPct val="110000"/>
              </a:lnSpc>
            </a:pPr>
            <a:r>
              <a:rPr lang="en-GB" sz="2000" dirty="0" smtClean="0"/>
              <a:t>Check for disability and any anticipated problems completing the test</a:t>
            </a:r>
          </a:p>
          <a:p>
            <a:pPr eaLnBrk="1" hangingPunct="1">
              <a:lnSpc>
                <a:spcPct val="110000"/>
              </a:lnSpc>
            </a:pPr>
            <a:r>
              <a:rPr lang="en-GB" sz="2000" dirty="0" smtClean="0"/>
              <a:t>Ensure candidate has internet access and email address</a:t>
            </a:r>
          </a:p>
          <a:p>
            <a:pPr eaLnBrk="1" hangingPunct="1">
              <a:lnSpc>
                <a:spcPct val="110000"/>
              </a:lnSpc>
            </a:pPr>
            <a:r>
              <a:rPr lang="en-GB" sz="2000" dirty="0" smtClean="0"/>
              <a:t>Advise Saville Consulting Bureau of candidate’s email address</a:t>
            </a:r>
          </a:p>
          <a:p>
            <a:pPr eaLnBrk="1" hangingPunct="1">
              <a:lnSpc>
                <a:spcPct val="110000"/>
              </a:lnSpc>
            </a:pPr>
            <a:r>
              <a:rPr lang="en-GB" sz="2000" dirty="0" smtClean="0"/>
              <a:t>Bureau sends email to candidate containing secure hyperlink to access questionnaire</a:t>
            </a:r>
          </a:p>
          <a:p>
            <a:pPr eaLnBrk="1" hangingPunct="1">
              <a:lnSpc>
                <a:spcPct val="110000"/>
              </a:lnSpc>
            </a:pPr>
            <a:r>
              <a:rPr lang="en-GB" sz="2000" dirty="0" smtClean="0"/>
              <a:t>Report automatically generated by Bureau following candidate completion of  the test</a:t>
            </a:r>
          </a:p>
          <a:p>
            <a:pPr eaLnBrk="1" hangingPunct="1">
              <a:lnSpc>
                <a:spcPct val="110000"/>
              </a:lnSpc>
            </a:pPr>
            <a:r>
              <a:rPr lang="en-GB" sz="2000" dirty="0" smtClean="0"/>
              <a:t>Thank candidate and confirm when they receive feedback</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idx="4294967295"/>
          </p:nvPr>
        </p:nvSpPr>
        <p:spPr/>
        <p:txBody>
          <a:bodyPr/>
          <a:lstStyle/>
          <a:p>
            <a:pPr eaLnBrk="1" hangingPunct="1"/>
            <a:r>
              <a:rPr lang="en-GB" smtClean="0"/>
              <a:t>Option Two: Oasys</a:t>
            </a:r>
          </a:p>
        </p:txBody>
      </p:sp>
      <p:sp>
        <p:nvSpPr>
          <p:cNvPr id="186371" name="Rectangle 3"/>
          <p:cNvSpPr>
            <a:spLocks noGrp="1" noChangeArrowheads="1"/>
          </p:cNvSpPr>
          <p:nvPr>
            <p:ph type="body" idx="4294967295"/>
          </p:nvPr>
        </p:nvSpPr>
        <p:spPr>
          <a:xfrm>
            <a:off x="179388" y="1341438"/>
            <a:ext cx="2320925" cy="5016500"/>
          </a:xfrm>
        </p:spPr>
        <p:txBody>
          <a:bodyPr/>
          <a:lstStyle/>
          <a:p>
            <a:pPr lvl="1" eaLnBrk="1" hangingPunct="1"/>
            <a:r>
              <a:rPr lang="en-GB" smtClean="0"/>
              <a:t>Good value for larger numbers</a:t>
            </a:r>
          </a:p>
          <a:p>
            <a:pPr lvl="1" eaLnBrk="1" hangingPunct="1"/>
            <a:endParaRPr lang="en-GB" smtClean="0"/>
          </a:p>
          <a:p>
            <a:pPr lvl="1" eaLnBrk="1" hangingPunct="1"/>
            <a:r>
              <a:rPr lang="en-GB" smtClean="0"/>
              <a:t>You are in control of your own projects</a:t>
            </a:r>
          </a:p>
          <a:p>
            <a:pPr lvl="1" eaLnBrk="1" hangingPunct="1"/>
            <a:endParaRPr lang="en-GB" smtClean="0"/>
          </a:p>
          <a:p>
            <a:pPr lvl="1" eaLnBrk="1" hangingPunct="1"/>
            <a:r>
              <a:rPr lang="en-GB" smtClean="0"/>
              <a:t>Can be branded or non-branded</a:t>
            </a:r>
          </a:p>
        </p:txBody>
      </p:sp>
      <p:pic>
        <p:nvPicPr>
          <p:cNvPr id="186372" name="Picture 4" descr="BP"/>
          <p:cNvPicPr>
            <a:picLocks noChangeAspect="1" noChangeArrowheads="1"/>
          </p:cNvPicPr>
          <p:nvPr/>
        </p:nvPicPr>
        <p:blipFill>
          <a:blip r:embed="rId3" cstate="print"/>
          <a:srcRect/>
          <a:stretch>
            <a:fillRect/>
          </a:stretch>
        </p:blipFill>
        <p:spPr bwMode="auto">
          <a:xfrm>
            <a:off x="2643188" y="1428750"/>
            <a:ext cx="6234112" cy="2154238"/>
          </a:xfrm>
          <a:prstGeom prst="rect">
            <a:avLst/>
          </a:prstGeom>
          <a:noFill/>
          <a:ln w="9525">
            <a:noFill/>
            <a:miter lim="800000"/>
            <a:headEnd/>
            <a:tailEnd/>
          </a:ln>
        </p:spPr>
      </p:pic>
      <p:pic>
        <p:nvPicPr>
          <p:cNvPr id="186373" name="Picture 4" descr="Kellogg's"/>
          <p:cNvPicPr>
            <a:picLocks noChangeAspect="1" noChangeArrowheads="1"/>
          </p:cNvPicPr>
          <p:nvPr/>
        </p:nvPicPr>
        <p:blipFill>
          <a:blip r:embed="rId4" cstate="print"/>
          <a:srcRect/>
          <a:stretch>
            <a:fillRect/>
          </a:stretch>
        </p:blipFill>
        <p:spPr bwMode="auto">
          <a:xfrm>
            <a:off x="2643188" y="3929063"/>
            <a:ext cx="6210300" cy="2136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250825" y="260350"/>
            <a:ext cx="5645150" cy="576263"/>
          </a:xfrm>
        </p:spPr>
        <p:txBody>
          <a:bodyPr/>
          <a:lstStyle/>
          <a:p>
            <a:pPr eaLnBrk="1" hangingPunct="1"/>
            <a:r>
              <a:rPr lang="en-GB" dirty="0" smtClean="0"/>
              <a:t>Option Three: Hard Copy</a:t>
            </a:r>
          </a:p>
        </p:txBody>
      </p:sp>
      <p:sp>
        <p:nvSpPr>
          <p:cNvPr id="185347" name="Rectangle 3"/>
          <p:cNvSpPr>
            <a:spLocks noGrp="1" noChangeArrowheads="1"/>
          </p:cNvSpPr>
          <p:nvPr>
            <p:ph type="body" idx="1"/>
          </p:nvPr>
        </p:nvSpPr>
        <p:spPr>
          <a:xfrm>
            <a:off x="665163" y="900113"/>
            <a:ext cx="7939087" cy="5957887"/>
          </a:xfrm>
        </p:spPr>
        <p:txBody>
          <a:bodyPr/>
          <a:lstStyle/>
          <a:p>
            <a:pPr eaLnBrk="1" hangingPunct="1">
              <a:lnSpc>
                <a:spcPct val="110000"/>
              </a:lnSpc>
            </a:pPr>
            <a:endParaRPr lang="en-GB" sz="2000" dirty="0" smtClean="0"/>
          </a:p>
          <a:p>
            <a:pPr eaLnBrk="1" hangingPunct="1">
              <a:lnSpc>
                <a:spcPct val="110000"/>
              </a:lnSpc>
            </a:pPr>
            <a:r>
              <a:rPr lang="en-GB" sz="2000" dirty="0" smtClean="0"/>
              <a:t>Swift Aptitude Assessments are available in Hard Copy format for Supervised Administration</a:t>
            </a:r>
          </a:p>
          <a:p>
            <a:pPr eaLnBrk="1" hangingPunct="1">
              <a:lnSpc>
                <a:spcPct val="110000"/>
              </a:lnSpc>
            </a:pPr>
            <a:endParaRPr lang="en-GB" sz="2000" dirty="0" smtClean="0"/>
          </a:p>
          <a:p>
            <a:pPr eaLnBrk="1" hangingPunct="1">
              <a:lnSpc>
                <a:spcPct val="110000"/>
              </a:lnSpc>
            </a:pPr>
            <a:r>
              <a:rPr lang="en-GB" sz="2000" dirty="0" smtClean="0"/>
              <a:t>Contact Saville Consulting to purchase required materials and we will send you a booking form</a:t>
            </a:r>
          </a:p>
          <a:p>
            <a:pPr eaLnBrk="1" hangingPunct="1">
              <a:lnSpc>
                <a:spcPct val="110000"/>
              </a:lnSpc>
            </a:pPr>
            <a:endParaRPr lang="en-GB" sz="2000" dirty="0" smtClean="0"/>
          </a:p>
          <a:p>
            <a:pPr eaLnBrk="1" hangingPunct="1">
              <a:lnSpc>
                <a:spcPct val="110000"/>
              </a:lnSpc>
            </a:pPr>
            <a:r>
              <a:rPr lang="en-GB" sz="2000" dirty="0" smtClean="0"/>
              <a:t>Question Booklets and Administration Instructions are re-usable</a:t>
            </a:r>
          </a:p>
          <a:p>
            <a:pPr eaLnBrk="1" hangingPunct="1">
              <a:lnSpc>
                <a:spcPct val="110000"/>
              </a:lnSpc>
            </a:pPr>
            <a:endParaRPr lang="en-GB" sz="2000" dirty="0" smtClean="0"/>
          </a:p>
          <a:p>
            <a:pPr eaLnBrk="1" hangingPunct="1">
              <a:lnSpc>
                <a:spcPct val="110000"/>
              </a:lnSpc>
            </a:pPr>
            <a:r>
              <a:rPr lang="en-GB" sz="2000" dirty="0" smtClean="0"/>
              <a:t>Answer Forms are non-reusable</a:t>
            </a:r>
          </a:p>
          <a:p>
            <a:pPr eaLnBrk="1" hangingPunct="1">
              <a:lnSpc>
                <a:spcPct val="110000"/>
              </a:lnSpc>
            </a:pPr>
            <a:endParaRPr lang="en-GB" sz="2000" dirty="0" smtClean="0"/>
          </a:p>
          <a:p>
            <a:pPr eaLnBrk="1" hangingPunct="1">
              <a:lnSpc>
                <a:spcPct val="110000"/>
              </a:lnSpc>
            </a:pPr>
            <a:r>
              <a:rPr lang="en-GB" sz="2000" dirty="0" smtClean="0"/>
              <a:t>Preparation Guides are available as free downloads from </a:t>
            </a:r>
            <a:r>
              <a:rPr lang="en-GB" sz="2000" dirty="0" smtClean="0">
                <a:hlinkClick r:id="rId3"/>
              </a:rPr>
              <a:t>www.savilleconsulting.com</a:t>
            </a:r>
            <a:endParaRPr lang="en-GB" sz="2000" dirty="0" smtClean="0"/>
          </a:p>
          <a:p>
            <a:pPr eaLnBrk="1" hangingPunct="1">
              <a:lnSpc>
                <a:spcPct val="110000"/>
              </a:lnSpc>
            </a:pPr>
            <a:endParaRPr lang="en-GB" sz="2000" dirty="0" smtClean="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ctrTitle"/>
          </p:nvPr>
        </p:nvSpPr>
        <p:spPr>
          <a:xfrm>
            <a:off x="684213" y="2565400"/>
            <a:ext cx="7772400" cy="1298575"/>
          </a:xfrm>
        </p:spPr>
        <p:txBody>
          <a:bodyPr/>
          <a:lstStyle/>
          <a:p>
            <a:pPr eaLnBrk="1" hangingPunct="1"/>
            <a:r>
              <a:rPr lang="en-US" sz="3200" smtClean="0"/>
              <a:t>Thank you!</a:t>
            </a:r>
          </a:p>
        </p:txBody>
      </p:sp>
      <p:sp>
        <p:nvSpPr>
          <p:cNvPr id="135171"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ctrTitle"/>
          </p:nvPr>
        </p:nvSpPr>
        <p:spPr>
          <a:xfrm>
            <a:off x="684213" y="2565400"/>
            <a:ext cx="7772400" cy="1298575"/>
          </a:xfrm>
        </p:spPr>
        <p:txBody>
          <a:bodyPr/>
          <a:lstStyle/>
          <a:p>
            <a:pPr eaLnBrk="1" hangingPunct="1"/>
            <a:r>
              <a:rPr lang="en-US" sz="3200" dirty="0" smtClean="0"/>
              <a:t>Appendix: Swift Aptitude Assessment Norms</a:t>
            </a:r>
          </a:p>
        </p:txBody>
      </p:sp>
      <p:sp>
        <p:nvSpPr>
          <p:cNvPr id="114691"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Autofit/>
          </a:bodyPr>
          <a:lstStyle/>
          <a:p>
            <a:pPr eaLnBrk="1" hangingPunct="1"/>
            <a:r>
              <a:rPr lang="en-GB" sz="2400" dirty="0" smtClean="0">
                <a:latin typeface="Arial" pitchFamily="34" charset="0"/>
              </a:rPr>
              <a:t>Swift Analysis Aptitude (IA) </a:t>
            </a:r>
            <a:br>
              <a:rPr lang="en-GB" sz="2400" dirty="0" smtClean="0">
                <a:latin typeface="Arial" pitchFamily="34" charset="0"/>
              </a:rPr>
            </a:br>
            <a:r>
              <a:rPr lang="en-GB" sz="2400" dirty="0" smtClean="0">
                <a:latin typeface="Arial" pitchFamily="34" charset="0"/>
              </a:rPr>
              <a:t>Professionals &amp; Graduates Norm Group</a:t>
            </a:r>
          </a:p>
        </p:txBody>
      </p:sp>
      <p:sp>
        <p:nvSpPr>
          <p:cNvPr id="4" name="Content Placeholder 3"/>
          <p:cNvSpPr>
            <a:spLocks noGrp="1"/>
          </p:cNvSpPr>
          <p:nvPr>
            <p:ph idx="1"/>
          </p:nvPr>
        </p:nvSpPr>
        <p:spPr>
          <a:xfrm>
            <a:off x="395288" y="1000108"/>
            <a:ext cx="8248678" cy="5110163"/>
          </a:xfrm>
        </p:spPr>
        <p:txBody>
          <a:bodyPr>
            <a:normAutofit fontScale="85000" lnSpcReduction="20000"/>
          </a:bodyPr>
          <a:lstStyle/>
          <a:p>
            <a:pPr>
              <a:buNone/>
              <a:tabLst>
                <a:tab pos="495300" algn="l"/>
              </a:tabLst>
            </a:pPr>
            <a:r>
              <a:rPr lang="en-GB" sz="2200" b="1" dirty="0" smtClean="0"/>
              <a:t>Description:</a:t>
            </a:r>
          </a:p>
          <a:p>
            <a:pPr>
              <a:tabLst>
                <a:tab pos="495300" algn="l"/>
              </a:tabLst>
            </a:pPr>
            <a:endParaRPr lang="en-GB" sz="2200" dirty="0" smtClean="0"/>
          </a:p>
          <a:p>
            <a:pPr>
              <a:tabLst>
                <a:tab pos="495300" algn="l"/>
              </a:tabLst>
            </a:pPr>
            <a:r>
              <a:rPr lang="en-GB" sz="2200" dirty="0" smtClean="0"/>
              <a:t>The 2005 standardisation group consisted of 275 UK based participants. About 2/3 of the group were applicants to Civil Service roles while the remaining participants were managers, HR professionals or student volunteers. </a:t>
            </a:r>
          </a:p>
          <a:p>
            <a:pPr>
              <a:tabLst>
                <a:tab pos="495300" algn="l"/>
              </a:tabLst>
            </a:pPr>
            <a:endParaRPr lang="en-GB" sz="2200" dirty="0" smtClean="0"/>
          </a:p>
          <a:p>
            <a:pPr>
              <a:tabLst>
                <a:tab pos="495300" algn="l"/>
              </a:tabLst>
            </a:pPr>
            <a:r>
              <a:rPr lang="en-GB" sz="2200" dirty="0" smtClean="0"/>
              <a:t>The 2007 norm of N=6745 incorporates these individuals as well as all Professionals and Graduates who took the English version of SAA (IA) since release (UK  about 50%; Australia about 30%, NZ about 10%, US about 10%). </a:t>
            </a:r>
          </a:p>
          <a:p>
            <a:pPr>
              <a:tabLst>
                <a:tab pos="495300" algn="l"/>
              </a:tabLst>
            </a:pPr>
            <a:endParaRPr lang="en-GB" sz="2200" dirty="0" smtClean="0"/>
          </a:p>
          <a:p>
            <a:pPr>
              <a:buNone/>
              <a:tabLst>
                <a:tab pos="495300" algn="l"/>
              </a:tabLst>
            </a:pPr>
            <a:r>
              <a:rPr lang="en-GB" sz="2200" b="1" dirty="0" smtClean="0"/>
              <a:t>Attributes of the Norm Group:</a:t>
            </a:r>
          </a:p>
          <a:p>
            <a:pPr>
              <a:tabLst>
                <a:tab pos="495300" algn="l"/>
              </a:tabLst>
            </a:pPr>
            <a:endParaRPr lang="en-GB" sz="2200" b="1" dirty="0" smtClean="0"/>
          </a:p>
          <a:p>
            <a:pPr>
              <a:buFontTx/>
              <a:buChar char="•"/>
              <a:tabLst>
                <a:tab pos="495300" algn="l"/>
              </a:tabLst>
            </a:pPr>
            <a:r>
              <a:rPr lang="en-GB" sz="2200" dirty="0" smtClean="0"/>
              <a:t> Male: 33% (2005); approximately 70% (2007)</a:t>
            </a:r>
          </a:p>
          <a:p>
            <a:pPr>
              <a:buFontTx/>
              <a:buChar char="•"/>
              <a:tabLst>
                <a:tab pos="495300" algn="l"/>
              </a:tabLst>
            </a:pPr>
            <a:r>
              <a:rPr lang="en-GB" sz="2200" dirty="0" smtClean="0"/>
              <a:t> White: 81% (2005); approx. 80% (2007)  </a:t>
            </a:r>
          </a:p>
          <a:p>
            <a:pPr>
              <a:buFontTx/>
              <a:buChar char="•"/>
              <a:tabLst>
                <a:tab pos="495300" algn="l"/>
              </a:tabLst>
            </a:pPr>
            <a:r>
              <a:rPr lang="en-GB" sz="2200" dirty="0" smtClean="0"/>
              <a:t> English First Language: 74% (2005); approx. 75% (2007)</a:t>
            </a:r>
          </a:p>
          <a:p>
            <a:pPr>
              <a:buFontTx/>
              <a:buChar char="•"/>
              <a:tabLst>
                <a:tab pos="495300" algn="l"/>
              </a:tabLst>
            </a:pPr>
            <a:r>
              <a:rPr lang="en-GB" sz="2200" dirty="0" smtClean="0"/>
              <a:t> Degree-level Education: approx. 95% (2005); approx. 95% (2007) </a:t>
            </a:r>
          </a:p>
          <a:p>
            <a:endParaRPr lang="en-GB"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GB" smtClean="0"/>
              <a:t>Basics of testing</a:t>
            </a:r>
          </a:p>
        </p:txBody>
      </p:sp>
      <p:sp>
        <p:nvSpPr>
          <p:cNvPr id="23555" name="Rectangle 3"/>
          <p:cNvSpPr>
            <a:spLocks noGrp="1" noChangeArrowheads="1"/>
          </p:cNvSpPr>
          <p:nvPr>
            <p:ph type="body" idx="1"/>
          </p:nvPr>
        </p:nvSpPr>
        <p:spPr>
          <a:xfrm>
            <a:off x="395288" y="1125538"/>
            <a:ext cx="8208962" cy="4452937"/>
          </a:xfrm>
        </p:spPr>
        <p:txBody>
          <a:bodyPr/>
          <a:lstStyle/>
          <a:p>
            <a:pPr eaLnBrk="1" hangingPunct="1"/>
            <a:r>
              <a:rPr lang="en-GB" dirty="0" smtClean="0"/>
              <a:t>All candidates are observed in the same standardised situation</a:t>
            </a:r>
          </a:p>
          <a:p>
            <a:pPr eaLnBrk="1" hangingPunct="1"/>
            <a:endParaRPr lang="en-GB" dirty="0" smtClean="0"/>
          </a:p>
          <a:p>
            <a:pPr eaLnBrk="1" hangingPunct="1"/>
            <a:r>
              <a:rPr lang="en-GB" dirty="0" smtClean="0"/>
              <a:t>Performance is evaluated objectively against a common benchmark </a:t>
            </a:r>
          </a:p>
          <a:p>
            <a:pPr eaLnBrk="1" hangingPunct="1"/>
            <a:endParaRPr lang="en-GB" dirty="0" smtClean="0"/>
          </a:p>
          <a:p>
            <a:pPr eaLnBrk="1" hangingPunct="1"/>
            <a:r>
              <a:rPr lang="en-GB" dirty="0" smtClean="0"/>
              <a:t>The task performed gives an accurate measure of job relevant ability &amp; is a valid predictor of success in the job</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195263" y="169095"/>
            <a:ext cx="6734191" cy="688137"/>
          </a:xfrm>
          <a:prstGeom prst="rect">
            <a:avLst/>
          </a:prstGeom>
          <a:noFill/>
          <a:ln w="9525">
            <a:noFill/>
            <a:miter lim="800000"/>
            <a:headEnd/>
            <a:tailEnd/>
          </a:ln>
        </p:spPr>
        <p:txBody>
          <a:bodyPr wrap="square">
            <a:spAutoFit/>
          </a:bodyPr>
          <a:lstStyle/>
          <a:p>
            <a:pPr algn="l">
              <a:lnSpc>
                <a:spcPts val="2000"/>
              </a:lnSpc>
              <a:spcBef>
                <a:spcPts val="600"/>
              </a:spcBef>
            </a:pPr>
            <a:r>
              <a:rPr lang="en-GB" sz="2400" dirty="0">
                <a:solidFill>
                  <a:srgbClr val="00B5E6"/>
                </a:solidFill>
              </a:rPr>
              <a:t>Swift Analysis Aptitude (</a:t>
            </a:r>
            <a:r>
              <a:rPr lang="en-GB" sz="2400" dirty="0" smtClean="0">
                <a:solidFill>
                  <a:srgbClr val="00B5E6"/>
                </a:solidFill>
              </a:rPr>
              <a:t>IA)</a:t>
            </a:r>
          </a:p>
          <a:p>
            <a:pPr algn="l">
              <a:lnSpc>
                <a:spcPts val="2000"/>
              </a:lnSpc>
              <a:spcBef>
                <a:spcPts val="600"/>
              </a:spcBef>
            </a:pPr>
            <a:r>
              <a:rPr lang="en-GB" sz="2400" dirty="0" smtClean="0">
                <a:solidFill>
                  <a:srgbClr val="00B5E6"/>
                </a:solidFill>
              </a:rPr>
              <a:t>Professionals </a:t>
            </a:r>
            <a:r>
              <a:rPr lang="en-GB" sz="2400" dirty="0">
                <a:solidFill>
                  <a:srgbClr val="00B5E6"/>
                </a:solidFill>
              </a:rPr>
              <a:t>&amp; Graduates’ Norms</a:t>
            </a:r>
          </a:p>
        </p:txBody>
      </p:sp>
      <p:graphicFrame>
        <p:nvGraphicFramePr>
          <p:cNvPr id="31903" name="Group 159"/>
          <p:cNvGraphicFramePr>
            <a:graphicFrameLocks noGrp="1"/>
          </p:cNvGraphicFramePr>
          <p:nvPr/>
        </p:nvGraphicFramePr>
        <p:xfrm>
          <a:off x="153988" y="1244600"/>
          <a:ext cx="8878887" cy="4183446"/>
        </p:xfrm>
        <a:graphic>
          <a:graphicData uri="http://schemas.openxmlformats.org/drawingml/2006/table">
            <a:tbl>
              <a:tblPr/>
              <a:tblGrid>
                <a:gridCol w="1316037"/>
                <a:gridCol w="782638"/>
                <a:gridCol w="642937"/>
                <a:gridCol w="812800"/>
                <a:gridCol w="930275"/>
                <a:gridCol w="896938"/>
                <a:gridCol w="889000"/>
                <a:gridCol w="803275"/>
                <a:gridCol w="890587"/>
                <a:gridCol w="914400"/>
              </a:tblGrid>
              <a:tr h="6524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dirty="0" smtClean="0">
                        <a:ln>
                          <a:noFill/>
                        </a:ln>
                        <a:solidFill>
                          <a:srgbClr val="00204E"/>
                        </a:solidFill>
                        <a:effectLst/>
                        <a:latin typeface="Arial" pitchFamily="34" charset="0"/>
                      </a:endParaRP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a:noFill/>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2005</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N=275</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2007</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N=6745</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dirty="0" smtClean="0">
                          <a:ln>
                            <a:noFill/>
                          </a:ln>
                          <a:solidFill>
                            <a:srgbClr val="00204E"/>
                          </a:solidFill>
                          <a:effectLst/>
                          <a:latin typeface="Arial" pitchFamily="34" charset="0"/>
                        </a:rPr>
                        <a:t>2005</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dirty="0" smtClean="0">
                          <a:ln>
                            <a:noFill/>
                          </a:ln>
                          <a:solidFill>
                            <a:srgbClr val="00204E"/>
                          </a:solidFill>
                          <a:effectLst/>
                          <a:latin typeface="Arial" pitchFamily="34" charset="0"/>
                        </a:rPr>
                        <a:t>N=181</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784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dirty="0" smtClean="0">
                        <a:ln>
                          <a:noFill/>
                        </a:ln>
                        <a:solidFill>
                          <a:srgbClr val="00204E"/>
                        </a:solidFill>
                        <a:effectLst/>
                        <a:latin typeface="Arial" pitchFamily="34" charset="0"/>
                      </a:endParaRP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a:noFill/>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smtClean="0">
                          <a:ln>
                            <a:noFill/>
                          </a:ln>
                          <a:solidFill>
                            <a:srgbClr val="00204E"/>
                          </a:solidFill>
                          <a:effectLst/>
                          <a:latin typeface="Arial" pitchFamily="34" charset="0"/>
                        </a:rPr>
                        <a: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Answer Last Question</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smtClean="0">
                          <a:ln>
                            <a:noFill/>
                          </a:ln>
                          <a:solidFill>
                            <a:srgbClr val="00204E"/>
                          </a:solidFill>
                          <a:effectLst/>
                          <a:latin typeface="Arial" pitchFamily="34" charset="0"/>
                        </a:rPr>
                        <a: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Answer Last Question</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HC vs. IA</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Concordance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smtClean="0">
                          <a:ln>
                            <a:noFill/>
                          </a:ln>
                          <a:solidFill>
                            <a:srgbClr val="00204E"/>
                          </a:solidFill>
                          <a:effectLst/>
                          <a:latin typeface="Arial" pitchFamily="34" charset="0"/>
                        </a:rPr>
                        <a:t>Reliability</a:t>
                      </a:r>
                      <a:r>
                        <a:rPr kumimoji="0" lang="en-GB" sz="900" b="0" i="0" u="none" strike="noStrike" cap="none" normalizeH="0" baseline="30000" smtClean="0">
                          <a:ln>
                            <a:noFill/>
                          </a:ln>
                          <a:solidFill>
                            <a:srgbClr val="00204E"/>
                          </a:solidFill>
                          <a:effectLst/>
                          <a:latin typeface="Arial" pitchFamily="34" charset="0"/>
                        </a:rPr>
                        <a:t>1</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09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20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13.65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4.22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14.04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4.28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3794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3444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.91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.08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.92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.09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3921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03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Verbal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5.88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92%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5.35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94%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048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Numerical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4.01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2.11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4.54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2.08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3683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Diagrammatic</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3.76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1.59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4.15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
        <p:nvSpPr>
          <p:cNvPr id="31851" name="Rectangle 73"/>
          <p:cNvSpPr>
            <a:spLocks noChangeArrowheads="1"/>
          </p:cNvSpPr>
          <p:nvPr/>
        </p:nvSpPr>
        <p:spPr bwMode="auto">
          <a:xfrm>
            <a:off x="214346" y="5688013"/>
            <a:ext cx="8358182" cy="646331"/>
          </a:xfrm>
          <a:prstGeom prst="rect">
            <a:avLst/>
          </a:prstGeom>
          <a:noFill/>
          <a:ln w="9525" algn="ctr">
            <a:noFill/>
            <a:miter lim="800000"/>
            <a:headEnd/>
            <a:tailEnd/>
          </a:ln>
        </p:spPr>
        <p:txBody>
          <a:bodyPr wrap="square">
            <a:spAutoFit/>
          </a:bodyPr>
          <a:lstStyle/>
          <a:p>
            <a:pPr algn="l"/>
            <a:r>
              <a:rPr lang="en-GB" sz="1200" baseline="30000" dirty="0">
                <a:solidFill>
                  <a:schemeClr val="bg1"/>
                </a:solidFill>
              </a:rPr>
              <a:t>1 </a:t>
            </a:r>
            <a:r>
              <a:rPr lang="en-GB" sz="1200" dirty="0">
                <a:solidFill>
                  <a:schemeClr val="bg1"/>
                </a:solidFill>
              </a:rPr>
              <a:t>Concordance Reliability Study (N=181) using SAA Parallel Forms across Administration Mode: ‘High-Stakes’ invitation email for SAA (IA) giving access to unsupervised online version but actually for research purposes i.e. no ‘Screening Out’; about 3 weeks later supervised Hard Copy (‘Selecting In’) test previously advised to candidates</a:t>
            </a:r>
          </a:p>
        </p:txBody>
      </p:sp>
      <p:sp>
        <p:nvSpPr>
          <p:cNvPr id="31852" name="Rectangle 160"/>
          <p:cNvSpPr>
            <a:spLocks noChangeArrowheads="1"/>
          </p:cNvSpPr>
          <p:nvPr/>
        </p:nvSpPr>
        <p:spPr bwMode="auto">
          <a:xfrm>
            <a:off x="1474788" y="1119188"/>
            <a:ext cx="7407275" cy="330200"/>
          </a:xfrm>
          <a:prstGeom prst="rect">
            <a:avLst/>
          </a:prstGeom>
          <a:noFill/>
          <a:ln w="9525">
            <a:noFill/>
            <a:miter lim="800000"/>
            <a:headEnd/>
            <a:tailEnd/>
          </a:ln>
        </p:spPr>
        <p:txBody>
          <a:bodyPr anchor="ctr" anchorCtr="1"/>
          <a:lstStyle/>
          <a:p>
            <a:pPr>
              <a:spcBef>
                <a:spcPct val="20000"/>
              </a:spcBef>
            </a:pPr>
            <a:endParaRPr lang="en-GB" sz="2000">
              <a:solidFill>
                <a:schemeClr val="bg1"/>
              </a:solidFill>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31775" y="182563"/>
            <a:ext cx="7054869" cy="574675"/>
          </a:xfrm>
        </p:spPr>
        <p:txBody>
          <a:bodyPr>
            <a:noAutofit/>
          </a:bodyPr>
          <a:lstStyle/>
          <a:p>
            <a:pPr eaLnBrk="1" hangingPunct="1"/>
            <a:r>
              <a:rPr lang="en-GB" sz="2400" dirty="0" smtClean="0">
                <a:latin typeface="Arial" pitchFamily="34" charset="0"/>
              </a:rPr>
              <a:t>Swift Analysis Aptitude (IA) </a:t>
            </a:r>
            <a:br>
              <a:rPr lang="en-GB" sz="2400" dirty="0" smtClean="0">
                <a:latin typeface="Arial" pitchFamily="34" charset="0"/>
              </a:rPr>
            </a:br>
            <a:r>
              <a:rPr lang="en-GB" sz="2400" dirty="0" smtClean="0">
                <a:latin typeface="Arial" pitchFamily="34" charset="0"/>
              </a:rPr>
              <a:t>Senior Managers &amp; Executives (2008) Norm</a:t>
            </a:r>
          </a:p>
        </p:txBody>
      </p:sp>
      <p:sp>
        <p:nvSpPr>
          <p:cNvPr id="4" name="Content Placeholder 3"/>
          <p:cNvSpPr>
            <a:spLocks noGrp="1"/>
          </p:cNvSpPr>
          <p:nvPr>
            <p:ph idx="1"/>
          </p:nvPr>
        </p:nvSpPr>
        <p:spPr>
          <a:xfrm>
            <a:off x="395288" y="1071546"/>
            <a:ext cx="8034364" cy="5237179"/>
          </a:xfrm>
        </p:spPr>
        <p:txBody>
          <a:bodyPr>
            <a:normAutofit fontScale="77500" lnSpcReduction="20000"/>
          </a:bodyPr>
          <a:lstStyle/>
          <a:p>
            <a:pPr>
              <a:buNone/>
              <a:tabLst>
                <a:tab pos="495300" algn="l"/>
              </a:tabLst>
            </a:pPr>
            <a:r>
              <a:rPr lang="en-GB" b="1" dirty="0" smtClean="0"/>
              <a:t>Description:</a:t>
            </a:r>
          </a:p>
          <a:p>
            <a:pPr>
              <a:buNone/>
              <a:tabLst>
                <a:tab pos="495300" algn="l"/>
              </a:tabLst>
            </a:pPr>
            <a:endParaRPr lang="en-GB" b="1" dirty="0" smtClean="0"/>
          </a:p>
          <a:p>
            <a:pPr>
              <a:tabLst>
                <a:tab pos="495300" algn="l"/>
              </a:tabLst>
            </a:pPr>
            <a:r>
              <a:rPr lang="en-GB" dirty="0" smtClean="0"/>
              <a:t>The Senior Managers &amp; Executives group consists of N=367 individuals. About half the group completed SAA (IA) as part of management talent audits, one quarter in selection and one quarter in individual development settings. 83% were Senior Managers (83%) and 17% Senior Executives (President, Vice President, CEO, Board Level Director). All completed the English version of SAA (IA) in the UK (about 60%), US (about 15%), Denmark (about 15%) or Australia &amp; NZ (about 10%).</a:t>
            </a:r>
          </a:p>
          <a:p>
            <a:pPr>
              <a:tabLst>
                <a:tab pos="495300" algn="l"/>
              </a:tabLst>
            </a:pPr>
            <a:endParaRPr lang="en-GB" dirty="0" smtClean="0"/>
          </a:p>
          <a:p>
            <a:pPr>
              <a:buFontTx/>
              <a:buChar char="•"/>
              <a:tabLst>
                <a:tab pos="495300" algn="l"/>
              </a:tabLst>
            </a:pPr>
            <a:endParaRPr lang="en-GB" dirty="0" smtClean="0"/>
          </a:p>
          <a:p>
            <a:pPr>
              <a:buNone/>
              <a:tabLst>
                <a:tab pos="495300" algn="l"/>
              </a:tabLst>
            </a:pPr>
            <a:r>
              <a:rPr lang="en-GB" b="1" dirty="0" smtClean="0"/>
              <a:t>Attributes of the Norm Group:</a:t>
            </a:r>
          </a:p>
          <a:p>
            <a:pPr>
              <a:buNone/>
              <a:tabLst>
                <a:tab pos="495300" algn="l"/>
              </a:tabLst>
            </a:pPr>
            <a:endParaRPr lang="en-GB" b="1" dirty="0" smtClean="0"/>
          </a:p>
          <a:p>
            <a:pPr>
              <a:buFontTx/>
              <a:buChar char="•"/>
              <a:tabLst>
                <a:tab pos="495300" algn="l"/>
              </a:tabLst>
            </a:pPr>
            <a:r>
              <a:rPr lang="en-GB" dirty="0" smtClean="0"/>
              <a:t> Male: approx. 72%</a:t>
            </a:r>
          </a:p>
          <a:p>
            <a:pPr>
              <a:buFontTx/>
              <a:buChar char="•"/>
              <a:tabLst>
                <a:tab pos="495300" algn="l"/>
              </a:tabLst>
            </a:pPr>
            <a:r>
              <a:rPr lang="en-GB" dirty="0" smtClean="0"/>
              <a:t> Age under 40: approx. 46%</a:t>
            </a:r>
          </a:p>
          <a:p>
            <a:pPr>
              <a:buFontTx/>
              <a:buChar char="•"/>
              <a:tabLst>
                <a:tab pos="495300" algn="l"/>
              </a:tabLst>
            </a:pPr>
            <a:r>
              <a:rPr lang="en-GB" dirty="0" smtClean="0"/>
              <a:t> White: approx. 93%  </a:t>
            </a:r>
          </a:p>
          <a:p>
            <a:pPr>
              <a:buFontTx/>
              <a:buChar char="•"/>
              <a:tabLst>
                <a:tab pos="495300" algn="l"/>
              </a:tabLst>
            </a:pPr>
            <a:r>
              <a:rPr lang="en-GB" dirty="0" smtClean="0"/>
              <a:t> English First Language: approx. 76% </a:t>
            </a:r>
          </a:p>
          <a:p>
            <a:pPr>
              <a:buFontTx/>
              <a:buChar char="•"/>
              <a:tabLst>
                <a:tab pos="495300" algn="l"/>
              </a:tabLst>
            </a:pPr>
            <a:r>
              <a:rPr lang="en-GB" dirty="0" smtClean="0"/>
              <a:t> Degree-level Education: approx. 86%</a:t>
            </a:r>
          </a:p>
          <a:p>
            <a:endParaRPr lang="en-GB" dirty="0"/>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214282" y="215966"/>
            <a:ext cx="6429420" cy="683649"/>
          </a:xfrm>
          <a:prstGeom prst="rect">
            <a:avLst/>
          </a:prstGeom>
          <a:noFill/>
          <a:ln w="9525">
            <a:noFill/>
            <a:miter lim="800000"/>
            <a:headEnd/>
            <a:tailEnd/>
          </a:ln>
        </p:spPr>
        <p:txBody>
          <a:bodyPr wrap="square">
            <a:spAutoFit/>
          </a:bodyPr>
          <a:lstStyle/>
          <a:p>
            <a:pPr algn="l">
              <a:lnSpc>
                <a:spcPts val="1500"/>
              </a:lnSpc>
            </a:pPr>
            <a:r>
              <a:rPr lang="en-GB" sz="2400" dirty="0">
                <a:solidFill>
                  <a:srgbClr val="00B5E6"/>
                </a:solidFill>
              </a:rPr>
              <a:t>Swift Analysis Aptitude (</a:t>
            </a:r>
            <a:r>
              <a:rPr lang="en-GB" sz="2400" dirty="0" smtClean="0">
                <a:solidFill>
                  <a:srgbClr val="00B5E6"/>
                </a:solidFill>
              </a:rPr>
              <a:t>IA)</a:t>
            </a:r>
          </a:p>
          <a:p>
            <a:pPr algn="l">
              <a:lnSpc>
                <a:spcPts val="1500"/>
              </a:lnSpc>
            </a:pPr>
            <a:r>
              <a:rPr lang="en-GB" sz="2400" dirty="0" smtClean="0">
                <a:solidFill>
                  <a:srgbClr val="00B5E6"/>
                </a:solidFill>
              </a:rPr>
              <a:t>Senior </a:t>
            </a:r>
            <a:r>
              <a:rPr lang="en-GB" sz="2400" dirty="0">
                <a:solidFill>
                  <a:srgbClr val="00B5E6"/>
                </a:solidFill>
              </a:rPr>
              <a:t>Managers &amp; Executives (2008) Norm</a:t>
            </a:r>
          </a:p>
        </p:txBody>
      </p:sp>
      <p:sp>
        <p:nvSpPr>
          <p:cNvPr id="37891" name="Rectangle 3"/>
          <p:cNvSpPr>
            <a:spLocks noChangeArrowheads="1"/>
          </p:cNvSpPr>
          <p:nvPr/>
        </p:nvSpPr>
        <p:spPr bwMode="auto">
          <a:xfrm>
            <a:off x="238125" y="541338"/>
            <a:ext cx="8083550" cy="592137"/>
          </a:xfrm>
          <a:prstGeom prst="rect">
            <a:avLst/>
          </a:prstGeom>
          <a:noFill/>
          <a:ln w="9525">
            <a:noFill/>
            <a:miter lim="800000"/>
            <a:headEnd/>
            <a:tailEnd/>
          </a:ln>
        </p:spPr>
        <p:txBody>
          <a:bodyPr/>
          <a:lstStyle/>
          <a:p>
            <a:pPr>
              <a:spcBef>
                <a:spcPct val="20000"/>
              </a:spcBef>
            </a:pPr>
            <a:endParaRPr lang="en-GB" sz="2400">
              <a:solidFill>
                <a:schemeClr val="bg1"/>
              </a:solidFill>
            </a:endParaRPr>
          </a:p>
        </p:txBody>
      </p:sp>
      <p:graphicFrame>
        <p:nvGraphicFramePr>
          <p:cNvPr id="37953" name="Group 65"/>
          <p:cNvGraphicFramePr>
            <a:graphicFrameLocks noGrp="1"/>
          </p:cNvGraphicFramePr>
          <p:nvPr/>
        </p:nvGraphicFramePr>
        <p:xfrm>
          <a:off x="1263650" y="1738313"/>
          <a:ext cx="6337300" cy="4084638"/>
        </p:xfrm>
        <a:graphic>
          <a:graphicData uri="http://schemas.openxmlformats.org/drawingml/2006/table">
            <a:tbl>
              <a:tblPr/>
              <a:tblGrid>
                <a:gridCol w="1858963"/>
                <a:gridCol w="1106487"/>
                <a:gridCol w="908050"/>
                <a:gridCol w="1150938"/>
                <a:gridCol w="1312862"/>
              </a:tblGrid>
              <a:tr h="935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N=367</a:t>
                      </a: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1" i="0" u="none" strike="noStrike" cap="none" normalizeH="0" baseline="0" smtClean="0">
                          <a:ln>
                            <a:noFill/>
                          </a:ln>
                          <a:solidFill>
                            <a:srgbClr val="00204E"/>
                          </a:solidFill>
                          <a:effectLst/>
                          <a:latin typeface="Arial" pitchFamily="34" charset="0"/>
                        </a:rPr>
                        <a: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00204E"/>
                          </a:solidFill>
                          <a:effectLst/>
                          <a:latin typeface="Arial" pitchFamily="34" charset="0"/>
                        </a:rPr>
                        <a:t>Answer Last Question</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0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14.24</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3.78</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FFFFFF"/>
                          </a:solidFill>
                          <a:effectLst/>
                          <a:latin typeface="Arial" pitchFamily="34" charset="0"/>
                        </a:rPr>
                        <a:t>.70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.66</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.16</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25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.91</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.09</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-.25</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.18</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Verbal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5.43</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1.78</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91%</a:t>
                      </a:r>
                      <a:endParaRPr kumimoji="0" lang="en-US" sz="1600" b="0" i="0" u="none" strike="noStrike" cap="none" normalizeH="0" baseline="0" smtClean="0">
                        <a:ln>
                          <a:noFill/>
                        </a:ln>
                        <a:solidFill>
                          <a:schemeClr val="bg1"/>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.57</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Numerical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5.22</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1.98</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80%</a:t>
                      </a:r>
                      <a:endParaRPr kumimoji="0" lang="en-US" sz="1600" b="0" i="0" u="none" strike="noStrike" cap="none" normalizeH="0" baseline="0" smtClean="0">
                        <a:ln>
                          <a:noFill/>
                        </a:ln>
                        <a:solidFill>
                          <a:schemeClr val="bg1"/>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.67</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Diagrammatic</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3.59</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FFFFFF"/>
                          </a:solidFill>
                          <a:effectLst/>
                          <a:latin typeface="Arial" pitchFamily="34" charset="0"/>
                        </a:rPr>
                        <a:t>1.49</a:t>
                      </a:r>
                      <a:endParaRPr kumimoji="0" lang="en-GB"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80%</a:t>
                      </a:r>
                      <a:endParaRPr kumimoji="0" lang="en-US" sz="1600" b="0" i="0" u="none" strike="noStrike" cap="none" normalizeH="0" baseline="0" smtClean="0">
                        <a:ln>
                          <a:noFill/>
                        </a:ln>
                        <a:solidFill>
                          <a:schemeClr val="bg1"/>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.36</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Swift AA HC and SA (2008, n=604)</a:t>
            </a:r>
            <a:endParaRPr lang="en-GB" dirty="0"/>
          </a:p>
        </p:txBody>
      </p:sp>
      <p:sp>
        <p:nvSpPr>
          <p:cNvPr id="3" name="Content Placeholder 2"/>
          <p:cNvSpPr>
            <a:spLocks noGrp="1"/>
          </p:cNvSpPr>
          <p:nvPr>
            <p:ph idx="1"/>
          </p:nvPr>
        </p:nvSpPr>
        <p:spPr>
          <a:xfrm>
            <a:off x="395288" y="1071546"/>
            <a:ext cx="8177240" cy="4967287"/>
          </a:xfrm>
        </p:spPr>
        <p:txBody>
          <a:bodyPr>
            <a:normAutofit fontScale="92500" lnSpcReduction="10000"/>
          </a:bodyPr>
          <a:lstStyle/>
          <a:p>
            <a:pPr>
              <a:buNone/>
            </a:pPr>
            <a:r>
              <a:rPr lang="en-GB" sz="2000" b="1" dirty="0" smtClean="0"/>
              <a:t>Description:</a:t>
            </a:r>
          </a:p>
          <a:p>
            <a:pPr>
              <a:buNone/>
            </a:pPr>
            <a:endParaRPr lang="en-GB" sz="2000" b="1" dirty="0" smtClean="0"/>
          </a:p>
          <a:p>
            <a:r>
              <a:rPr lang="en-GB" sz="2000" dirty="0" smtClean="0"/>
              <a:t>The Professionals &amp; Graduates (2008) norm based on actual usage supersedes the 2005 group on the pre-</a:t>
            </a:r>
            <a:r>
              <a:rPr lang="en-GB" sz="2000" dirty="0" err="1" smtClean="0"/>
              <a:t>normed</a:t>
            </a:r>
            <a:r>
              <a:rPr lang="en-GB" sz="2000" dirty="0" smtClean="0"/>
              <a:t> profile charts. About 65% of the group were applicants to Civil Service roles, 30% experienced managers and professionals attending post-graduate courses and 5% applicants for IT positions. </a:t>
            </a:r>
          </a:p>
          <a:p>
            <a:endParaRPr lang="en-GB" sz="2000" dirty="0" smtClean="0"/>
          </a:p>
          <a:p>
            <a:pPr>
              <a:buNone/>
            </a:pPr>
            <a:r>
              <a:rPr lang="en-GB" sz="2000" b="1" dirty="0" smtClean="0"/>
              <a:t>Attributes of the Norm Group:</a:t>
            </a:r>
          </a:p>
          <a:p>
            <a:endParaRPr lang="en-GB" sz="2000" dirty="0" smtClean="0"/>
          </a:p>
          <a:p>
            <a:r>
              <a:rPr lang="en-GB" sz="2000" dirty="0" smtClean="0"/>
              <a:t>Male: 40% </a:t>
            </a:r>
          </a:p>
          <a:p>
            <a:r>
              <a:rPr lang="en-GB" sz="2000" dirty="0" smtClean="0"/>
              <a:t>Age mean: 31 </a:t>
            </a:r>
          </a:p>
          <a:p>
            <a:r>
              <a:rPr lang="en-GB" sz="2000" dirty="0" smtClean="0"/>
              <a:t>White: approximately 75% </a:t>
            </a:r>
          </a:p>
          <a:p>
            <a:r>
              <a:rPr lang="en-GB" sz="2000" dirty="0" smtClean="0"/>
              <a:t>English First Language: approximately 75% </a:t>
            </a:r>
          </a:p>
          <a:p>
            <a:r>
              <a:rPr lang="en-GB" sz="2000" dirty="0" smtClean="0"/>
              <a:t>Degree-level Education: approximately 95% </a:t>
            </a:r>
          </a:p>
          <a:p>
            <a:r>
              <a:rPr lang="en-GB" sz="2000" dirty="0" smtClean="0"/>
              <a:t>Total mean=13.05 (SD=4.13), Internal Consistency Reliability= .74 </a:t>
            </a:r>
            <a:endParaRPr lang="en-GB" sz="2000"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Autofit/>
          </a:bodyPr>
          <a:lstStyle/>
          <a:p>
            <a:pPr eaLnBrk="1" hangingPunct="1"/>
            <a:r>
              <a:rPr lang="en-GB" sz="2400" dirty="0" smtClean="0">
                <a:latin typeface="Arial" pitchFamily="34" charset="0"/>
              </a:rPr>
              <a:t>Swift Comprehension Aptitude (HC&amp;SA) </a:t>
            </a:r>
            <a:br>
              <a:rPr lang="en-GB" sz="2400" dirty="0" smtClean="0">
                <a:latin typeface="Arial" pitchFamily="34" charset="0"/>
              </a:rPr>
            </a:br>
            <a:r>
              <a:rPr lang="en-GB" sz="2400" dirty="0" smtClean="0">
                <a:latin typeface="Arial" pitchFamily="34" charset="0"/>
              </a:rPr>
              <a:t>Norm Group</a:t>
            </a:r>
          </a:p>
        </p:txBody>
      </p:sp>
      <p:sp>
        <p:nvSpPr>
          <p:cNvPr id="4" name="Content Placeholder 3"/>
          <p:cNvSpPr>
            <a:spLocks noGrp="1"/>
          </p:cNvSpPr>
          <p:nvPr>
            <p:ph idx="1"/>
          </p:nvPr>
        </p:nvSpPr>
        <p:spPr>
          <a:xfrm>
            <a:off x="395288" y="1142984"/>
            <a:ext cx="8177240" cy="4967287"/>
          </a:xfrm>
        </p:spPr>
        <p:txBody>
          <a:bodyPr>
            <a:normAutofit fontScale="77500" lnSpcReduction="20000"/>
          </a:bodyPr>
          <a:lstStyle/>
          <a:p>
            <a:pPr>
              <a:buNone/>
              <a:tabLst>
                <a:tab pos="495300" algn="l"/>
              </a:tabLst>
            </a:pPr>
            <a:r>
              <a:rPr lang="en-GB" b="1" dirty="0" smtClean="0"/>
              <a:t>Description:</a:t>
            </a:r>
          </a:p>
          <a:p>
            <a:pPr>
              <a:buNone/>
              <a:tabLst>
                <a:tab pos="495300" algn="l"/>
              </a:tabLst>
            </a:pPr>
            <a:endParaRPr lang="en-GB" b="1" dirty="0" smtClean="0"/>
          </a:p>
          <a:p>
            <a:pPr>
              <a:tabLst>
                <a:tab pos="495300" algn="l"/>
              </a:tabLst>
            </a:pPr>
            <a:r>
              <a:rPr lang="en-GB" dirty="0" smtClean="0"/>
              <a:t>The standardisation group consisted of 307 participants. About half of the group were working in a range of customer interface roles in Broadband and Heating Services Emergency Call Centres. The other half worked in Financial Services organisations or were paid volunteers. </a:t>
            </a:r>
          </a:p>
          <a:p>
            <a:pPr>
              <a:tabLst>
                <a:tab pos="495300" algn="l"/>
              </a:tabLst>
            </a:pPr>
            <a:endParaRPr lang="en-GB" dirty="0" smtClean="0"/>
          </a:p>
          <a:p>
            <a:pPr>
              <a:buFontTx/>
              <a:buChar char="•"/>
              <a:tabLst>
                <a:tab pos="495300" algn="l"/>
              </a:tabLst>
            </a:pPr>
            <a:endParaRPr lang="en-GB" dirty="0" smtClean="0"/>
          </a:p>
          <a:p>
            <a:pPr>
              <a:buNone/>
              <a:tabLst>
                <a:tab pos="495300" algn="l"/>
              </a:tabLst>
            </a:pPr>
            <a:r>
              <a:rPr lang="en-GB" b="1" dirty="0" smtClean="0"/>
              <a:t>Attributes of the Norm Group:</a:t>
            </a:r>
          </a:p>
          <a:p>
            <a:pPr>
              <a:buNone/>
              <a:tabLst>
                <a:tab pos="495300" algn="l"/>
              </a:tabLst>
            </a:pPr>
            <a:endParaRPr lang="en-GB" b="1" dirty="0" smtClean="0"/>
          </a:p>
          <a:p>
            <a:pPr>
              <a:buFontTx/>
              <a:buChar char="•"/>
              <a:tabLst>
                <a:tab pos="495300" algn="l"/>
              </a:tabLst>
            </a:pPr>
            <a:r>
              <a:rPr lang="en-GB" dirty="0" smtClean="0"/>
              <a:t> Male: 48%   </a:t>
            </a:r>
          </a:p>
          <a:p>
            <a:pPr>
              <a:buFontTx/>
              <a:buChar char="•"/>
              <a:tabLst>
                <a:tab pos="495300" algn="l"/>
              </a:tabLst>
            </a:pPr>
            <a:r>
              <a:rPr lang="en-GB" dirty="0" smtClean="0"/>
              <a:t> White: 75%   </a:t>
            </a:r>
          </a:p>
          <a:p>
            <a:pPr>
              <a:buFontTx/>
              <a:buChar char="•"/>
              <a:tabLst>
                <a:tab pos="495300" algn="l"/>
              </a:tabLst>
            </a:pPr>
            <a:r>
              <a:rPr lang="en-GB" dirty="0" smtClean="0"/>
              <a:t> English First Language:  93% </a:t>
            </a:r>
          </a:p>
          <a:p>
            <a:pPr>
              <a:buFontTx/>
              <a:buChar char="•"/>
              <a:tabLst>
                <a:tab pos="495300" algn="l"/>
              </a:tabLst>
            </a:pPr>
            <a:r>
              <a:rPr lang="en-GB" dirty="0" smtClean="0"/>
              <a:t> Approximately 2% considered themselves to have a disability.</a:t>
            </a:r>
          </a:p>
          <a:p>
            <a:pPr>
              <a:buFontTx/>
              <a:buChar char="•"/>
              <a:tabLst>
                <a:tab pos="495300" algn="l"/>
              </a:tabLst>
            </a:pPr>
            <a:endParaRPr lang="en-GB" dirty="0" smtClean="0"/>
          </a:p>
          <a:p>
            <a:pPr>
              <a:tabLst>
                <a:tab pos="495300" algn="l"/>
              </a:tabLst>
            </a:pPr>
            <a:r>
              <a:rPr lang="en-GB" dirty="0" smtClean="0"/>
              <a:t>Of those who provided information on their education, approximately 74% had achieved a grade A*-C in GCSE English, Maths and Science.  </a:t>
            </a:r>
          </a:p>
          <a:p>
            <a:endParaRPr lang="en-GB" dirty="0"/>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203200" y="252691"/>
            <a:ext cx="6777240" cy="523220"/>
          </a:xfrm>
          <a:prstGeom prst="rect">
            <a:avLst/>
          </a:prstGeom>
          <a:noFill/>
          <a:ln w="9525">
            <a:noFill/>
            <a:miter lim="800000"/>
            <a:headEnd/>
            <a:tailEnd/>
          </a:ln>
        </p:spPr>
        <p:txBody>
          <a:bodyPr wrap="none">
            <a:spAutoFit/>
          </a:bodyPr>
          <a:lstStyle/>
          <a:p>
            <a:pPr algn="l"/>
            <a:r>
              <a:rPr lang="en-GB" sz="2800" dirty="0">
                <a:solidFill>
                  <a:srgbClr val="00B5E6"/>
                </a:solidFill>
              </a:rPr>
              <a:t>Swift Comprehension Aptitude (HC &amp; SA)</a:t>
            </a:r>
          </a:p>
        </p:txBody>
      </p:sp>
      <p:sp>
        <p:nvSpPr>
          <p:cNvPr id="76803" name="Rectangle 3"/>
          <p:cNvSpPr>
            <a:spLocks noChangeArrowheads="1"/>
          </p:cNvSpPr>
          <p:nvPr/>
        </p:nvSpPr>
        <p:spPr bwMode="auto">
          <a:xfrm>
            <a:off x="419100" y="1106488"/>
            <a:ext cx="8083550" cy="592137"/>
          </a:xfrm>
          <a:prstGeom prst="rect">
            <a:avLst/>
          </a:prstGeom>
          <a:noFill/>
          <a:ln w="9525">
            <a:noFill/>
            <a:miter lim="800000"/>
            <a:headEnd/>
            <a:tailEnd/>
          </a:ln>
        </p:spPr>
        <p:txBody>
          <a:bodyPr/>
          <a:lstStyle/>
          <a:p>
            <a:pPr algn="ctr">
              <a:spcBef>
                <a:spcPct val="20000"/>
              </a:spcBef>
            </a:pPr>
            <a:r>
              <a:rPr lang="en-GB" sz="2400">
                <a:solidFill>
                  <a:schemeClr val="bg1"/>
                </a:solidFill>
              </a:rPr>
              <a:t>Comparison Group: Mixed Occupational Group (2006) </a:t>
            </a:r>
          </a:p>
          <a:p>
            <a:pPr>
              <a:spcBef>
                <a:spcPct val="20000"/>
              </a:spcBef>
            </a:pPr>
            <a:endParaRPr lang="en-GB" sz="2400">
              <a:solidFill>
                <a:schemeClr val="bg1"/>
              </a:solidFill>
            </a:endParaRPr>
          </a:p>
        </p:txBody>
      </p:sp>
      <p:graphicFrame>
        <p:nvGraphicFramePr>
          <p:cNvPr id="76866" name="Group 66"/>
          <p:cNvGraphicFramePr>
            <a:graphicFrameLocks noGrp="1"/>
          </p:cNvGraphicFramePr>
          <p:nvPr/>
        </p:nvGraphicFramePr>
        <p:xfrm>
          <a:off x="1639888" y="1663700"/>
          <a:ext cx="5421312" cy="4143248"/>
        </p:xfrm>
        <a:graphic>
          <a:graphicData uri="http://schemas.openxmlformats.org/drawingml/2006/table">
            <a:tbl>
              <a:tblPr/>
              <a:tblGrid>
                <a:gridCol w="1454150"/>
                <a:gridCol w="930275"/>
                <a:gridCol w="839787"/>
                <a:gridCol w="1098550"/>
                <a:gridCol w="1098550"/>
              </a:tblGrid>
              <a:tr h="935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N=307</a:t>
                      </a: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 Answering Last Question</a:t>
                      </a:r>
                      <a:endParaRPr kumimoji="0" lang="en-US" sz="12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11.47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4.79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.63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25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.74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Verbal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3.98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72%</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Numerical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4.65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2.21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66%</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Checking</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2.84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2.35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13%</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Autofit/>
          </a:bodyPr>
          <a:lstStyle/>
          <a:p>
            <a:pPr eaLnBrk="1" hangingPunct="1"/>
            <a:r>
              <a:rPr lang="en-GB" sz="2400" dirty="0" smtClean="0">
                <a:latin typeface="Arial" pitchFamily="34" charset="0"/>
              </a:rPr>
              <a:t>Swift Comprehension Aptitude (IA) </a:t>
            </a:r>
            <a:br>
              <a:rPr lang="en-GB" sz="2400" dirty="0" smtClean="0">
                <a:latin typeface="Arial" pitchFamily="34" charset="0"/>
              </a:rPr>
            </a:br>
            <a:r>
              <a:rPr lang="en-GB" sz="2400" dirty="0" smtClean="0">
                <a:latin typeface="Arial" pitchFamily="34" charset="0"/>
              </a:rPr>
              <a:t>Mixed Occupational Group (2007) Norm</a:t>
            </a:r>
          </a:p>
        </p:txBody>
      </p:sp>
      <p:sp>
        <p:nvSpPr>
          <p:cNvPr id="4" name="Content Placeholder 3"/>
          <p:cNvSpPr>
            <a:spLocks noGrp="1"/>
          </p:cNvSpPr>
          <p:nvPr>
            <p:ph idx="1"/>
          </p:nvPr>
        </p:nvSpPr>
        <p:spPr>
          <a:xfrm>
            <a:off x="395288" y="1341438"/>
            <a:ext cx="8034364" cy="4967287"/>
          </a:xfrm>
        </p:spPr>
        <p:txBody>
          <a:bodyPr>
            <a:normAutofit/>
          </a:bodyPr>
          <a:lstStyle/>
          <a:p>
            <a:pPr>
              <a:buNone/>
              <a:tabLst>
                <a:tab pos="495300" algn="l"/>
              </a:tabLst>
            </a:pPr>
            <a:r>
              <a:rPr lang="en-GB" b="1" dirty="0" smtClean="0"/>
              <a:t>Description:</a:t>
            </a:r>
          </a:p>
          <a:p>
            <a:pPr>
              <a:tabLst>
                <a:tab pos="495300" algn="l"/>
              </a:tabLst>
            </a:pPr>
            <a:r>
              <a:rPr lang="en-GB" dirty="0" smtClean="0"/>
              <a:t>The standardisation group consisted of 119 participants who were temporary workers from a variety of backgrounds. 55 took a paper-and-pencil version while 64 participants completed the online version. The participants completed the tests in the course of standardisation and validation studies. </a:t>
            </a:r>
          </a:p>
          <a:p>
            <a:pPr>
              <a:tabLst>
                <a:tab pos="495300" algn="l"/>
              </a:tabLst>
            </a:pPr>
            <a:endParaRPr lang="en-GB" dirty="0" smtClean="0"/>
          </a:p>
          <a:p>
            <a:pPr>
              <a:buNone/>
              <a:tabLst>
                <a:tab pos="495300" algn="l"/>
              </a:tabLst>
            </a:pPr>
            <a:r>
              <a:rPr lang="en-GB" b="1" i="1" dirty="0" smtClean="0"/>
              <a:t>Attributes of the Norm Group:</a:t>
            </a:r>
            <a:endParaRPr lang="en-GB" b="1" dirty="0" smtClean="0"/>
          </a:p>
          <a:p>
            <a:pPr>
              <a:buFontTx/>
              <a:buChar char="•"/>
              <a:tabLst>
                <a:tab pos="495300" algn="l"/>
              </a:tabLst>
            </a:pPr>
            <a:r>
              <a:rPr lang="en-GB" dirty="0" smtClean="0"/>
              <a:t> Male: 44%  </a:t>
            </a:r>
          </a:p>
          <a:p>
            <a:pPr>
              <a:buFontTx/>
              <a:buChar char="•"/>
              <a:tabLst>
                <a:tab pos="495300" algn="l"/>
              </a:tabLst>
            </a:pPr>
            <a:r>
              <a:rPr lang="en-GB" dirty="0" smtClean="0"/>
              <a:t> White: 79%  </a:t>
            </a:r>
          </a:p>
          <a:p>
            <a:pPr>
              <a:buFontTx/>
              <a:buChar char="•"/>
              <a:tabLst>
                <a:tab pos="495300" algn="l"/>
              </a:tabLst>
            </a:pPr>
            <a:endParaRPr lang="en-GB" dirty="0" smtClean="0"/>
          </a:p>
          <a:p>
            <a:endParaRPr lang="en-GB" dirty="0"/>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214751" y="334963"/>
            <a:ext cx="5680786" cy="523220"/>
          </a:xfrm>
          <a:prstGeom prst="rect">
            <a:avLst/>
          </a:prstGeom>
          <a:noFill/>
          <a:ln w="9525">
            <a:noFill/>
            <a:miter lim="800000"/>
            <a:headEnd/>
            <a:tailEnd/>
          </a:ln>
        </p:spPr>
        <p:txBody>
          <a:bodyPr wrap="none">
            <a:spAutoFit/>
          </a:bodyPr>
          <a:lstStyle/>
          <a:p>
            <a:pPr algn="l"/>
            <a:r>
              <a:rPr lang="en-GB" sz="2800" dirty="0">
                <a:solidFill>
                  <a:srgbClr val="00B5E6"/>
                </a:solidFill>
              </a:rPr>
              <a:t>Swift Comprehension Aptitude (IA)</a:t>
            </a:r>
          </a:p>
        </p:txBody>
      </p:sp>
      <p:sp>
        <p:nvSpPr>
          <p:cNvPr id="78851" name="Rectangle 3"/>
          <p:cNvSpPr>
            <a:spLocks noChangeArrowheads="1"/>
          </p:cNvSpPr>
          <p:nvPr/>
        </p:nvSpPr>
        <p:spPr bwMode="auto">
          <a:xfrm>
            <a:off x="419100" y="1106488"/>
            <a:ext cx="8083550" cy="592137"/>
          </a:xfrm>
          <a:prstGeom prst="rect">
            <a:avLst/>
          </a:prstGeom>
          <a:noFill/>
          <a:ln w="9525">
            <a:noFill/>
            <a:miter lim="800000"/>
            <a:headEnd/>
            <a:tailEnd/>
          </a:ln>
        </p:spPr>
        <p:txBody>
          <a:bodyPr/>
          <a:lstStyle/>
          <a:p>
            <a:pPr>
              <a:spcBef>
                <a:spcPct val="20000"/>
              </a:spcBef>
            </a:pPr>
            <a:r>
              <a:rPr lang="en-GB" sz="2400">
                <a:solidFill>
                  <a:schemeClr val="bg1"/>
                </a:solidFill>
              </a:rPr>
              <a:t>Comparison Group: Mixed Occupational Group (2007)</a:t>
            </a:r>
          </a:p>
          <a:p>
            <a:pPr>
              <a:spcBef>
                <a:spcPct val="20000"/>
              </a:spcBef>
            </a:pPr>
            <a:endParaRPr lang="en-GB" sz="2400">
              <a:solidFill>
                <a:schemeClr val="bg1"/>
              </a:solidFill>
            </a:endParaRPr>
          </a:p>
        </p:txBody>
      </p:sp>
      <p:graphicFrame>
        <p:nvGraphicFramePr>
          <p:cNvPr id="78914" name="Group 66"/>
          <p:cNvGraphicFramePr>
            <a:graphicFrameLocks noGrp="1"/>
          </p:cNvGraphicFramePr>
          <p:nvPr/>
        </p:nvGraphicFramePr>
        <p:xfrm>
          <a:off x="1639888" y="1663700"/>
          <a:ext cx="5421312" cy="4143248"/>
        </p:xfrm>
        <a:graphic>
          <a:graphicData uri="http://schemas.openxmlformats.org/drawingml/2006/table">
            <a:tbl>
              <a:tblPr/>
              <a:tblGrid>
                <a:gridCol w="1454150"/>
                <a:gridCol w="930275"/>
                <a:gridCol w="839787"/>
                <a:gridCol w="1098550"/>
                <a:gridCol w="1098550"/>
              </a:tblGrid>
              <a:tr h="935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N=119</a:t>
                      </a: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 Answering Last Question</a:t>
                      </a:r>
                      <a:endParaRPr kumimoji="0" lang="en-US" sz="12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14.99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4.38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.70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25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.88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Verbal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5.63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1.91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92%</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Numerical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4.21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2.22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63%</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Checking</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5.15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1.91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89%</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ChangeArrowheads="1"/>
          </p:cNvSpPr>
          <p:nvPr/>
        </p:nvSpPr>
        <p:spPr bwMode="auto">
          <a:xfrm>
            <a:off x="285720" y="214290"/>
            <a:ext cx="5680786" cy="523220"/>
          </a:xfrm>
          <a:prstGeom prst="rect">
            <a:avLst/>
          </a:prstGeom>
          <a:noFill/>
          <a:ln w="9525">
            <a:noFill/>
            <a:miter lim="800000"/>
            <a:headEnd/>
            <a:tailEnd/>
          </a:ln>
        </p:spPr>
        <p:txBody>
          <a:bodyPr wrap="none">
            <a:spAutoFit/>
          </a:bodyPr>
          <a:lstStyle/>
          <a:p>
            <a:pPr algn="l"/>
            <a:r>
              <a:rPr lang="en-GB" sz="2800" dirty="0">
                <a:solidFill>
                  <a:srgbClr val="00B5E6"/>
                </a:solidFill>
              </a:rPr>
              <a:t>Swift Comprehension Aptitude (IA)</a:t>
            </a:r>
          </a:p>
        </p:txBody>
      </p:sp>
      <p:sp>
        <p:nvSpPr>
          <p:cNvPr id="80899" name="Rectangle 3"/>
          <p:cNvSpPr>
            <a:spLocks noChangeArrowheads="1"/>
          </p:cNvSpPr>
          <p:nvPr/>
        </p:nvSpPr>
        <p:spPr bwMode="auto">
          <a:xfrm>
            <a:off x="146050" y="1106488"/>
            <a:ext cx="8843963" cy="592137"/>
          </a:xfrm>
          <a:prstGeom prst="rect">
            <a:avLst/>
          </a:prstGeom>
          <a:noFill/>
          <a:ln w="9525">
            <a:noFill/>
            <a:miter lim="800000"/>
            <a:headEnd/>
            <a:tailEnd/>
          </a:ln>
        </p:spPr>
        <p:txBody>
          <a:bodyPr/>
          <a:lstStyle/>
          <a:p>
            <a:pPr>
              <a:spcBef>
                <a:spcPct val="20000"/>
              </a:spcBef>
            </a:pPr>
            <a:r>
              <a:rPr lang="en-GB" sz="2000">
                <a:solidFill>
                  <a:schemeClr val="bg1"/>
                </a:solidFill>
              </a:rPr>
              <a:t>Comparison Group: Mixed Professional &amp; Administrative Group (2008)</a:t>
            </a:r>
          </a:p>
          <a:p>
            <a:pPr>
              <a:spcBef>
                <a:spcPct val="20000"/>
              </a:spcBef>
            </a:pPr>
            <a:endParaRPr lang="en-GB" sz="2000">
              <a:solidFill>
                <a:schemeClr val="bg1"/>
              </a:solidFill>
            </a:endParaRPr>
          </a:p>
        </p:txBody>
      </p:sp>
      <p:graphicFrame>
        <p:nvGraphicFramePr>
          <p:cNvPr id="80962" name="Group 66"/>
          <p:cNvGraphicFramePr>
            <a:graphicFrameLocks noGrp="1"/>
          </p:cNvGraphicFramePr>
          <p:nvPr/>
        </p:nvGraphicFramePr>
        <p:xfrm>
          <a:off x="1639888" y="1663700"/>
          <a:ext cx="5421312" cy="4143248"/>
        </p:xfrm>
        <a:graphic>
          <a:graphicData uri="http://schemas.openxmlformats.org/drawingml/2006/table">
            <a:tbl>
              <a:tblPr/>
              <a:tblGrid>
                <a:gridCol w="1454150"/>
                <a:gridCol w="930275"/>
                <a:gridCol w="839787"/>
                <a:gridCol w="1098550"/>
                <a:gridCol w="1098550"/>
              </a:tblGrid>
              <a:tr h="935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N=1029</a:t>
                      </a: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 Answering Last Question</a:t>
                      </a:r>
                      <a:endParaRPr kumimoji="0" lang="en-US" sz="12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15.55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3.83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.72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25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.89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.09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Verbal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5.91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1.44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94%</a:t>
                      </a:r>
                      <a:endParaRPr kumimoji="0" lang="en-US" sz="1600" b="0" i="0" u="none" strike="noStrike" cap="none" normalizeH="0" baseline="0" smtClean="0">
                        <a:ln>
                          <a:noFill/>
                        </a:ln>
                        <a:solidFill>
                          <a:schemeClr val="bg1"/>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Numerical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4.42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1.68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69%</a:t>
                      </a:r>
                      <a:endParaRPr kumimoji="0" lang="en-US" sz="1600" b="0" i="0" u="none" strike="noStrike" cap="none" normalizeH="0" baseline="0" smtClean="0">
                        <a:ln>
                          <a:noFill/>
                        </a:ln>
                        <a:solidFill>
                          <a:schemeClr val="bg1"/>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Checking</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5.23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79%</a:t>
                      </a:r>
                      <a:endParaRPr kumimoji="0" lang="en-US" sz="1600" b="0" i="0" u="none" strike="noStrike" cap="none" normalizeH="0" baseline="0" smtClean="0">
                        <a:ln>
                          <a:noFill/>
                        </a:ln>
                        <a:solidFill>
                          <a:schemeClr val="bg1"/>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258763" y="214290"/>
            <a:ext cx="5680786" cy="523220"/>
          </a:xfrm>
          <a:prstGeom prst="rect">
            <a:avLst/>
          </a:prstGeom>
          <a:noFill/>
          <a:ln w="9525">
            <a:noFill/>
            <a:miter lim="800000"/>
            <a:headEnd/>
            <a:tailEnd/>
          </a:ln>
        </p:spPr>
        <p:txBody>
          <a:bodyPr wrap="none">
            <a:spAutoFit/>
          </a:bodyPr>
          <a:lstStyle/>
          <a:p>
            <a:pPr algn="l"/>
            <a:r>
              <a:rPr lang="en-GB" sz="2800" dirty="0">
                <a:solidFill>
                  <a:srgbClr val="00B5E6"/>
                </a:solidFill>
              </a:rPr>
              <a:t>Swift Comprehension Aptitude (IA)</a:t>
            </a:r>
          </a:p>
        </p:txBody>
      </p:sp>
      <p:graphicFrame>
        <p:nvGraphicFramePr>
          <p:cNvPr id="82031" name="Group 111"/>
          <p:cNvGraphicFramePr>
            <a:graphicFrameLocks noGrp="1"/>
          </p:cNvGraphicFramePr>
          <p:nvPr/>
        </p:nvGraphicFramePr>
        <p:xfrm>
          <a:off x="477838" y="1647825"/>
          <a:ext cx="8262937" cy="4321175"/>
        </p:xfrm>
        <a:graphic>
          <a:graphicData uri="http://schemas.openxmlformats.org/drawingml/2006/table">
            <a:tbl>
              <a:tblPr/>
              <a:tblGrid>
                <a:gridCol w="1454150"/>
                <a:gridCol w="941387"/>
                <a:gridCol w="738188"/>
                <a:gridCol w="960437"/>
                <a:gridCol w="719138"/>
                <a:gridCol w="966787"/>
                <a:gridCol w="712788"/>
                <a:gridCol w="962025"/>
                <a:gridCol w="808037"/>
              </a:tblGrid>
              <a:tr h="695325">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N=1029</a:t>
                      </a: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Male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00204E"/>
                          </a:solidFill>
                          <a:effectLst/>
                          <a:latin typeface="Arial" pitchFamily="34" charset="0"/>
                        </a:rPr>
                        <a:t>(N=401)</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hMerge="1">
                  <a:txBody>
                    <a:bodyPr/>
                    <a:lstStyle/>
                    <a:p>
                      <a:endParaRPr lang="en-GB"/>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Female (N=628)</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hMerge="1">
                  <a:txBody>
                    <a:bodyPr/>
                    <a:lstStyle/>
                    <a:p>
                      <a:endParaRPr lang="en-GB"/>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White (N=805)</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hMerge="1">
                  <a:txBody>
                    <a:bodyPr/>
                    <a:lstStyle/>
                    <a:p>
                      <a:endParaRPr lang="en-GB"/>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Ethnic Minority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de-DE" sz="1600" b="0" i="0" u="none" strike="noStrike" cap="none" normalizeH="0" baseline="0" smtClean="0">
                          <a:ln>
                            <a:noFill/>
                          </a:ln>
                          <a:solidFill>
                            <a:srgbClr val="00204E"/>
                          </a:solidFill>
                          <a:effectLst/>
                          <a:latin typeface="Arial" pitchFamily="34" charset="0"/>
                        </a:rPr>
                        <a:t>(N=196)</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hMerge="1">
                  <a:txBody>
                    <a:bodyPr/>
                    <a:lstStyle/>
                    <a:p>
                      <a:endParaRPr lang="en-GB"/>
                    </a:p>
                  </a:txBody>
                  <a:tcPr/>
                </a:tc>
              </a:tr>
              <a:tr h="476250">
                <a:tc vMerge="1">
                  <a:txBody>
                    <a:bodyPr/>
                    <a:lstStyle/>
                    <a:p>
                      <a:endParaRPr lang="en-GB"/>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15.62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4.05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15.51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3.69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15.92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3.66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13.72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4.65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.72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.73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.74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.64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25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.90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.89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.09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.90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.09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.88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 .19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Verbal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5.79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1.49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5.98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1.41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5.99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1.38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5.32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Numerical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4.62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4.29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1.65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4.56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1.66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3.88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2.05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Checking</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5.21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5.25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1.83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5.37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4.52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2.26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
        <p:nvSpPr>
          <p:cNvPr id="82021" name="Rectangle 3"/>
          <p:cNvSpPr>
            <a:spLocks noChangeArrowheads="1"/>
          </p:cNvSpPr>
          <p:nvPr/>
        </p:nvSpPr>
        <p:spPr bwMode="auto">
          <a:xfrm>
            <a:off x="146050" y="1106488"/>
            <a:ext cx="8843963" cy="592137"/>
          </a:xfrm>
          <a:prstGeom prst="rect">
            <a:avLst/>
          </a:prstGeom>
          <a:noFill/>
          <a:ln w="9525">
            <a:noFill/>
            <a:miter lim="800000"/>
            <a:headEnd/>
            <a:tailEnd/>
          </a:ln>
        </p:spPr>
        <p:txBody>
          <a:bodyPr/>
          <a:lstStyle/>
          <a:p>
            <a:pPr>
              <a:spcBef>
                <a:spcPct val="20000"/>
              </a:spcBef>
            </a:pPr>
            <a:r>
              <a:rPr lang="en-GB" sz="2000">
                <a:solidFill>
                  <a:schemeClr val="bg1"/>
                </a:solidFill>
              </a:rPr>
              <a:t>Comparison Group: Mixed Professional &amp; Administrative Group (2008)</a:t>
            </a:r>
          </a:p>
          <a:p>
            <a:pPr>
              <a:spcBef>
                <a:spcPct val="20000"/>
              </a:spcBef>
            </a:pPr>
            <a:endParaRPr lang="en-GB" sz="2000">
              <a:solidFill>
                <a:schemeClr val="bg1"/>
              </a:solidFill>
            </a:endParaRPr>
          </a:p>
        </p:txBody>
      </p:sp>
      <p:sp>
        <p:nvSpPr>
          <p:cNvPr id="82022" name="Text Box 121"/>
          <p:cNvSpPr txBox="1">
            <a:spLocks noChangeArrowheads="1"/>
          </p:cNvSpPr>
          <p:nvPr/>
        </p:nvSpPr>
        <p:spPr bwMode="auto">
          <a:xfrm>
            <a:off x="392113" y="6086475"/>
            <a:ext cx="8577262" cy="336550"/>
          </a:xfrm>
          <a:prstGeom prst="rect">
            <a:avLst/>
          </a:prstGeom>
          <a:noFill/>
          <a:ln w="9525">
            <a:noFill/>
            <a:miter lim="800000"/>
            <a:headEnd/>
            <a:tailEnd/>
          </a:ln>
        </p:spPr>
        <p:txBody>
          <a:bodyPr>
            <a:spAutoFit/>
          </a:bodyPr>
          <a:lstStyle/>
          <a:p>
            <a:pPr>
              <a:spcBef>
                <a:spcPct val="50000"/>
              </a:spcBef>
            </a:pPr>
            <a:r>
              <a:rPr lang="en-GB" sz="1600">
                <a:solidFill>
                  <a:schemeClr val="bg1"/>
                </a:solidFill>
              </a:rPr>
              <a:t>Note 1: Biodata completion optional so that subgroup Ns do not add to norm size 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52413" y="406400"/>
            <a:ext cx="6335712" cy="574675"/>
          </a:xfrm>
        </p:spPr>
        <p:txBody>
          <a:bodyPr/>
          <a:lstStyle/>
          <a:p>
            <a:pPr eaLnBrk="1" hangingPunct="1"/>
            <a:r>
              <a:rPr lang="en-GB" smtClean="0"/>
              <a:t>Why do we use tests?</a:t>
            </a:r>
            <a:r>
              <a:rPr lang="en-GB" sz="2400" smtClean="0"/>
              <a:t> </a:t>
            </a:r>
            <a:br>
              <a:rPr lang="en-GB" sz="2400" smtClean="0"/>
            </a:br>
            <a:endParaRPr lang="en-GB" sz="2400" smtClean="0"/>
          </a:p>
        </p:txBody>
      </p:sp>
      <p:sp>
        <p:nvSpPr>
          <p:cNvPr id="25603" name="Rectangle 4"/>
          <p:cNvSpPr>
            <a:spLocks noChangeArrowheads="1"/>
          </p:cNvSpPr>
          <p:nvPr/>
        </p:nvSpPr>
        <p:spPr bwMode="auto">
          <a:xfrm>
            <a:off x="468312" y="1196975"/>
            <a:ext cx="8175653" cy="4343400"/>
          </a:xfrm>
          <a:prstGeom prst="rect">
            <a:avLst/>
          </a:prstGeom>
          <a:noFill/>
          <a:ln w="9525">
            <a:noFill/>
            <a:miter lim="800000"/>
            <a:headEnd/>
            <a:tailEnd/>
          </a:ln>
        </p:spPr>
        <p:txBody>
          <a:bodyPr/>
          <a:lstStyle/>
          <a:p>
            <a:pPr marL="342900" indent="-342900" algn="l">
              <a:spcBef>
                <a:spcPct val="20000"/>
              </a:spcBef>
              <a:buFont typeface="Neo Sans" pitchFamily="34" charset="0"/>
              <a:buChar char="»"/>
            </a:pPr>
            <a:r>
              <a:rPr lang="en-GB" sz="2400" dirty="0">
                <a:solidFill>
                  <a:schemeClr val="bg1"/>
                </a:solidFill>
                <a:latin typeface="Neo Sans" pitchFamily="34" charset="0"/>
              </a:rPr>
              <a:t>The Cost of Selection Errors</a:t>
            </a:r>
          </a:p>
          <a:p>
            <a:pPr marL="742950" lvl="1" indent="-285750" algn="l">
              <a:spcBef>
                <a:spcPct val="20000"/>
              </a:spcBef>
              <a:buFontTx/>
              <a:buChar char="–"/>
            </a:pPr>
            <a:r>
              <a:rPr lang="en-GB" sz="2400" dirty="0">
                <a:solidFill>
                  <a:schemeClr val="bg1"/>
                </a:solidFill>
                <a:latin typeface="Neo Sans" pitchFamily="34" charset="0"/>
              </a:rPr>
              <a:t>Recruiting candidates</a:t>
            </a:r>
          </a:p>
          <a:p>
            <a:pPr marL="742950" lvl="1" indent="-285750" algn="l">
              <a:spcBef>
                <a:spcPct val="20000"/>
              </a:spcBef>
              <a:buFontTx/>
              <a:buChar char="–"/>
            </a:pPr>
            <a:r>
              <a:rPr lang="en-GB" sz="2400" dirty="0">
                <a:solidFill>
                  <a:schemeClr val="bg1"/>
                </a:solidFill>
                <a:latin typeface="Neo Sans" pitchFamily="34" charset="0"/>
              </a:rPr>
              <a:t>Training employees</a:t>
            </a:r>
          </a:p>
          <a:p>
            <a:pPr marL="742950" lvl="1" indent="-285750" algn="l">
              <a:spcBef>
                <a:spcPct val="20000"/>
              </a:spcBef>
              <a:buFontTx/>
              <a:buChar char="–"/>
            </a:pPr>
            <a:r>
              <a:rPr lang="en-GB" sz="2400" dirty="0">
                <a:solidFill>
                  <a:schemeClr val="bg1"/>
                </a:solidFill>
                <a:latin typeface="Neo Sans" pitchFamily="34" charset="0"/>
              </a:rPr>
              <a:t>Poor Performance of employees</a:t>
            </a:r>
          </a:p>
          <a:p>
            <a:pPr marL="742950" lvl="1" indent="-285750" algn="l">
              <a:spcBef>
                <a:spcPct val="20000"/>
              </a:spcBef>
              <a:buFontTx/>
              <a:buChar char="–"/>
            </a:pPr>
            <a:r>
              <a:rPr lang="en-GB" sz="2400" dirty="0">
                <a:solidFill>
                  <a:schemeClr val="bg1"/>
                </a:solidFill>
                <a:latin typeface="Neo Sans" pitchFamily="34" charset="0"/>
              </a:rPr>
              <a:t>Individual Stress</a:t>
            </a:r>
          </a:p>
          <a:p>
            <a:pPr marL="742950" lvl="1" indent="-285750" algn="l">
              <a:spcBef>
                <a:spcPct val="20000"/>
              </a:spcBef>
              <a:buFontTx/>
              <a:buChar char="–"/>
            </a:pPr>
            <a:endParaRPr lang="en-GB" sz="2400" dirty="0">
              <a:solidFill>
                <a:schemeClr val="bg1"/>
              </a:solidFill>
              <a:latin typeface="Neo Sans" pitchFamily="34" charset="0"/>
            </a:endParaRPr>
          </a:p>
          <a:p>
            <a:pPr marL="342900" indent="-342900" algn="l">
              <a:spcBef>
                <a:spcPct val="20000"/>
              </a:spcBef>
              <a:buFont typeface="Neo Sans" pitchFamily="34" charset="0"/>
              <a:buChar char="»"/>
            </a:pPr>
            <a:r>
              <a:rPr lang="en-GB" sz="2400" dirty="0">
                <a:solidFill>
                  <a:schemeClr val="bg1"/>
                </a:solidFill>
                <a:latin typeface="Neo Sans" pitchFamily="34" charset="0"/>
              </a:rPr>
              <a:t>The Objectivity of the testing process</a:t>
            </a:r>
          </a:p>
          <a:p>
            <a:pPr marL="742950" lvl="1" indent="-285750" algn="l">
              <a:spcBef>
                <a:spcPct val="20000"/>
              </a:spcBef>
              <a:buFontTx/>
              <a:buChar char="–"/>
            </a:pPr>
            <a:r>
              <a:rPr lang="en-GB" sz="2400" dirty="0">
                <a:solidFill>
                  <a:schemeClr val="bg1"/>
                </a:solidFill>
                <a:latin typeface="Neo Sans" pitchFamily="34" charset="0"/>
              </a:rPr>
              <a:t>Standardised procedure</a:t>
            </a:r>
          </a:p>
          <a:p>
            <a:pPr marL="742950" lvl="1" indent="-285750" algn="l">
              <a:spcBef>
                <a:spcPct val="20000"/>
              </a:spcBef>
              <a:buFontTx/>
              <a:buChar char="–"/>
            </a:pPr>
            <a:r>
              <a:rPr lang="en-GB" sz="2400" dirty="0">
                <a:solidFill>
                  <a:schemeClr val="bg1"/>
                </a:solidFill>
                <a:latin typeface="Neo Sans" pitchFamily="34" charset="0"/>
              </a:rPr>
              <a:t>Comprehensive data gathered</a:t>
            </a:r>
          </a:p>
          <a:p>
            <a:pPr marL="742950" lvl="1" indent="-285750" algn="l">
              <a:spcBef>
                <a:spcPct val="20000"/>
              </a:spcBef>
              <a:buFontTx/>
              <a:buChar char="–"/>
            </a:pPr>
            <a:r>
              <a:rPr lang="en-GB" sz="2400" dirty="0">
                <a:solidFill>
                  <a:schemeClr val="bg1"/>
                </a:solidFill>
                <a:latin typeface="Neo Sans" pitchFamily="34" charset="0"/>
              </a:rPr>
              <a:t>Subjectivity of the interview</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noAutofit/>
          </a:bodyPr>
          <a:lstStyle/>
          <a:p>
            <a:pPr eaLnBrk="1" hangingPunct="1"/>
            <a:r>
              <a:rPr lang="en-GB" sz="2400" dirty="0" smtClean="0">
                <a:latin typeface="Arial" pitchFamily="34" charset="0"/>
              </a:rPr>
              <a:t>Swift Technical Aptitudes </a:t>
            </a:r>
            <a:br>
              <a:rPr lang="en-GB" sz="2400" dirty="0" smtClean="0">
                <a:latin typeface="Arial" pitchFamily="34" charset="0"/>
              </a:rPr>
            </a:br>
            <a:r>
              <a:rPr lang="en-GB" sz="2400" dirty="0" smtClean="0">
                <a:latin typeface="Arial" pitchFamily="34" charset="0"/>
              </a:rPr>
              <a:t>Standardisation Norm Group</a:t>
            </a:r>
          </a:p>
        </p:txBody>
      </p:sp>
      <p:sp>
        <p:nvSpPr>
          <p:cNvPr id="4" name="Content Placeholder 3"/>
          <p:cNvSpPr>
            <a:spLocks noGrp="1"/>
          </p:cNvSpPr>
          <p:nvPr>
            <p:ph idx="1"/>
          </p:nvPr>
        </p:nvSpPr>
        <p:spPr>
          <a:xfrm>
            <a:off x="395288" y="928670"/>
            <a:ext cx="8248678" cy="5429288"/>
          </a:xfrm>
        </p:spPr>
        <p:txBody>
          <a:bodyPr>
            <a:normAutofit fontScale="70000" lnSpcReduction="20000"/>
          </a:bodyPr>
          <a:lstStyle/>
          <a:p>
            <a:pPr>
              <a:buNone/>
              <a:tabLst>
                <a:tab pos="495300" algn="l"/>
              </a:tabLst>
            </a:pPr>
            <a:r>
              <a:rPr lang="en-GB" b="1" dirty="0" smtClean="0"/>
              <a:t>Description:</a:t>
            </a:r>
          </a:p>
          <a:p>
            <a:pPr>
              <a:buNone/>
              <a:tabLst>
                <a:tab pos="495300" algn="l"/>
              </a:tabLst>
            </a:pPr>
            <a:endParaRPr lang="en-GB" b="1" dirty="0" smtClean="0"/>
          </a:p>
          <a:p>
            <a:pPr>
              <a:tabLst>
                <a:tab pos="495300" algn="l"/>
              </a:tabLst>
            </a:pPr>
            <a:r>
              <a:rPr lang="en-GB" dirty="0" smtClean="0"/>
              <a:t>Swift Technical Aptitude and Practical Aptitudes were co-standardised on the same group. The standardisation group consisted of 297 participants of whom about 37% were Apprentice Applicants, 23 % Apprentice Electricians, 8% Technicians and 32% Temps (paid volunteers). About 35% of the group also feature in the Operational Aptitudes ‘Mixed Operational Group’ norm.</a:t>
            </a:r>
          </a:p>
          <a:p>
            <a:pPr>
              <a:tabLst>
                <a:tab pos="495300" algn="l"/>
              </a:tabLst>
            </a:pPr>
            <a:endParaRPr lang="en-GB" dirty="0" smtClean="0"/>
          </a:p>
          <a:p>
            <a:pPr>
              <a:buNone/>
              <a:tabLst>
                <a:tab pos="495300" algn="l"/>
              </a:tabLst>
            </a:pPr>
            <a:r>
              <a:rPr lang="en-GB" b="1" dirty="0" smtClean="0"/>
              <a:t>Attributes of the Norm Group:</a:t>
            </a:r>
          </a:p>
          <a:p>
            <a:pPr>
              <a:buNone/>
              <a:tabLst>
                <a:tab pos="495300" algn="l"/>
              </a:tabLst>
            </a:pPr>
            <a:endParaRPr lang="en-GB" b="1" dirty="0" smtClean="0"/>
          </a:p>
          <a:p>
            <a:pPr>
              <a:buFontTx/>
              <a:buChar char="•"/>
              <a:tabLst>
                <a:tab pos="495300" algn="l"/>
              </a:tabLst>
            </a:pPr>
            <a:r>
              <a:rPr lang="en-GB" dirty="0" smtClean="0"/>
              <a:t> Age mean: 20 </a:t>
            </a:r>
          </a:p>
          <a:p>
            <a:pPr>
              <a:buFontTx/>
              <a:buChar char="•"/>
              <a:tabLst>
                <a:tab pos="495300" algn="l"/>
              </a:tabLst>
            </a:pPr>
            <a:r>
              <a:rPr lang="en-GB" dirty="0" smtClean="0"/>
              <a:t> Male: approx. 82%</a:t>
            </a:r>
          </a:p>
          <a:p>
            <a:pPr>
              <a:buFontTx/>
              <a:buChar char="•"/>
              <a:tabLst>
                <a:tab pos="495300" algn="l"/>
              </a:tabLst>
            </a:pPr>
            <a:r>
              <a:rPr lang="en-GB" dirty="0" smtClean="0"/>
              <a:t> White: approx. 95%</a:t>
            </a:r>
          </a:p>
          <a:p>
            <a:pPr>
              <a:buFontTx/>
              <a:buChar char="•"/>
              <a:tabLst>
                <a:tab pos="495300" algn="l"/>
              </a:tabLst>
            </a:pPr>
            <a:r>
              <a:rPr lang="en-GB" dirty="0" smtClean="0"/>
              <a:t> First Language English: 94%</a:t>
            </a:r>
          </a:p>
          <a:p>
            <a:pPr>
              <a:buFontTx/>
              <a:buChar char="•"/>
              <a:tabLst>
                <a:tab pos="495300" algn="l"/>
              </a:tabLst>
            </a:pPr>
            <a:r>
              <a:rPr lang="en-GB" dirty="0" smtClean="0"/>
              <a:t> 4% considered themselves to have a disability</a:t>
            </a:r>
          </a:p>
          <a:p>
            <a:pPr>
              <a:buFontTx/>
              <a:buChar char="•"/>
              <a:tabLst>
                <a:tab pos="495300" algn="l"/>
              </a:tabLst>
            </a:pPr>
            <a:r>
              <a:rPr lang="en-GB" dirty="0" smtClean="0"/>
              <a:t> 92% completed the assessments in the UK, 8% in Australia</a:t>
            </a:r>
          </a:p>
          <a:p>
            <a:pPr>
              <a:tabLst>
                <a:tab pos="495300" algn="l"/>
              </a:tabLst>
            </a:pPr>
            <a:endParaRPr lang="en-GB" dirty="0" smtClean="0"/>
          </a:p>
          <a:p>
            <a:pPr>
              <a:tabLst>
                <a:tab pos="495300" algn="l"/>
              </a:tabLst>
            </a:pPr>
            <a:r>
              <a:rPr lang="en-GB" dirty="0" smtClean="0"/>
              <a:t>Of those who provided information on their highest qualification approximately 70% noted GCSE level, 10% a vocational qualification, 20% A-levels and 10% BTEC or equivalent.</a:t>
            </a:r>
          </a:p>
          <a:p>
            <a:endParaRPr lang="en-GB" dirty="0"/>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2"/>
          <p:cNvSpPr txBox="1">
            <a:spLocks noChangeArrowheads="1"/>
          </p:cNvSpPr>
          <p:nvPr/>
        </p:nvSpPr>
        <p:spPr bwMode="auto">
          <a:xfrm>
            <a:off x="258763" y="262574"/>
            <a:ext cx="4632615" cy="523220"/>
          </a:xfrm>
          <a:prstGeom prst="rect">
            <a:avLst/>
          </a:prstGeom>
          <a:noFill/>
          <a:ln w="9525">
            <a:noFill/>
            <a:miter lim="800000"/>
            <a:headEnd/>
            <a:tailEnd/>
          </a:ln>
        </p:spPr>
        <p:txBody>
          <a:bodyPr wrap="none">
            <a:spAutoFit/>
          </a:bodyPr>
          <a:lstStyle/>
          <a:p>
            <a:pPr algn="l"/>
            <a:r>
              <a:rPr lang="en-GB" sz="2800" dirty="0">
                <a:solidFill>
                  <a:srgbClr val="00B5E6"/>
                </a:solidFill>
              </a:rPr>
              <a:t>Swift Technical Aptitude (IA)</a:t>
            </a:r>
          </a:p>
        </p:txBody>
      </p:sp>
      <p:sp>
        <p:nvSpPr>
          <p:cNvPr id="104451" name="Rectangle 3"/>
          <p:cNvSpPr>
            <a:spLocks noChangeArrowheads="1"/>
          </p:cNvSpPr>
          <p:nvPr/>
        </p:nvSpPr>
        <p:spPr bwMode="auto">
          <a:xfrm>
            <a:off x="419100" y="1106488"/>
            <a:ext cx="8083550" cy="592137"/>
          </a:xfrm>
          <a:prstGeom prst="rect">
            <a:avLst/>
          </a:prstGeom>
          <a:noFill/>
          <a:ln w="9525">
            <a:noFill/>
            <a:miter lim="800000"/>
            <a:headEnd/>
            <a:tailEnd/>
          </a:ln>
        </p:spPr>
        <p:txBody>
          <a:bodyPr/>
          <a:lstStyle/>
          <a:p>
            <a:pPr algn="ctr">
              <a:spcBef>
                <a:spcPct val="20000"/>
              </a:spcBef>
            </a:pPr>
            <a:r>
              <a:rPr lang="en-GB" sz="2400">
                <a:solidFill>
                  <a:schemeClr val="bg1"/>
                </a:solidFill>
              </a:rPr>
              <a:t>Comparison Group: Mixed Technical Group (2007)</a:t>
            </a:r>
          </a:p>
          <a:p>
            <a:pPr>
              <a:spcBef>
                <a:spcPct val="20000"/>
              </a:spcBef>
            </a:pPr>
            <a:endParaRPr lang="en-GB" sz="2400">
              <a:solidFill>
                <a:schemeClr val="bg1"/>
              </a:solidFill>
            </a:endParaRPr>
          </a:p>
        </p:txBody>
      </p:sp>
      <p:graphicFrame>
        <p:nvGraphicFramePr>
          <p:cNvPr id="104514" name="Group 66"/>
          <p:cNvGraphicFramePr>
            <a:graphicFrameLocks noGrp="1"/>
          </p:cNvGraphicFramePr>
          <p:nvPr/>
        </p:nvGraphicFramePr>
        <p:xfrm>
          <a:off x="1639888" y="1663700"/>
          <a:ext cx="5421312" cy="4143248"/>
        </p:xfrm>
        <a:graphic>
          <a:graphicData uri="http://schemas.openxmlformats.org/drawingml/2006/table">
            <a:tbl>
              <a:tblPr/>
              <a:tblGrid>
                <a:gridCol w="1454150"/>
                <a:gridCol w="930275"/>
                <a:gridCol w="839787"/>
                <a:gridCol w="1098550"/>
                <a:gridCol w="1098550"/>
              </a:tblGrid>
              <a:tr h="935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N=297</a:t>
                      </a: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 Answering Last Question</a:t>
                      </a:r>
                      <a:endParaRPr kumimoji="0" lang="en-US" sz="12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17.97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4.40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25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.91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Spatial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7.27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2.30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70%</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Mechanical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5.11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1.91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99%</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Diagrammatic</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5.58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1.58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84%</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214282" y="214290"/>
            <a:ext cx="5530296" cy="523220"/>
          </a:xfrm>
          <a:prstGeom prst="rect">
            <a:avLst/>
          </a:prstGeom>
          <a:noFill/>
          <a:ln w="9525">
            <a:noFill/>
            <a:miter lim="800000"/>
            <a:headEnd/>
            <a:tailEnd/>
          </a:ln>
        </p:spPr>
        <p:txBody>
          <a:bodyPr wrap="none">
            <a:spAutoFit/>
          </a:bodyPr>
          <a:lstStyle/>
          <a:p>
            <a:pPr algn="l"/>
            <a:r>
              <a:rPr lang="en-GB" sz="2800" dirty="0">
                <a:solidFill>
                  <a:srgbClr val="00B5E6"/>
                </a:solidFill>
              </a:rPr>
              <a:t>Swift Technical Aptitude (HC&amp;SA)</a:t>
            </a:r>
          </a:p>
        </p:txBody>
      </p:sp>
      <p:sp>
        <p:nvSpPr>
          <p:cNvPr id="105475" name="Rectangle 3"/>
          <p:cNvSpPr>
            <a:spLocks noChangeArrowheads="1"/>
          </p:cNvSpPr>
          <p:nvPr/>
        </p:nvSpPr>
        <p:spPr bwMode="auto">
          <a:xfrm>
            <a:off x="419100" y="1106488"/>
            <a:ext cx="8083550" cy="592137"/>
          </a:xfrm>
          <a:prstGeom prst="rect">
            <a:avLst/>
          </a:prstGeom>
          <a:noFill/>
          <a:ln w="9525">
            <a:noFill/>
            <a:miter lim="800000"/>
            <a:headEnd/>
            <a:tailEnd/>
          </a:ln>
        </p:spPr>
        <p:txBody>
          <a:bodyPr/>
          <a:lstStyle/>
          <a:p>
            <a:pPr algn="ctr">
              <a:spcBef>
                <a:spcPct val="20000"/>
              </a:spcBef>
            </a:pPr>
            <a:r>
              <a:rPr lang="en-GB" sz="2400">
                <a:solidFill>
                  <a:schemeClr val="bg1"/>
                </a:solidFill>
              </a:rPr>
              <a:t>Comparison Group: Mixed Technical Group (2007)</a:t>
            </a:r>
          </a:p>
          <a:p>
            <a:pPr>
              <a:spcBef>
                <a:spcPct val="20000"/>
              </a:spcBef>
            </a:pPr>
            <a:endParaRPr lang="en-GB" sz="2400">
              <a:solidFill>
                <a:schemeClr val="bg1"/>
              </a:solidFill>
            </a:endParaRPr>
          </a:p>
        </p:txBody>
      </p:sp>
      <p:graphicFrame>
        <p:nvGraphicFramePr>
          <p:cNvPr id="105538" name="Group 66"/>
          <p:cNvGraphicFramePr>
            <a:graphicFrameLocks noGrp="1"/>
          </p:cNvGraphicFramePr>
          <p:nvPr/>
        </p:nvGraphicFramePr>
        <p:xfrm>
          <a:off x="1639888" y="1663700"/>
          <a:ext cx="5421312" cy="4143248"/>
        </p:xfrm>
        <a:graphic>
          <a:graphicData uri="http://schemas.openxmlformats.org/drawingml/2006/table">
            <a:tbl>
              <a:tblPr/>
              <a:tblGrid>
                <a:gridCol w="1454150"/>
                <a:gridCol w="930275"/>
                <a:gridCol w="839787"/>
                <a:gridCol w="1098550"/>
                <a:gridCol w="1098550"/>
              </a:tblGrid>
              <a:tr h="935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bg1"/>
                          </a:solidFill>
                          <a:effectLst/>
                          <a:latin typeface="Arial" pitchFamily="34" charset="0"/>
                        </a:rPr>
                        <a:t>N=297</a:t>
                      </a:r>
                    </a:p>
                  </a:txBody>
                  <a:tcPr anchor="ctr" horzOverflow="overflow">
                    <a:lnL w="12700" cap="flat" cmpd="sng" algn="ctr">
                      <a:solidFill>
                        <a:srgbClr val="00B5E6"/>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5E6"/>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Mean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SD</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0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 Answering Last Question</a:t>
                      </a:r>
                      <a:endParaRPr kumimoji="0" lang="en-US" sz="1200" b="0" i="0" u="none" strike="noStrike" cap="none" normalizeH="0" baseline="0" smtClean="0">
                        <a:ln>
                          <a:noFill/>
                        </a:ln>
                        <a:solidFill>
                          <a:srgbClr val="00204E"/>
                        </a:solidFill>
                        <a:effectLst/>
                        <a:latin typeface="Arial" pitchFamily="34" charset="0"/>
                      </a:endParaRP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Internal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Consistency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200" b="0" i="0" u="none" strike="noStrike" cap="none" normalizeH="0" baseline="0" smtClean="0">
                          <a:ln>
                            <a:noFill/>
                          </a:ln>
                          <a:solidFill>
                            <a:srgbClr val="00204E"/>
                          </a:solidFill>
                          <a:effectLst/>
                          <a:latin typeface="Arial" pitchFamily="34" charset="0"/>
                        </a:rPr>
                        <a:t>Reliability</a:t>
                      </a:r>
                    </a:p>
                  </a:txBody>
                  <a:tcPr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00204E"/>
                          </a:solidFill>
                          <a:effectLst/>
                          <a:latin typeface="Arial" pitchFamily="34" charset="0"/>
                        </a:rPr>
                        <a:t>Total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15.37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5.56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Accuracy</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25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Speed</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Caution</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-.16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N/A</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Spatial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6.76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2.92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82%</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Mechanical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4.38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2.13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87%</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smtClean="0">
                          <a:ln>
                            <a:noFill/>
                          </a:ln>
                          <a:solidFill>
                            <a:srgbClr val="00204E"/>
                          </a:solidFill>
                          <a:effectLst/>
                          <a:latin typeface="Arial" pitchFamily="34" charset="0"/>
                        </a:rPr>
                        <a:t>Diagrammatic</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4.23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2.13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59%</a:t>
                      </a:r>
                      <a:endParaRPr kumimoji="0" lang="en-US" sz="1600" b="0" i="0" u="none" strike="noStrike" cap="none" normalizeH="0" baseline="0" smtClean="0">
                        <a:ln>
                          <a:noFill/>
                        </a:ln>
                        <a:solidFill>
                          <a:srgbClr val="FFFFFF"/>
                        </a:solidFill>
                        <a:effectLst/>
                        <a:latin typeface="Arial" pitchFamily="34" charset="0"/>
                      </a:endParaRP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rgbClr val="FFFFFF"/>
                          </a:solidFill>
                          <a:effectLst/>
                          <a:latin typeface="Arial" pitchFamily="34" charset="0"/>
                        </a:rPr>
                        <a:t>.72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381000" y="304800"/>
            <a:ext cx="6553200" cy="533400"/>
          </a:xfrm>
          <a:prstGeom prst="rect">
            <a:avLst/>
          </a:prstGeom>
          <a:noFill/>
          <a:ln w="9525">
            <a:noFill/>
            <a:miter lim="800000"/>
            <a:headEnd/>
            <a:tailEnd/>
          </a:ln>
        </p:spPr>
        <p:txBody>
          <a:bodyPr/>
          <a:lstStyle/>
          <a:p>
            <a:pPr algn="l">
              <a:spcBef>
                <a:spcPct val="0"/>
              </a:spcBef>
            </a:pPr>
            <a:endParaRPr lang="en-GB">
              <a:solidFill>
                <a:srgbClr val="00B5E6"/>
              </a:solidFill>
              <a:latin typeface="Neo Sans" pitchFamily="34" charset="0"/>
            </a:endParaRPr>
          </a:p>
        </p:txBody>
      </p:sp>
      <p:sp>
        <p:nvSpPr>
          <p:cNvPr id="27651" name="Rectangle 3"/>
          <p:cNvSpPr>
            <a:spLocks noChangeArrowheads="1"/>
          </p:cNvSpPr>
          <p:nvPr/>
        </p:nvSpPr>
        <p:spPr bwMode="auto">
          <a:xfrm>
            <a:off x="395288" y="1196975"/>
            <a:ext cx="7772400" cy="2657475"/>
          </a:xfrm>
          <a:prstGeom prst="rect">
            <a:avLst/>
          </a:prstGeom>
          <a:noFill/>
          <a:ln w="9525">
            <a:noFill/>
            <a:miter lim="800000"/>
            <a:headEnd/>
            <a:tailEnd/>
          </a:ln>
        </p:spPr>
        <p:txBody>
          <a:bodyPr/>
          <a:lstStyle/>
          <a:p>
            <a:pPr marL="342900" indent="-342900" algn="l">
              <a:spcBef>
                <a:spcPct val="20000"/>
              </a:spcBef>
              <a:buFont typeface="Neo Sans" pitchFamily="34" charset="0"/>
              <a:buChar char="»"/>
            </a:pPr>
            <a:r>
              <a:rPr lang="en-GB" sz="2400" dirty="0">
                <a:solidFill>
                  <a:schemeClr val="bg1"/>
                </a:solidFill>
                <a:latin typeface="Neo Sans" pitchFamily="34" charset="0"/>
              </a:rPr>
              <a:t>The Validity of Testing</a:t>
            </a:r>
          </a:p>
          <a:p>
            <a:pPr marL="742950" lvl="1" indent="-285750" algn="l">
              <a:spcBef>
                <a:spcPct val="20000"/>
              </a:spcBef>
              <a:buFontTx/>
              <a:buChar char="–"/>
            </a:pPr>
            <a:r>
              <a:rPr lang="en-GB" sz="2400" dirty="0">
                <a:solidFill>
                  <a:schemeClr val="bg1"/>
                </a:solidFill>
                <a:latin typeface="Neo Sans" pitchFamily="34" charset="0"/>
              </a:rPr>
              <a:t>Related to Job Performance</a:t>
            </a:r>
          </a:p>
          <a:p>
            <a:pPr marL="742950" lvl="1" indent="-285750" algn="l">
              <a:spcBef>
                <a:spcPct val="20000"/>
              </a:spcBef>
              <a:buFontTx/>
              <a:buChar char="–"/>
            </a:pPr>
            <a:r>
              <a:rPr lang="en-GB" sz="2400" dirty="0">
                <a:solidFill>
                  <a:schemeClr val="bg1"/>
                </a:solidFill>
                <a:latin typeface="Neo Sans" pitchFamily="34" charset="0"/>
              </a:rPr>
              <a:t>Cost Benefits of using tests</a:t>
            </a:r>
          </a:p>
          <a:p>
            <a:pPr marL="742950" lvl="1" indent="-285750" algn="l">
              <a:spcBef>
                <a:spcPct val="20000"/>
              </a:spcBef>
              <a:buFontTx/>
              <a:buChar char="–"/>
            </a:pPr>
            <a:endParaRPr lang="en-GB" sz="2400" dirty="0">
              <a:solidFill>
                <a:schemeClr val="bg1"/>
              </a:solidFill>
              <a:latin typeface="Neo Sans" pitchFamily="34" charset="0"/>
            </a:endParaRPr>
          </a:p>
          <a:p>
            <a:pPr marL="342900" indent="-342900" algn="l">
              <a:spcBef>
                <a:spcPct val="20000"/>
              </a:spcBef>
              <a:buFont typeface="Neo Sans" pitchFamily="34" charset="0"/>
              <a:buChar char="»"/>
            </a:pPr>
            <a:r>
              <a:rPr lang="en-GB" sz="2400" dirty="0">
                <a:solidFill>
                  <a:schemeClr val="bg1"/>
                </a:solidFill>
                <a:latin typeface="Neo Sans" pitchFamily="34" charset="0"/>
              </a:rPr>
              <a:t>Public Relations/Image</a:t>
            </a:r>
          </a:p>
          <a:p>
            <a:pPr marL="742950" lvl="1" indent="-285750" algn="l">
              <a:spcBef>
                <a:spcPct val="20000"/>
              </a:spcBef>
              <a:buFontTx/>
              <a:buChar char="–"/>
            </a:pPr>
            <a:r>
              <a:rPr lang="en-GB" sz="2400" dirty="0">
                <a:solidFill>
                  <a:schemeClr val="bg1"/>
                </a:solidFill>
                <a:latin typeface="Neo Sans" pitchFamily="34" charset="0"/>
              </a:rPr>
              <a:t>Provide an efficient and effective process</a:t>
            </a:r>
          </a:p>
        </p:txBody>
      </p:sp>
      <p:sp>
        <p:nvSpPr>
          <p:cNvPr id="27652" name="Rectangle 4"/>
          <p:cNvSpPr>
            <a:spLocks noGrp="1" noChangeArrowheads="1"/>
          </p:cNvSpPr>
          <p:nvPr>
            <p:ph type="title" idx="4294967295"/>
          </p:nvPr>
        </p:nvSpPr>
        <p:spPr/>
        <p:txBody>
          <a:bodyPr/>
          <a:lstStyle/>
          <a:p>
            <a:pPr eaLnBrk="1" hangingPunct="1"/>
            <a:r>
              <a:rPr lang="en-GB" smtClean="0"/>
              <a:t>Why do we use tests?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685800" y="2747963"/>
            <a:ext cx="7772400" cy="866775"/>
          </a:xfrm>
        </p:spPr>
        <p:txBody>
          <a:bodyPr/>
          <a:lstStyle/>
          <a:p>
            <a:pPr eaLnBrk="1" hangingPunct="1"/>
            <a:r>
              <a:rPr lang="en-GB" sz="3200" smtClean="0"/>
              <a:t>Job Analysis &amp; Test Choice</a:t>
            </a:r>
            <a:endParaRPr lang="en-US" sz="3200" smtClean="0"/>
          </a:p>
        </p:txBody>
      </p:sp>
      <p:sp>
        <p:nvSpPr>
          <p:cNvPr id="28675"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GB" smtClean="0"/>
              <a:t>Job Analysis &amp; Test Choice</a:t>
            </a:r>
          </a:p>
        </p:txBody>
      </p:sp>
      <p:sp>
        <p:nvSpPr>
          <p:cNvPr id="29699" name="Rectangle 3"/>
          <p:cNvSpPr>
            <a:spLocks noGrp="1" noChangeArrowheads="1"/>
          </p:cNvSpPr>
          <p:nvPr>
            <p:ph type="body" sz="half" idx="1"/>
          </p:nvPr>
        </p:nvSpPr>
        <p:spPr>
          <a:xfrm>
            <a:off x="395288" y="1341438"/>
            <a:ext cx="3746500" cy="4967287"/>
          </a:xfrm>
        </p:spPr>
        <p:txBody>
          <a:bodyPr/>
          <a:lstStyle/>
          <a:p>
            <a:pPr eaLnBrk="1" hangingPunct="1"/>
            <a:r>
              <a:rPr lang="en-GB" sz="2000" smtClean="0"/>
              <a:t>Structured interviews</a:t>
            </a:r>
          </a:p>
          <a:p>
            <a:pPr eaLnBrk="1" hangingPunct="1"/>
            <a:endParaRPr lang="en-GB" sz="2000" smtClean="0"/>
          </a:p>
          <a:p>
            <a:pPr eaLnBrk="1" hangingPunct="1"/>
            <a:r>
              <a:rPr lang="en-GB" sz="2000" smtClean="0"/>
              <a:t>Critical Incident technique</a:t>
            </a:r>
          </a:p>
          <a:p>
            <a:pPr eaLnBrk="1" hangingPunct="1"/>
            <a:endParaRPr lang="en-GB" sz="2000" smtClean="0"/>
          </a:p>
          <a:p>
            <a:pPr eaLnBrk="1" hangingPunct="1"/>
            <a:r>
              <a:rPr lang="en-GB" sz="2000" smtClean="0"/>
              <a:t>Repertory Grid technique</a:t>
            </a:r>
          </a:p>
          <a:p>
            <a:pPr eaLnBrk="1" hangingPunct="1"/>
            <a:endParaRPr lang="en-GB" sz="2000" smtClean="0"/>
          </a:p>
          <a:p>
            <a:pPr eaLnBrk="1" hangingPunct="1"/>
            <a:r>
              <a:rPr lang="en-GB" sz="2000" smtClean="0"/>
              <a:t>Documentation review</a:t>
            </a:r>
          </a:p>
          <a:p>
            <a:pPr eaLnBrk="1" hangingPunct="1"/>
            <a:endParaRPr lang="en-GB" sz="2000" smtClean="0"/>
          </a:p>
          <a:p>
            <a:pPr eaLnBrk="1" hangingPunct="1"/>
            <a:r>
              <a:rPr lang="en-GB" sz="2000" smtClean="0"/>
              <a:t>Diaries</a:t>
            </a:r>
          </a:p>
          <a:p>
            <a:pPr eaLnBrk="1" hangingPunct="1"/>
            <a:endParaRPr lang="en-GB" sz="2000" smtClean="0"/>
          </a:p>
          <a:p>
            <a:pPr eaLnBrk="1" hangingPunct="1"/>
            <a:endParaRPr lang="en-GB" sz="1400" smtClean="0"/>
          </a:p>
          <a:p>
            <a:pPr eaLnBrk="1" hangingPunct="1"/>
            <a:endParaRPr lang="en-GB" sz="1400" smtClean="0"/>
          </a:p>
          <a:p>
            <a:pPr eaLnBrk="1" hangingPunct="1"/>
            <a:endParaRPr lang="en-GB" sz="2000" smtClean="0"/>
          </a:p>
        </p:txBody>
      </p:sp>
      <p:sp>
        <p:nvSpPr>
          <p:cNvPr id="29700" name="Rectangle 4"/>
          <p:cNvSpPr>
            <a:spLocks noGrp="1" noChangeArrowheads="1"/>
          </p:cNvSpPr>
          <p:nvPr>
            <p:ph type="body" sz="half" idx="2"/>
          </p:nvPr>
        </p:nvSpPr>
        <p:spPr>
          <a:xfrm>
            <a:off x="4179888" y="1341438"/>
            <a:ext cx="4475162" cy="4967287"/>
          </a:xfrm>
        </p:spPr>
        <p:txBody>
          <a:bodyPr/>
          <a:lstStyle/>
          <a:p>
            <a:pPr eaLnBrk="1" hangingPunct="1"/>
            <a:r>
              <a:rPr lang="en-GB" sz="2000" smtClean="0"/>
              <a:t>Observing the job</a:t>
            </a:r>
          </a:p>
          <a:p>
            <a:pPr eaLnBrk="1" hangingPunct="1"/>
            <a:endParaRPr lang="en-GB" sz="2000" smtClean="0"/>
          </a:p>
          <a:p>
            <a:pPr eaLnBrk="1" hangingPunct="1"/>
            <a:r>
              <a:rPr lang="en-GB" sz="2000" smtClean="0"/>
              <a:t>Doing the job</a:t>
            </a:r>
          </a:p>
          <a:p>
            <a:pPr eaLnBrk="1" hangingPunct="1"/>
            <a:endParaRPr lang="en-GB" sz="2000" smtClean="0"/>
          </a:p>
          <a:p>
            <a:pPr eaLnBrk="1" hangingPunct="1"/>
            <a:r>
              <a:rPr lang="en-GB" sz="2000" smtClean="0"/>
              <a:t>Testing high and low performers</a:t>
            </a:r>
          </a:p>
          <a:p>
            <a:pPr eaLnBrk="1" hangingPunct="1"/>
            <a:endParaRPr lang="en-GB" sz="2000" smtClean="0"/>
          </a:p>
          <a:p>
            <a:pPr eaLnBrk="1" hangingPunct="1"/>
            <a:r>
              <a:rPr lang="en-GB" sz="2000" smtClean="0">
                <a:latin typeface="Neo Sans Medium" pitchFamily="34" charset="0"/>
              </a:rPr>
              <a:t>Saville Consulting Performance Culture Cards</a:t>
            </a:r>
          </a:p>
          <a:p>
            <a:pPr eaLnBrk="1" hangingPunct="1"/>
            <a:endParaRPr lang="en-GB" sz="2000" smtClean="0">
              <a:latin typeface="Neo Sans Medium" pitchFamily="34" charset="0"/>
            </a:endParaRPr>
          </a:p>
          <a:p>
            <a:pPr eaLnBrk="1" hangingPunct="1"/>
            <a:r>
              <a:rPr lang="en-GB" sz="2000" smtClean="0">
                <a:latin typeface="Neo Sans Medium" pitchFamily="34" charset="0"/>
              </a:rPr>
              <a:t>Saville Consulting Job Profiler</a:t>
            </a:r>
          </a:p>
          <a:p>
            <a:pPr eaLnBrk="1" hangingPunct="1"/>
            <a:endParaRPr lang="en-GB" sz="2000" smtClean="0">
              <a:latin typeface="Neo Sans Medium" pitchFamily="34" charset="0"/>
            </a:endParaRPr>
          </a:p>
          <a:p>
            <a:pPr eaLnBrk="1" hangingPunct="1"/>
            <a:endParaRPr lang="en-GB" sz="20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omp_cards_uk_sectionB1"/>
          <p:cNvPicPr>
            <a:picLocks noChangeAspect="1" noChangeArrowheads="1"/>
          </p:cNvPicPr>
          <p:nvPr/>
        </p:nvPicPr>
        <p:blipFill>
          <a:blip r:embed="rId3" cstate="print"/>
          <a:srcRect/>
          <a:stretch>
            <a:fillRect/>
          </a:stretch>
        </p:blipFill>
        <p:spPr bwMode="auto">
          <a:xfrm>
            <a:off x="5867400" y="4554538"/>
            <a:ext cx="3057525" cy="2130425"/>
          </a:xfrm>
          <a:prstGeom prst="rect">
            <a:avLst/>
          </a:prstGeom>
          <a:noFill/>
          <a:ln w="9525">
            <a:noFill/>
            <a:miter lim="800000"/>
            <a:headEnd/>
            <a:tailEnd/>
          </a:ln>
        </p:spPr>
      </p:pic>
      <p:sp>
        <p:nvSpPr>
          <p:cNvPr id="30723" name="Rectangle 3"/>
          <p:cNvSpPr>
            <a:spLocks noGrp="1" noChangeArrowheads="1"/>
          </p:cNvSpPr>
          <p:nvPr>
            <p:ph type="title"/>
          </p:nvPr>
        </p:nvSpPr>
        <p:spPr>
          <a:xfrm>
            <a:off x="179388" y="-100013"/>
            <a:ext cx="8229600" cy="1143001"/>
          </a:xfrm>
          <a:noFill/>
        </p:spPr>
        <p:txBody>
          <a:bodyPr/>
          <a:lstStyle/>
          <a:p>
            <a:pPr eaLnBrk="1" hangingPunct="1"/>
            <a:r>
              <a:rPr lang="en-GB" smtClean="0"/>
              <a:t>Wave</a:t>
            </a:r>
            <a:r>
              <a:rPr lang="en-US" i="1" smtClean="0"/>
              <a:t>®</a:t>
            </a:r>
            <a:r>
              <a:rPr lang="en-GB" smtClean="0"/>
              <a:t> Performance Culture Framework</a:t>
            </a:r>
          </a:p>
        </p:txBody>
      </p:sp>
      <p:sp>
        <p:nvSpPr>
          <p:cNvPr id="30724" name="Rectangle 4"/>
          <p:cNvSpPr>
            <a:spLocks noGrp="1" noChangeArrowheads="1"/>
          </p:cNvSpPr>
          <p:nvPr>
            <p:ph type="body" idx="1"/>
          </p:nvPr>
        </p:nvSpPr>
        <p:spPr>
          <a:xfrm>
            <a:off x="311150" y="1130300"/>
            <a:ext cx="7531100" cy="5122863"/>
          </a:xfrm>
        </p:spPr>
        <p:txBody>
          <a:bodyPr/>
          <a:lstStyle/>
          <a:p>
            <a:pPr eaLnBrk="1" hangingPunct="1"/>
            <a:r>
              <a:rPr lang="en-GB" sz="1800" smtClean="0">
                <a:solidFill>
                  <a:srgbClr val="00B5E8"/>
                </a:solidFill>
              </a:rPr>
              <a:t>Extensively researched model</a:t>
            </a:r>
            <a:r>
              <a:rPr lang="en-GB" sz="1800" smtClean="0"/>
              <a:t> of key characteristics underpinning success at work across different occupations</a:t>
            </a:r>
          </a:p>
          <a:p>
            <a:pPr eaLnBrk="1" hangingPunct="1">
              <a:buFont typeface="Neo Sans" pitchFamily="34" charset="0"/>
              <a:buNone/>
            </a:pPr>
            <a:endParaRPr lang="en-GB" sz="1800" smtClean="0"/>
          </a:p>
          <a:p>
            <a:pPr eaLnBrk="1" hangingPunct="1"/>
            <a:r>
              <a:rPr lang="en-GB" sz="1800" smtClean="0">
                <a:solidFill>
                  <a:srgbClr val="00B5E8"/>
                </a:solidFill>
              </a:rPr>
              <a:t>Encompasses elements of performance</a:t>
            </a:r>
            <a:r>
              <a:rPr lang="en-GB" sz="1800" smtClean="0"/>
              <a:t> that validation evidence indicates as most important and predictive</a:t>
            </a:r>
          </a:p>
          <a:p>
            <a:pPr eaLnBrk="1" hangingPunct="1">
              <a:buFont typeface="Neo Sans" pitchFamily="34" charset="0"/>
              <a:buNone/>
            </a:pPr>
            <a:endParaRPr lang="en-GB" sz="1800" smtClean="0"/>
          </a:p>
          <a:p>
            <a:pPr eaLnBrk="1" hangingPunct="1"/>
            <a:r>
              <a:rPr lang="en-GB" sz="1800" smtClean="0">
                <a:solidFill>
                  <a:srgbClr val="00B5E8"/>
                </a:solidFill>
              </a:rPr>
              <a:t>Use in conjunction with all Saville Consulting Wave</a:t>
            </a:r>
            <a:r>
              <a:rPr lang="en-US" sz="1800" i="1" smtClean="0">
                <a:solidFill>
                  <a:srgbClr val="00B5E8"/>
                </a:solidFill>
              </a:rPr>
              <a:t>®</a:t>
            </a:r>
            <a:r>
              <a:rPr lang="en-GB" sz="1800" smtClean="0">
                <a:solidFill>
                  <a:srgbClr val="00B5E8"/>
                </a:solidFill>
              </a:rPr>
              <a:t> tools</a:t>
            </a:r>
            <a:r>
              <a:rPr lang="en-GB" sz="1800" smtClean="0"/>
              <a:t> </a:t>
            </a:r>
            <a:r>
              <a:rPr lang="en-GB" sz="1800" smtClean="0">
                <a:solidFill>
                  <a:srgbClr val="00B5E8"/>
                </a:solidFill>
              </a:rPr>
              <a:t>and Aptitude Assessments</a:t>
            </a:r>
            <a:r>
              <a:rPr lang="en-GB" sz="1800" smtClean="0"/>
              <a:t> to maximise their assessment of the model</a:t>
            </a:r>
          </a:p>
          <a:p>
            <a:pPr eaLnBrk="1" hangingPunct="1"/>
            <a:endParaRPr lang="en-GB" sz="1800" smtClean="0"/>
          </a:p>
          <a:p>
            <a:pPr eaLnBrk="1" hangingPunct="1"/>
            <a:r>
              <a:rPr lang="en-GB" sz="1800" smtClean="0">
                <a:solidFill>
                  <a:srgbClr val="00B5E8"/>
                </a:solidFill>
              </a:rPr>
              <a:t>Accessible to line managers</a:t>
            </a:r>
            <a:r>
              <a:rPr lang="en-GB" sz="1800" smtClean="0"/>
              <a:t> unfamiliar with psychometric measurement </a:t>
            </a:r>
          </a:p>
          <a:p>
            <a:pPr eaLnBrk="1" hangingPunct="1"/>
            <a:endParaRPr lang="en-GB" sz="1800" smtClean="0"/>
          </a:p>
          <a:p>
            <a:pPr eaLnBrk="1" hangingPunct="1"/>
            <a:r>
              <a:rPr lang="en-GB" sz="1800" smtClean="0"/>
              <a:t>Includes </a:t>
            </a:r>
            <a:r>
              <a:rPr lang="en-GB" sz="1800" smtClean="0">
                <a:solidFill>
                  <a:srgbClr val="00B5E8"/>
                </a:solidFill>
              </a:rPr>
              <a:t>card deck, spreadsheets </a:t>
            </a:r>
            <a:r>
              <a:rPr lang="en-GB" sz="1800" smtClean="0"/>
              <a:t>for collating data </a:t>
            </a:r>
          </a:p>
          <a:p>
            <a:pPr eaLnBrk="1" hangingPunct="1">
              <a:buFont typeface="Neo Sans" pitchFamily="34" charset="0"/>
              <a:buNone/>
            </a:pPr>
            <a:r>
              <a:rPr lang="en-GB" sz="1800" smtClean="0"/>
              <a:t>	and comprehensive </a:t>
            </a:r>
            <a:r>
              <a:rPr lang="en-GB" sz="1800" smtClean="0">
                <a:solidFill>
                  <a:srgbClr val="00B5E8"/>
                </a:solidFill>
              </a:rPr>
              <a:t>User Guide</a:t>
            </a:r>
            <a:r>
              <a:rPr lang="en-GB" sz="1800" smtClean="0"/>
              <a:t> with example</a:t>
            </a:r>
          </a:p>
          <a:p>
            <a:pPr eaLnBrk="1" hangingPunct="1">
              <a:buFont typeface="Neo Sans" pitchFamily="34" charset="0"/>
              <a:buNone/>
            </a:pPr>
            <a:r>
              <a:rPr lang="en-GB" sz="1800" smtClean="0"/>
              <a:t>      applications</a:t>
            </a:r>
          </a:p>
          <a:p>
            <a:pPr eaLnBrk="1" hangingPunct="1"/>
            <a:endParaRPr lang="en-GB" sz="1800" u="sng"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noFill/>
        </p:spPr>
        <p:txBody>
          <a:bodyPr/>
          <a:lstStyle/>
          <a:p>
            <a:pPr eaLnBrk="1" hangingPunct="1"/>
            <a:r>
              <a:rPr lang="en-GB" smtClean="0"/>
              <a:t>The Framework</a:t>
            </a:r>
          </a:p>
        </p:txBody>
      </p:sp>
      <p:sp>
        <p:nvSpPr>
          <p:cNvPr id="31747" name="Rectangle 3"/>
          <p:cNvSpPr>
            <a:spLocks noGrp="1" noChangeArrowheads="1"/>
          </p:cNvSpPr>
          <p:nvPr>
            <p:ph type="body" idx="1"/>
          </p:nvPr>
        </p:nvSpPr>
        <p:spPr>
          <a:xfrm>
            <a:off x="160338" y="998538"/>
            <a:ext cx="8662987" cy="6130925"/>
          </a:xfrm>
        </p:spPr>
        <p:txBody>
          <a:bodyPr/>
          <a:lstStyle/>
          <a:p>
            <a:pPr eaLnBrk="1" hangingPunct="1">
              <a:buFont typeface="Neo Sans" pitchFamily="34" charset="0"/>
              <a:buNone/>
            </a:pPr>
            <a:r>
              <a:rPr lang="en-GB" sz="2000" smtClean="0"/>
              <a:t>The Framework is made up of Behaviour, Ability &amp; Global areas each</a:t>
            </a:r>
          </a:p>
          <a:p>
            <a:pPr eaLnBrk="1" hangingPunct="1">
              <a:buFont typeface="Neo Sans" pitchFamily="34" charset="0"/>
              <a:buNone/>
            </a:pPr>
            <a:r>
              <a:rPr lang="en-GB" sz="2000" smtClean="0"/>
              <a:t>built on a hierarchy of general areas breaking down into greater detail</a:t>
            </a:r>
          </a:p>
          <a:p>
            <a:pPr eaLnBrk="1" hangingPunct="1">
              <a:buFont typeface="Neo Sans" pitchFamily="34" charset="0"/>
              <a:buNone/>
            </a:pPr>
            <a:endParaRPr lang="en-GB" sz="2000" smtClean="0"/>
          </a:p>
          <a:p>
            <a:pPr eaLnBrk="1" hangingPunct="1">
              <a:buFont typeface="Neo Sans" pitchFamily="34" charset="0"/>
              <a:buNone/>
            </a:pPr>
            <a:r>
              <a:rPr lang="en-GB" sz="2000" smtClean="0">
                <a:solidFill>
                  <a:srgbClr val="00B5E8"/>
                </a:solidFill>
              </a:rPr>
              <a:t>Behaviour</a:t>
            </a:r>
          </a:p>
          <a:p>
            <a:pPr eaLnBrk="1" hangingPunct="1">
              <a:buFont typeface="Neo Sans" pitchFamily="34" charset="0"/>
              <a:buNone/>
            </a:pPr>
            <a:r>
              <a:rPr lang="en-GB" sz="2000" smtClean="0"/>
              <a:t>4 clusters, 12 sections, 36 dimensions, 108 facets</a:t>
            </a:r>
          </a:p>
          <a:p>
            <a:pPr eaLnBrk="1" hangingPunct="1">
              <a:buFont typeface="Neo Sans" pitchFamily="34" charset="0"/>
              <a:buNone/>
            </a:pPr>
            <a:endParaRPr lang="en-GB" sz="2000" smtClean="0"/>
          </a:p>
          <a:p>
            <a:pPr eaLnBrk="1" hangingPunct="1">
              <a:buFont typeface="Neo Sans" pitchFamily="34" charset="0"/>
              <a:buNone/>
            </a:pPr>
            <a:r>
              <a:rPr lang="en-GB" sz="2000" smtClean="0">
                <a:solidFill>
                  <a:srgbClr val="00B5E8"/>
                </a:solidFill>
              </a:rPr>
              <a:t>Ability</a:t>
            </a:r>
          </a:p>
          <a:p>
            <a:pPr eaLnBrk="1" hangingPunct="1">
              <a:buFont typeface="Neo Sans" pitchFamily="34" charset="0"/>
              <a:buNone/>
            </a:pPr>
            <a:r>
              <a:rPr lang="en-GB" sz="2000" smtClean="0"/>
              <a:t>1 cluster, 2 sections, 6 dimensions, 30 facets</a:t>
            </a:r>
          </a:p>
          <a:p>
            <a:pPr eaLnBrk="1" hangingPunct="1">
              <a:buFont typeface="Neo Sans" pitchFamily="34" charset="0"/>
              <a:buNone/>
            </a:pPr>
            <a:endParaRPr lang="en-GB" sz="2000" smtClean="0"/>
          </a:p>
          <a:p>
            <a:pPr eaLnBrk="1" hangingPunct="1">
              <a:buFont typeface="Neo Sans" pitchFamily="34" charset="0"/>
              <a:buNone/>
            </a:pPr>
            <a:r>
              <a:rPr lang="en-GB" sz="2000" smtClean="0">
                <a:solidFill>
                  <a:srgbClr val="00B5E8"/>
                </a:solidFill>
              </a:rPr>
              <a:t>Global</a:t>
            </a:r>
          </a:p>
          <a:p>
            <a:pPr eaLnBrk="1" hangingPunct="1">
              <a:buFont typeface="Neo Sans" pitchFamily="34" charset="0"/>
              <a:buNone/>
            </a:pPr>
            <a:r>
              <a:rPr lang="en-GB" sz="2000" smtClean="0"/>
              <a:t>1 cluster, 3 sections, 9 dimensions</a:t>
            </a:r>
          </a:p>
        </p:txBody>
      </p:sp>
      <p:grpSp>
        <p:nvGrpSpPr>
          <p:cNvPr id="2" name="Group 4"/>
          <p:cNvGrpSpPr>
            <a:grpSpLocks/>
          </p:cNvGrpSpPr>
          <p:nvPr/>
        </p:nvGrpSpPr>
        <p:grpSpPr bwMode="auto">
          <a:xfrm>
            <a:off x="4535488" y="2608263"/>
            <a:ext cx="4324350" cy="3673475"/>
            <a:chOff x="30" y="1399"/>
            <a:chExt cx="2724" cy="2314"/>
          </a:xfrm>
        </p:grpSpPr>
        <p:sp>
          <p:nvSpPr>
            <p:cNvPr id="31749" name="Freeform 5"/>
            <p:cNvSpPr>
              <a:spLocks/>
            </p:cNvSpPr>
            <p:nvPr/>
          </p:nvSpPr>
          <p:spPr bwMode="auto">
            <a:xfrm>
              <a:off x="841" y="2077"/>
              <a:ext cx="1115" cy="111"/>
            </a:xfrm>
            <a:custGeom>
              <a:avLst/>
              <a:gdLst>
                <a:gd name="T0" fmla="*/ 0 w 1375"/>
                <a:gd name="T1" fmla="*/ 136 h 136"/>
                <a:gd name="T2" fmla="*/ 680 w 1375"/>
                <a:gd name="T3" fmla="*/ 0 h 136"/>
                <a:gd name="T4" fmla="*/ 1375 w 1375"/>
                <a:gd name="T5" fmla="*/ 134 h 136"/>
                <a:gd name="T6" fmla="*/ 0 60000 65536"/>
                <a:gd name="T7" fmla="*/ 0 60000 65536"/>
                <a:gd name="T8" fmla="*/ 0 60000 65536"/>
                <a:gd name="T9" fmla="*/ 0 w 1375"/>
                <a:gd name="T10" fmla="*/ 0 h 136"/>
                <a:gd name="T11" fmla="*/ 1375 w 1375"/>
                <a:gd name="T12" fmla="*/ 136 h 136"/>
              </a:gdLst>
              <a:ahLst/>
              <a:cxnLst>
                <a:cxn ang="T6">
                  <a:pos x="T0" y="T1"/>
                </a:cxn>
                <a:cxn ang="T7">
                  <a:pos x="T2" y="T3"/>
                </a:cxn>
                <a:cxn ang="T8">
                  <a:pos x="T4" y="T5"/>
                </a:cxn>
              </a:cxnLst>
              <a:rect l="T9" t="T10" r="T11" b="T12"/>
              <a:pathLst>
                <a:path w="1375" h="136">
                  <a:moveTo>
                    <a:pt x="0" y="136"/>
                  </a:moveTo>
                  <a:lnTo>
                    <a:pt x="680" y="0"/>
                  </a:lnTo>
                  <a:lnTo>
                    <a:pt x="1375" y="134"/>
                  </a:lnTo>
                </a:path>
              </a:pathLst>
            </a:custGeom>
            <a:noFill/>
            <a:ln w="9525">
              <a:solidFill>
                <a:schemeClr val="accent2"/>
              </a:solidFill>
              <a:round/>
              <a:headEnd/>
              <a:tailEnd/>
            </a:ln>
          </p:spPr>
          <p:txBody>
            <a:bodyPr/>
            <a:lstStyle/>
            <a:p>
              <a:endParaRPr lang="en-GB"/>
            </a:p>
          </p:txBody>
        </p:sp>
        <p:sp>
          <p:nvSpPr>
            <p:cNvPr id="31750" name="Freeform 6"/>
            <p:cNvSpPr>
              <a:spLocks/>
            </p:cNvSpPr>
            <p:nvPr/>
          </p:nvSpPr>
          <p:spPr bwMode="auto">
            <a:xfrm>
              <a:off x="536" y="2374"/>
              <a:ext cx="1730" cy="221"/>
            </a:xfrm>
            <a:custGeom>
              <a:avLst/>
              <a:gdLst>
                <a:gd name="T0" fmla="*/ 0 w 2134"/>
                <a:gd name="T1" fmla="*/ 269 h 269"/>
                <a:gd name="T2" fmla="*/ 1057 w 2134"/>
                <a:gd name="T3" fmla="*/ 0 h 269"/>
                <a:gd name="T4" fmla="*/ 2134 w 2134"/>
                <a:gd name="T5" fmla="*/ 267 h 269"/>
                <a:gd name="T6" fmla="*/ 0 60000 65536"/>
                <a:gd name="T7" fmla="*/ 0 60000 65536"/>
                <a:gd name="T8" fmla="*/ 0 60000 65536"/>
                <a:gd name="T9" fmla="*/ 0 w 2134"/>
                <a:gd name="T10" fmla="*/ 0 h 269"/>
                <a:gd name="T11" fmla="*/ 2134 w 2134"/>
                <a:gd name="T12" fmla="*/ 269 h 269"/>
              </a:gdLst>
              <a:ahLst/>
              <a:cxnLst>
                <a:cxn ang="T6">
                  <a:pos x="T0" y="T1"/>
                </a:cxn>
                <a:cxn ang="T7">
                  <a:pos x="T2" y="T3"/>
                </a:cxn>
                <a:cxn ang="T8">
                  <a:pos x="T4" y="T5"/>
                </a:cxn>
              </a:cxnLst>
              <a:rect l="T9" t="T10" r="T11" b="T12"/>
              <a:pathLst>
                <a:path w="2134" h="269">
                  <a:moveTo>
                    <a:pt x="0" y="269"/>
                  </a:moveTo>
                  <a:lnTo>
                    <a:pt x="1057" y="0"/>
                  </a:lnTo>
                  <a:lnTo>
                    <a:pt x="2134" y="267"/>
                  </a:lnTo>
                </a:path>
              </a:pathLst>
            </a:custGeom>
            <a:noFill/>
            <a:ln w="9525">
              <a:solidFill>
                <a:schemeClr val="accent2"/>
              </a:solidFill>
              <a:round/>
              <a:headEnd/>
              <a:tailEnd/>
            </a:ln>
          </p:spPr>
          <p:txBody>
            <a:bodyPr/>
            <a:lstStyle/>
            <a:p>
              <a:endParaRPr lang="en-GB"/>
            </a:p>
          </p:txBody>
        </p:sp>
        <p:sp>
          <p:nvSpPr>
            <p:cNvPr id="31751" name="Freeform 7"/>
            <p:cNvSpPr>
              <a:spLocks/>
            </p:cNvSpPr>
            <p:nvPr/>
          </p:nvSpPr>
          <p:spPr bwMode="auto">
            <a:xfrm>
              <a:off x="287" y="2597"/>
              <a:ext cx="2237" cy="334"/>
            </a:xfrm>
            <a:custGeom>
              <a:avLst/>
              <a:gdLst>
                <a:gd name="T0" fmla="*/ 0 w 2758"/>
                <a:gd name="T1" fmla="*/ 401 h 407"/>
                <a:gd name="T2" fmla="*/ 1363 w 2758"/>
                <a:gd name="T3" fmla="*/ 0 h 407"/>
                <a:gd name="T4" fmla="*/ 2758 w 2758"/>
                <a:gd name="T5" fmla="*/ 407 h 407"/>
                <a:gd name="T6" fmla="*/ 0 60000 65536"/>
                <a:gd name="T7" fmla="*/ 0 60000 65536"/>
                <a:gd name="T8" fmla="*/ 0 60000 65536"/>
                <a:gd name="T9" fmla="*/ 0 w 2758"/>
                <a:gd name="T10" fmla="*/ 0 h 407"/>
                <a:gd name="T11" fmla="*/ 2758 w 2758"/>
                <a:gd name="T12" fmla="*/ 407 h 407"/>
              </a:gdLst>
              <a:ahLst/>
              <a:cxnLst>
                <a:cxn ang="T6">
                  <a:pos x="T0" y="T1"/>
                </a:cxn>
                <a:cxn ang="T7">
                  <a:pos x="T2" y="T3"/>
                </a:cxn>
                <a:cxn ang="T8">
                  <a:pos x="T4" y="T5"/>
                </a:cxn>
              </a:cxnLst>
              <a:rect l="T9" t="T10" r="T11" b="T12"/>
              <a:pathLst>
                <a:path w="2758" h="407">
                  <a:moveTo>
                    <a:pt x="0" y="401"/>
                  </a:moveTo>
                  <a:lnTo>
                    <a:pt x="1363" y="0"/>
                  </a:lnTo>
                  <a:lnTo>
                    <a:pt x="2758" y="407"/>
                  </a:lnTo>
                </a:path>
              </a:pathLst>
            </a:custGeom>
            <a:noFill/>
            <a:ln w="9525">
              <a:solidFill>
                <a:schemeClr val="accent2"/>
              </a:solidFill>
              <a:round/>
              <a:headEnd/>
              <a:tailEnd/>
            </a:ln>
          </p:spPr>
          <p:txBody>
            <a:bodyPr/>
            <a:lstStyle/>
            <a:p>
              <a:endParaRPr lang="en-GB"/>
            </a:p>
          </p:txBody>
        </p:sp>
        <p:sp>
          <p:nvSpPr>
            <p:cNvPr id="31752" name="Freeform 8"/>
            <p:cNvSpPr>
              <a:spLocks/>
            </p:cNvSpPr>
            <p:nvPr/>
          </p:nvSpPr>
          <p:spPr bwMode="auto">
            <a:xfrm>
              <a:off x="34" y="2858"/>
              <a:ext cx="2720" cy="382"/>
            </a:xfrm>
            <a:custGeom>
              <a:avLst/>
              <a:gdLst>
                <a:gd name="T0" fmla="*/ 2720 w 2720"/>
                <a:gd name="T1" fmla="*/ 372 h 382"/>
                <a:gd name="T2" fmla="*/ 1358 w 2720"/>
                <a:gd name="T3" fmla="*/ 0 h 382"/>
                <a:gd name="T4" fmla="*/ 0 w 2720"/>
                <a:gd name="T5" fmla="*/ 382 h 382"/>
                <a:gd name="T6" fmla="*/ 0 60000 65536"/>
                <a:gd name="T7" fmla="*/ 0 60000 65536"/>
                <a:gd name="T8" fmla="*/ 0 60000 65536"/>
                <a:gd name="T9" fmla="*/ 0 w 2720"/>
                <a:gd name="T10" fmla="*/ 0 h 382"/>
                <a:gd name="T11" fmla="*/ 2720 w 2720"/>
                <a:gd name="T12" fmla="*/ 382 h 382"/>
              </a:gdLst>
              <a:ahLst/>
              <a:cxnLst>
                <a:cxn ang="T6">
                  <a:pos x="T0" y="T1"/>
                </a:cxn>
                <a:cxn ang="T7">
                  <a:pos x="T2" y="T3"/>
                </a:cxn>
                <a:cxn ang="T8">
                  <a:pos x="T4" y="T5"/>
                </a:cxn>
              </a:cxnLst>
              <a:rect l="T9" t="T10" r="T11" b="T12"/>
              <a:pathLst>
                <a:path w="2720" h="382">
                  <a:moveTo>
                    <a:pt x="2720" y="372"/>
                  </a:moveTo>
                  <a:lnTo>
                    <a:pt x="1358" y="0"/>
                  </a:lnTo>
                  <a:lnTo>
                    <a:pt x="0" y="382"/>
                  </a:lnTo>
                </a:path>
              </a:pathLst>
            </a:custGeom>
            <a:noFill/>
            <a:ln w="9525">
              <a:solidFill>
                <a:schemeClr val="accent2"/>
              </a:solidFill>
              <a:round/>
              <a:headEnd/>
              <a:tailEnd/>
            </a:ln>
          </p:spPr>
          <p:txBody>
            <a:bodyPr/>
            <a:lstStyle/>
            <a:p>
              <a:endParaRPr lang="en-GB"/>
            </a:p>
          </p:txBody>
        </p:sp>
        <p:sp>
          <p:nvSpPr>
            <p:cNvPr id="31753" name="AutoShape 9"/>
            <p:cNvSpPr>
              <a:spLocks noChangeArrowheads="1"/>
            </p:cNvSpPr>
            <p:nvPr/>
          </p:nvSpPr>
          <p:spPr bwMode="auto">
            <a:xfrm rot="-1170231">
              <a:off x="998" y="1399"/>
              <a:ext cx="1450" cy="2138"/>
            </a:xfrm>
            <a:prstGeom prst="triangle">
              <a:avLst>
                <a:gd name="adj" fmla="val 52227"/>
              </a:avLst>
            </a:prstGeom>
            <a:solidFill>
              <a:srgbClr val="009BB0">
                <a:alpha val="50195"/>
              </a:srgbClr>
            </a:solidFill>
            <a:ln w="12700">
              <a:solidFill>
                <a:schemeClr val="hlink"/>
              </a:solidFill>
              <a:miter lim="800000"/>
              <a:headEnd/>
              <a:tailEnd/>
            </a:ln>
          </p:spPr>
          <p:txBody>
            <a:bodyPr wrap="none" anchor="ctr"/>
            <a:lstStyle/>
            <a:p>
              <a:endParaRPr lang="en-GB"/>
            </a:p>
          </p:txBody>
        </p:sp>
        <p:sp>
          <p:nvSpPr>
            <p:cNvPr id="31754" name="AutoShape 10"/>
            <p:cNvSpPr>
              <a:spLocks noChangeArrowheads="1"/>
            </p:cNvSpPr>
            <p:nvPr/>
          </p:nvSpPr>
          <p:spPr bwMode="auto">
            <a:xfrm rot="1170231" flipH="1">
              <a:off x="350" y="1399"/>
              <a:ext cx="1450" cy="2138"/>
            </a:xfrm>
            <a:prstGeom prst="triangle">
              <a:avLst>
                <a:gd name="adj" fmla="val 52551"/>
              </a:avLst>
            </a:prstGeom>
            <a:solidFill>
              <a:srgbClr val="009BB0">
                <a:alpha val="30980"/>
              </a:srgbClr>
            </a:solidFill>
            <a:ln w="12700">
              <a:solidFill>
                <a:srgbClr val="009999"/>
              </a:solidFill>
              <a:miter lim="800000"/>
              <a:headEnd/>
              <a:tailEnd/>
            </a:ln>
          </p:spPr>
          <p:txBody>
            <a:bodyPr wrap="none" anchor="ctr"/>
            <a:lstStyle/>
            <a:p>
              <a:endParaRPr lang="en-GB"/>
            </a:p>
          </p:txBody>
        </p:sp>
        <p:sp>
          <p:nvSpPr>
            <p:cNvPr id="31755" name="Freeform 11"/>
            <p:cNvSpPr>
              <a:spLocks/>
            </p:cNvSpPr>
            <p:nvPr/>
          </p:nvSpPr>
          <p:spPr bwMode="auto">
            <a:xfrm>
              <a:off x="286" y="2929"/>
              <a:ext cx="2238" cy="375"/>
            </a:xfrm>
            <a:custGeom>
              <a:avLst/>
              <a:gdLst>
                <a:gd name="T0" fmla="*/ 2760 w 2760"/>
                <a:gd name="T1" fmla="*/ 4 h 457"/>
                <a:gd name="T2" fmla="*/ 1365 w 2760"/>
                <a:gd name="T3" fmla="*/ 457 h 457"/>
                <a:gd name="T4" fmla="*/ 0 w 2760"/>
                <a:gd name="T5" fmla="*/ 0 h 457"/>
                <a:gd name="T6" fmla="*/ 0 60000 65536"/>
                <a:gd name="T7" fmla="*/ 0 60000 65536"/>
                <a:gd name="T8" fmla="*/ 0 60000 65536"/>
                <a:gd name="T9" fmla="*/ 0 w 2760"/>
                <a:gd name="T10" fmla="*/ 0 h 457"/>
                <a:gd name="T11" fmla="*/ 2760 w 2760"/>
                <a:gd name="T12" fmla="*/ 457 h 457"/>
              </a:gdLst>
              <a:ahLst/>
              <a:cxnLst>
                <a:cxn ang="T6">
                  <a:pos x="T0" y="T1"/>
                </a:cxn>
                <a:cxn ang="T7">
                  <a:pos x="T2" y="T3"/>
                </a:cxn>
                <a:cxn ang="T8">
                  <a:pos x="T4" y="T5"/>
                </a:cxn>
              </a:cxnLst>
              <a:rect l="T9" t="T10" r="T11" b="T12"/>
              <a:pathLst>
                <a:path w="2760" h="457">
                  <a:moveTo>
                    <a:pt x="2760" y="4"/>
                  </a:moveTo>
                  <a:lnTo>
                    <a:pt x="1365" y="457"/>
                  </a:lnTo>
                  <a:lnTo>
                    <a:pt x="0" y="0"/>
                  </a:lnTo>
                </a:path>
              </a:pathLst>
            </a:custGeom>
            <a:noFill/>
            <a:ln w="9525">
              <a:solidFill>
                <a:srgbClr val="009BB0"/>
              </a:solidFill>
              <a:round/>
              <a:headEnd/>
              <a:tailEnd/>
            </a:ln>
          </p:spPr>
          <p:txBody>
            <a:bodyPr/>
            <a:lstStyle/>
            <a:p>
              <a:endParaRPr lang="en-GB"/>
            </a:p>
          </p:txBody>
        </p:sp>
        <p:sp>
          <p:nvSpPr>
            <p:cNvPr id="31756" name="Freeform 12"/>
            <p:cNvSpPr>
              <a:spLocks/>
            </p:cNvSpPr>
            <p:nvPr/>
          </p:nvSpPr>
          <p:spPr bwMode="auto">
            <a:xfrm>
              <a:off x="534" y="2595"/>
              <a:ext cx="1735" cy="225"/>
            </a:xfrm>
            <a:custGeom>
              <a:avLst/>
              <a:gdLst>
                <a:gd name="T0" fmla="*/ 2140 w 2140"/>
                <a:gd name="T1" fmla="*/ 2 h 275"/>
                <a:gd name="T2" fmla="*/ 1059 w 2140"/>
                <a:gd name="T3" fmla="*/ 275 h 275"/>
                <a:gd name="T4" fmla="*/ 0 w 2140"/>
                <a:gd name="T5" fmla="*/ 0 h 275"/>
                <a:gd name="T6" fmla="*/ 0 60000 65536"/>
                <a:gd name="T7" fmla="*/ 0 60000 65536"/>
                <a:gd name="T8" fmla="*/ 0 60000 65536"/>
                <a:gd name="T9" fmla="*/ 0 w 2140"/>
                <a:gd name="T10" fmla="*/ 0 h 275"/>
                <a:gd name="T11" fmla="*/ 2140 w 2140"/>
                <a:gd name="T12" fmla="*/ 275 h 275"/>
              </a:gdLst>
              <a:ahLst/>
              <a:cxnLst>
                <a:cxn ang="T6">
                  <a:pos x="T0" y="T1"/>
                </a:cxn>
                <a:cxn ang="T7">
                  <a:pos x="T2" y="T3"/>
                </a:cxn>
                <a:cxn ang="T8">
                  <a:pos x="T4" y="T5"/>
                </a:cxn>
              </a:cxnLst>
              <a:rect l="T9" t="T10" r="T11" b="T12"/>
              <a:pathLst>
                <a:path w="2140" h="275">
                  <a:moveTo>
                    <a:pt x="2140" y="2"/>
                  </a:moveTo>
                  <a:lnTo>
                    <a:pt x="1059" y="275"/>
                  </a:lnTo>
                  <a:lnTo>
                    <a:pt x="0" y="0"/>
                  </a:lnTo>
                </a:path>
              </a:pathLst>
            </a:custGeom>
            <a:noFill/>
            <a:ln w="9525">
              <a:solidFill>
                <a:srgbClr val="009BB0"/>
              </a:solidFill>
              <a:round/>
              <a:headEnd/>
              <a:tailEnd/>
            </a:ln>
          </p:spPr>
          <p:txBody>
            <a:bodyPr/>
            <a:lstStyle/>
            <a:p>
              <a:endParaRPr lang="en-GB"/>
            </a:p>
          </p:txBody>
        </p:sp>
        <p:sp>
          <p:nvSpPr>
            <p:cNvPr id="31757" name="Freeform 13"/>
            <p:cNvSpPr>
              <a:spLocks/>
            </p:cNvSpPr>
            <p:nvPr/>
          </p:nvSpPr>
          <p:spPr bwMode="auto">
            <a:xfrm>
              <a:off x="841" y="2187"/>
              <a:ext cx="1117" cy="113"/>
            </a:xfrm>
            <a:custGeom>
              <a:avLst/>
              <a:gdLst>
                <a:gd name="T0" fmla="*/ 1377 w 1377"/>
                <a:gd name="T1" fmla="*/ 0 h 138"/>
                <a:gd name="T2" fmla="*/ 680 w 1377"/>
                <a:gd name="T3" fmla="*/ 138 h 138"/>
                <a:gd name="T4" fmla="*/ 0 w 1377"/>
                <a:gd name="T5" fmla="*/ 2 h 138"/>
                <a:gd name="T6" fmla="*/ 0 60000 65536"/>
                <a:gd name="T7" fmla="*/ 0 60000 65536"/>
                <a:gd name="T8" fmla="*/ 0 60000 65536"/>
                <a:gd name="T9" fmla="*/ 0 w 1377"/>
                <a:gd name="T10" fmla="*/ 0 h 138"/>
                <a:gd name="T11" fmla="*/ 1377 w 1377"/>
                <a:gd name="T12" fmla="*/ 138 h 138"/>
              </a:gdLst>
              <a:ahLst/>
              <a:cxnLst>
                <a:cxn ang="T6">
                  <a:pos x="T0" y="T1"/>
                </a:cxn>
                <a:cxn ang="T7">
                  <a:pos x="T2" y="T3"/>
                </a:cxn>
                <a:cxn ang="T8">
                  <a:pos x="T4" y="T5"/>
                </a:cxn>
              </a:cxnLst>
              <a:rect l="T9" t="T10" r="T11" b="T12"/>
              <a:pathLst>
                <a:path w="1377" h="138">
                  <a:moveTo>
                    <a:pt x="1377" y="0"/>
                  </a:moveTo>
                  <a:lnTo>
                    <a:pt x="680" y="138"/>
                  </a:lnTo>
                  <a:lnTo>
                    <a:pt x="0" y="2"/>
                  </a:lnTo>
                </a:path>
              </a:pathLst>
            </a:custGeom>
            <a:noFill/>
            <a:ln w="9525">
              <a:solidFill>
                <a:srgbClr val="009BB0"/>
              </a:solidFill>
              <a:round/>
              <a:headEnd/>
              <a:tailEnd/>
            </a:ln>
          </p:spPr>
          <p:txBody>
            <a:bodyPr/>
            <a:lstStyle/>
            <a:p>
              <a:endParaRPr lang="en-GB"/>
            </a:p>
          </p:txBody>
        </p:sp>
        <p:sp>
          <p:nvSpPr>
            <p:cNvPr id="31758" name="Freeform 14"/>
            <p:cNvSpPr>
              <a:spLocks/>
            </p:cNvSpPr>
            <p:nvPr/>
          </p:nvSpPr>
          <p:spPr bwMode="auto">
            <a:xfrm>
              <a:off x="30" y="3232"/>
              <a:ext cx="1364" cy="481"/>
            </a:xfrm>
            <a:custGeom>
              <a:avLst/>
              <a:gdLst>
                <a:gd name="T0" fmla="*/ 1364 w 1364"/>
                <a:gd name="T1" fmla="*/ 481 h 481"/>
                <a:gd name="T2" fmla="*/ 0 w 1364"/>
                <a:gd name="T3" fmla="*/ 0 h 481"/>
                <a:gd name="T4" fmla="*/ 0 60000 65536"/>
                <a:gd name="T5" fmla="*/ 0 60000 65536"/>
                <a:gd name="T6" fmla="*/ 0 w 1364"/>
                <a:gd name="T7" fmla="*/ 0 h 481"/>
                <a:gd name="T8" fmla="*/ 1364 w 1364"/>
                <a:gd name="T9" fmla="*/ 481 h 481"/>
              </a:gdLst>
              <a:ahLst/>
              <a:cxnLst>
                <a:cxn ang="T4">
                  <a:pos x="T0" y="T1"/>
                </a:cxn>
                <a:cxn ang="T5">
                  <a:pos x="T2" y="T3"/>
                </a:cxn>
              </a:cxnLst>
              <a:rect l="T6" t="T7" r="T8" b="T9"/>
              <a:pathLst>
                <a:path w="1364" h="481">
                  <a:moveTo>
                    <a:pt x="1364" y="481"/>
                  </a:moveTo>
                  <a:lnTo>
                    <a:pt x="0" y="0"/>
                  </a:lnTo>
                </a:path>
              </a:pathLst>
            </a:custGeom>
            <a:noFill/>
            <a:ln w="9525">
              <a:solidFill>
                <a:srgbClr val="009BB0"/>
              </a:solidFill>
              <a:round/>
              <a:headEnd type="none" w="med" len="med"/>
              <a:tailEnd type="none" w="med" len="med"/>
            </a:ln>
          </p:spPr>
          <p:txBody>
            <a:bodyPr/>
            <a:lstStyle/>
            <a:p>
              <a:endParaRPr lang="en-GB"/>
            </a:p>
          </p:txBody>
        </p:sp>
        <p:sp>
          <p:nvSpPr>
            <p:cNvPr id="31759" name="Line 15"/>
            <p:cNvSpPr>
              <a:spLocks noChangeShapeType="1"/>
            </p:cNvSpPr>
            <p:nvPr/>
          </p:nvSpPr>
          <p:spPr bwMode="auto">
            <a:xfrm flipH="1">
              <a:off x="1393" y="3229"/>
              <a:ext cx="1361" cy="484"/>
            </a:xfrm>
            <a:prstGeom prst="line">
              <a:avLst/>
            </a:prstGeom>
            <a:noFill/>
            <a:ln w="9525">
              <a:solidFill>
                <a:srgbClr val="009BB0"/>
              </a:solidFill>
              <a:round/>
              <a:headEnd/>
              <a:tailEnd/>
            </a:ln>
          </p:spPr>
          <p:txBody>
            <a:bodyPr/>
            <a:lstStyle/>
            <a:p>
              <a:endParaRPr lang="en-GB"/>
            </a:p>
          </p:txBody>
        </p:sp>
        <p:sp>
          <p:nvSpPr>
            <p:cNvPr id="31760" name="Freeform 16"/>
            <p:cNvSpPr>
              <a:spLocks/>
            </p:cNvSpPr>
            <p:nvPr/>
          </p:nvSpPr>
          <p:spPr bwMode="auto">
            <a:xfrm>
              <a:off x="1393" y="1445"/>
              <a:ext cx="545" cy="861"/>
            </a:xfrm>
            <a:custGeom>
              <a:avLst/>
              <a:gdLst>
                <a:gd name="T0" fmla="*/ 545 w 545"/>
                <a:gd name="T1" fmla="*/ 725 h 861"/>
                <a:gd name="T2" fmla="*/ 0 w 545"/>
                <a:gd name="T3" fmla="*/ 861 h 861"/>
                <a:gd name="T4" fmla="*/ 0 w 545"/>
                <a:gd name="T5" fmla="*/ 0 h 861"/>
                <a:gd name="T6" fmla="*/ 545 w 545"/>
                <a:gd name="T7" fmla="*/ 725 h 861"/>
                <a:gd name="T8" fmla="*/ 0 60000 65536"/>
                <a:gd name="T9" fmla="*/ 0 60000 65536"/>
                <a:gd name="T10" fmla="*/ 0 60000 65536"/>
                <a:gd name="T11" fmla="*/ 0 60000 65536"/>
                <a:gd name="T12" fmla="*/ 0 w 545"/>
                <a:gd name="T13" fmla="*/ 0 h 861"/>
                <a:gd name="T14" fmla="*/ 545 w 545"/>
                <a:gd name="T15" fmla="*/ 861 h 861"/>
              </a:gdLst>
              <a:ahLst/>
              <a:cxnLst>
                <a:cxn ang="T8">
                  <a:pos x="T0" y="T1"/>
                </a:cxn>
                <a:cxn ang="T9">
                  <a:pos x="T2" y="T3"/>
                </a:cxn>
                <a:cxn ang="T10">
                  <a:pos x="T4" y="T5"/>
                </a:cxn>
                <a:cxn ang="T11">
                  <a:pos x="T6" y="T7"/>
                </a:cxn>
              </a:cxnLst>
              <a:rect l="T12" t="T13" r="T14" b="T15"/>
              <a:pathLst>
                <a:path w="545" h="861">
                  <a:moveTo>
                    <a:pt x="545" y="725"/>
                  </a:moveTo>
                  <a:lnTo>
                    <a:pt x="0" y="861"/>
                  </a:lnTo>
                  <a:lnTo>
                    <a:pt x="0" y="0"/>
                  </a:lnTo>
                  <a:lnTo>
                    <a:pt x="545" y="725"/>
                  </a:lnTo>
                  <a:close/>
                </a:path>
              </a:pathLst>
            </a:custGeom>
            <a:noFill/>
            <a:ln w="9525">
              <a:noFill/>
              <a:round/>
              <a:headEnd/>
              <a:tailEnd/>
            </a:ln>
          </p:spPr>
          <p:txBody>
            <a:bodyPr/>
            <a:lstStyle/>
            <a:p>
              <a:endParaRPr lang="en-GB"/>
            </a:p>
          </p:txBody>
        </p:sp>
        <p:sp>
          <p:nvSpPr>
            <p:cNvPr id="31761" name="Text Box 17"/>
            <p:cNvSpPr txBox="1">
              <a:spLocks noChangeArrowheads="1"/>
            </p:cNvSpPr>
            <p:nvPr/>
          </p:nvSpPr>
          <p:spPr bwMode="auto">
            <a:xfrm rot="-600000">
              <a:off x="1250" y="1757"/>
              <a:ext cx="681" cy="371"/>
            </a:xfrm>
            <a:prstGeom prst="rect">
              <a:avLst/>
            </a:prstGeom>
            <a:noFill/>
            <a:ln w="9525">
              <a:noFill/>
              <a:miter lim="800000"/>
              <a:headEnd/>
              <a:tailEnd/>
            </a:ln>
          </p:spPr>
          <p:txBody>
            <a:bodyPr>
              <a:spAutoFit/>
            </a:bodyPr>
            <a:lstStyle/>
            <a:p>
              <a:endParaRPr lang="en-GB" sz="1300" b="0">
                <a:solidFill>
                  <a:schemeClr val="bg1"/>
                </a:solidFill>
                <a:latin typeface="Neo Sans" pitchFamily="34" charset="0"/>
              </a:endParaRPr>
            </a:p>
            <a:p>
              <a:r>
                <a:rPr lang="en-GB" sz="1300" b="0">
                  <a:solidFill>
                    <a:schemeClr val="bg1"/>
                  </a:solidFill>
                  <a:latin typeface="Neo Sans" pitchFamily="34" charset="0"/>
                </a:rPr>
                <a:t>Clusters</a:t>
              </a:r>
            </a:p>
          </p:txBody>
        </p:sp>
        <p:sp>
          <p:nvSpPr>
            <p:cNvPr id="31762" name="Text Box 18"/>
            <p:cNvSpPr txBox="1">
              <a:spLocks noChangeArrowheads="1"/>
            </p:cNvSpPr>
            <p:nvPr/>
          </p:nvSpPr>
          <p:spPr bwMode="auto">
            <a:xfrm rot="547328">
              <a:off x="856" y="1746"/>
              <a:ext cx="681" cy="371"/>
            </a:xfrm>
            <a:prstGeom prst="rect">
              <a:avLst/>
            </a:prstGeom>
            <a:noFill/>
            <a:ln w="9525">
              <a:noFill/>
              <a:miter lim="800000"/>
              <a:headEnd/>
              <a:tailEnd/>
            </a:ln>
          </p:spPr>
          <p:txBody>
            <a:bodyPr>
              <a:spAutoFit/>
            </a:bodyPr>
            <a:lstStyle/>
            <a:p>
              <a:endParaRPr lang="en-GB" sz="1300" b="0">
                <a:solidFill>
                  <a:schemeClr val="bg1"/>
                </a:solidFill>
                <a:latin typeface="Neo Sans" pitchFamily="34" charset="0"/>
              </a:endParaRPr>
            </a:p>
            <a:p>
              <a:r>
                <a:rPr lang="en-GB" sz="1300" b="0">
                  <a:solidFill>
                    <a:schemeClr val="bg1"/>
                  </a:solidFill>
                  <a:latin typeface="Neo Sans" pitchFamily="34" charset="0"/>
                </a:rPr>
                <a:t>Clusters</a:t>
              </a:r>
            </a:p>
          </p:txBody>
        </p:sp>
        <p:sp>
          <p:nvSpPr>
            <p:cNvPr id="31763" name="Text Box 19"/>
            <p:cNvSpPr txBox="1">
              <a:spLocks noChangeArrowheads="1"/>
            </p:cNvSpPr>
            <p:nvPr/>
          </p:nvSpPr>
          <p:spPr bwMode="auto">
            <a:xfrm rot="-840000">
              <a:off x="1410" y="2392"/>
              <a:ext cx="727" cy="192"/>
            </a:xfrm>
            <a:prstGeom prst="rect">
              <a:avLst/>
            </a:prstGeom>
            <a:noFill/>
            <a:ln w="9525">
              <a:noFill/>
              <a:miter lim="800000"/>
              <a:headEnd/>
              <a:tailEnd/>
            </a:ln>
          </p:spPr>
          <p:txBody>
            <a:bodyPr>
              <a:spAutoFit/>
            </a:bodyPr>
            <a:lstStyle/>
            <a:p>
              <a:pPr algn="l"/>
              <a:r>
                <a:rPr lang="en-GB" sz="1400" b="0">
                  <a:solidFill>
                    <a:schemeClr val="bg1"/>
                  </a:solidFill>
                  <a:latin typeface="Neo Sans" pitchFamily="34" charset="0"/>
                </a:rPr>
                <a:t> Sections</a:t>
              </a:r>
            </a:p>
          </p:txBody>
        </p:sp>
        <p:sp>
          <p:nvSpPr>
            <p:cNvPr id="31764" name="Text Box 20"/>
            <p:cNvSpPr txBox="1">
              <a:spLocks noChangeArrowheads="1"/>
            </p:cNvSpPr>
            <p:nvPr/>
          </p:nvSpPr>
          <p:spPr bwMode="auto">
            <a:xfrm rot="869645">
              <a:off x="680" y="2365"/>
              <a:ext cx="727" cy="192"/>
            </a:xfrm>
            <a:prstGeom prst="rect">
              <a:avLst/>
            </a:prstGeom>
            <a:noFill/>
            <a:ln w="9525">
              <a:noFill/>
              <a:miter lim="800000"/>
              <a:headEnd/>
              <a:tailEnd/>
            </a:ln>
          </p:spPr>
          <p:txBody>
            <a:bodyPr>
              <a:spAutoFit/>
            </a:bodyPr>
            <a:lstStyle/>
            <a:p>
              <a:pPr algn="l"/>
              <a:r>
                <a:rPr lang="en-GB" sz="1400" b="0">
                  <a:solidFill>
                    <a:schemeClr val="bg1"/>
                  </a:solidFill>
                  <a:latin typeface="Neo Sans" pitchFamily="34" charset="0"/>
                </a:rPr>
                <a:t>Sections</a:t>
              </a:r>
            </a:p>
          </p:txBody>
        </p:sp>
        <p:sp>
          <p:nvSpPr>
            <p:cNvPr id="31765" name="Text Box 21"/>
            <p:cNvSpPr txBox="1">
              <a:spLocks noChangeArrowheads="1"/>
            </p:cNvSpPr>
            <p:nvPr/>
          </p:nvSpPr>
          <p:spPr bwMode="auto">
            <a:xfrm rot="-1034280">
              <a:off x="1408" y="2815"/>
              <a:ext cx="996" cy="192"/>
            </a:xfrm>
            <a:prstGeom prst="rect">
              <a:avLst/>
            </a:prstGeom>
            <a:noFill/>
            <a:ln w="9525">
              <a:noFill/>
              <a:miter lim="800000"/>
              <a:headEnd/>
              <a:tailEnd/>
            </a:ln>
          </p:spPr>
          <p:txBody>
            <a:bodyPr>
              <a:spAutoFit/>
            </a:bodyPr>
            <a:lstStyle/>
            <a:p>
              <a:r>
                <a:rPr lang="en-GB" sz="1400" b="0">
                  <a:solidFill>
                    <a:schemeClr val="bg1"/>
                  </a:solidFill>
                  <a:latin typeface="Neo Sans" pitchFamily="34" charset="0"/>
                </a:rPr>
                <a:t>Dimensions</a:t>
              </a:r>
            </a:p>
          </p:txBody>
        </p:sp>
        <p:sp>
          <p:nvSpPr>
            <p:cNvPr id="31766" name="Text Box 22"/>
            <p:cNvSpPr txBox="1">
              <a:spLocks noChangeArrowheads="1"/>
            </p:cNvSpPr>
            <p:nvPr/>
          </p:nvSpPr>
          <p:spPr bwMode="auto">
            <a:xfrm rot="986005">
              <a:off x="387" y="2802"/>
              <a:ext cx="996" cy="192"/>
            </a:xfrm>
            <a:prstGeom prst="rect">
              <a:avLst/>
            </a:prstGeom>
            <a:noFill/>
            <a:ln w="9525">
              <a:noFill/>
              <a:miter lim="800000"/>
              <a:headEnd/>
              <a:tailEnd/>
            </a:ln>
          </p:spPr>
          <p:txBody>
            <a:bodyPr>
              <a:spAutoFit/>
            </a:bodyPr>
            <a:lstStyle/>
            <a:p>
              <a:r>
                <a:rPr lang="en-GB" sz="1400" b="0">
                  <a:solidFill>
                    <a:schemeClr val="bg1"/>
                  </a:solidFill>
                  <a:latin typeface="Neo Sans" pitchFamily="34" charset="0"/>
                </a:rPr>
                <a:t>Dimensions</a:t>
              </a:r>
            </a:p>
          </p:txBody>
        </p:sp>
        <p:sp>
          <p:nvSpPr>
            <p:cNvPr id="31767" name="Text Box 23"/>
            <p:cNvSpPr txBox="1">
              <a:spLocks noChangeArrowheads="1"/>
            </p:cNvSpPr>
            <p:nvPr/>
          </p:nvSpPr>
          <p:spPr bwMode="auto">
            <a:xfrm rot="-1034280">
              <a:off x="1540" y="3169"/>
              <a:ext cx="996" cy="183"/>
            </a:xfrm>
            <a:prstGeom prst="rect">
              <a:avLst/>
            </a:prstGeom>
            <a:noFill/>
            <a:ln w="9525">
              <a:noFill/>
              <a:miter lim="800000"/>
              <a:headEnd/>
              <a:tailEnd/>
            </a:ln>
          </p:spPr>
          <p:txBody>
            <a:bodyPr>
              <a:spAutoFit/>
            </a:bodyPr>
            <a:lstStyle/>
            <a:p>
              <a:r>
                <a:rPr lang="en-GB" sz="1300" b="0">
                  <a:solidFill>
                    <a:schemeClr val="bg1"/>
                  </a:solidFill>
                  <a:latin typeface="Neo Sans" pitchFamily="34" charset="0"/>
                </a:rPr>
                <a:t> Facets</a:t>
              </a:r>
              <a:endParaRPr lang="en-GB" sz="1400" b="0">
                <a:solidFill>
                  <a:schemeClr val="bg1"/>
                </a:solidFill>
                <a:latin typeface="Neo Sans" pitchFamily="34" charset="0"/>
              </a:endParaRPr>
            </a:p>
          </p:txBody>
        </p:sp>
        <p:sp>
          <p:nvSpPr>
            <p:cNvPr id="31768" name="Text Box 24"/>
            <p:cNvSpPr txBox="1">
              <a:spLocks noChangeArrowheads="1"/>
            </p:cNvSpPr>
            <p:nvPr/>
          </p:nvSpPr>
          <p:spPr bwMode="auto">
            <a:xfrm rot="1162998">
              <a:off x="249" y="3158"/>
              <a:ext cx="996" cy="183"/>
            </a:xfrm>
            <a:prstGeom prst="rect">
              <a:avLst/>
            </a:prstGeom>
            <a:noFill/>
            <a:ln w="9525">
              <a:noFill/>
              <a:miter lim="800000"/>
              <a:headEnd/>
              <a:tailEnd/>
            </a:ln>
          </p:spPr>
          <p:txBody>
            <a:bodyPr>
              <a:spAutoFit/>
            </a:bodyPr>
            <a:lstStyle/>
            <a:p>
              <a:r>
                <a:rPr lang="en-GB" sz="1300" b="0">
                  <a:solidFill>
                    <a:schemeClr val="bg1"/>
                  </a:solidFill>
                  <a:latin typeface="Neo Sans" pitchFamily="34" charset="0"/>
                </a:rPr>
                <a:t>Facets</a:t>
              </a:r>
              <a:endParaRPr lang="en-GB" sz="1400" b="0">
                <a:solidFill>
                  <a:schemeClr val="bg1"/>
                </a:solidFill>
                <a:latin typeface="Neo Sans" pitchFamily="34" charset="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p:spPr>
        <p:txBody>
          <a:bodyPr/>
          <a:lstStyle/>
          <a:p>
            <a:pPr eaLnBrk="1" hangingPunct="1"/>
            <a:r>
              <a:rPr lang="en-GB" smtClean="0"/>
              <a:t>Applications</a:t>
            </a:r>
          </a:p>
        </p:txBody>
      </p:sp>
      <p:sp>
        <p:nvSpPr>
          <p:cNvPr id="32771" name="Rectangle 3"/>
          <p:cNvSpPr>
            <a:spLocks noGrp="1" noChangeArrowheads="1"/>
          </p:cNvSpPr>
          <p:nvPr>
            <p:ph type="body" idx="1"/>
          </p:nvPr>
        </p:nvSpPr>
        <p:spPr>
          <a:xfrm>
            <a:off x="230188" y="1054100"/>
            <a:ext cx="7531100" cy="5122863"/>
          </a:xfrm>
        </p:spPr>
        <p:txBody>
          <a:bodyPr/>
          <a:lstStyle/>
          <a:p>
            <a:pPr eaLnBrk="1" hangingPunct="1">
              <a:lnSpc>
                <a:spcPct val="150000"/>
              </a:lnSpc>
            </a:pPr>
            <a:r>
              <a:rPr lang="en-GB" sz="2000" smtClean="0"/>
              <a:t>Job analysis</a:t>
            </a:r>
          </a:p>
          <a:p>
            <a:pPr eaLnBrk="1" hangingPunct="1">
              <a:lnSpc>
                <a:spcPct val="150000"/>
              </a:lnSpc>
            </a:pPr>
            <a:r>
              <a:rPr lang="en-GB" sz="2000" smtClean="0"/>
              <a:t>Recruitment and selection</a:t>
            </a:r>
          </a:p>
          <a:p>
            <a:pPr eaLnBrk="1" hangingPunct="1">
              <a:lnSpc>
                <a:spcPct val="150000"/>
              </a:lnSpc>
            </a:pPr>
            <a:r>
              <a:rPr lang="en-GB" sz="2000" smtClean="0"/>
              <a:t>Managing and developing talent</a:t>
            </a:r>
          </a:p>
          <a:p>
            <a:pPr eaLnBrk="1" hangingPunct="1">
              <a:lnSpc>
                <a:spcPct val="150000"/>
              </a:lnSpc>
            </a:pPr>
            <a:r>
              <a:rPr lang="en-GB" sz="2000" smtClean="0"/>
              <a:t>Coaching</a:t>
            </a:r>
          </a:p>
          <a:p>
            <a:pPr eaLnBrk="1" hangingPunct="1">
              <a:lnSpc>
                <a:spcPct val="150000"/>
              </a:lnSpc>
            </a:pPr>
            <a:r>
              <a:rPr lang="en-GB" sz="2000" smtClean="0"/>
              <a:t>Personal development/mentoring</a:t>
            </a:r>
          </a:p>
          <a:p>
            <a:pPr eaLnBrk="1" hangingPunct="1">
              <a:lnSpc>
                <a:spcPct val="150000"/>
              </a:lnSpc>
            </a:pPr>
            <a:r>
              <a:rPr lang="en-GB" sz="2000" smtClean="0"/>
              <a:t>Team profiling/building</a:t>
            </a:r>
          </a:p>
          <a:p>
            <a:pPr eaLnBrk="1" hangingPunct="1">
              <a:lnSpc>
                <a:spcPct val="150000"/>
              </a:lnSpc>
            </a:pPr>
            <a:r>
              <a:rPr lang="en-GB" sz="2000" smtClean="0"/>
              <a:t>Culture diagnostic</a:t>
            </a:r>
          </a:p>
          <a:p>
            <a:pPr eaLnBrk="1" hangingPunct="1">
              <a:lnSpc>
                <a:spcPct val="150000"/>
              </a:lnSpc>
            </a:pPr>
            <a:r>
              <a:rPr lang="en-GB" sz="2000" smtClean="0"/>
              <a:t>Culture change</a:t>
            </a:r>
          </a:p>
          <a:p>
            <a:pPr eaLnBrk="1" hangingPunct="1">
              <a:lnSpc>
                <a:spcPct val="150000"/>
              </a:lnSpc>
            </a:pPr>
            <a:r>
              <a:rPr lang="en-GB" sz="2000" smtClean="0"/>
              <a:t>Organisational development</a:t>
            </a:r>
          </a:p>
        </p:txBody>
      </p:sp>
      <p:grpSp>
        <p:nvGrpSpPr>
          <p:cNvPr id="2" name="Group 4"/>
          <p:cNvGrpSpPr>
            <a:grpSpLocks/>
          </p:cNvGrpSpPr>
          <p:nvPr/>
        </p:nvGrpSpPr>
        <p:grpSpPr bwMode="auto">
          <a:xfrm>
            <a:off x="4251325" y="1231900"/>
            <a:ext cx="4614863" cy="4968875"/>
            <a:chOff x="2678" y="950"/>
            <a:chExt cx="2907" cy="3130"/>
          </a:xfrm>
        </p:grpSpPr>
        <p:pic>
          <p:nvPicPr>
            <p:cNvPr id="32773" name="Picture 5" descr="comp_cards_uk_sectionQ1"/>
            <p:cNvPicPr>
              <a:picLocks noChangeAspect="1" noChangeArrowheads="1"/>
            </p:cNvPicPr>
            <p:nvPr/>
          </p:nvPicPr>
          <p:blipFill>
            <a:blip r:embed="rId3" cstate="print"/>
            <a:srcRect/>
            <a:stretch>
              <a:fillRect/>
            </a:stretch>
          </p:blipFill>
          <p:spPr bwMode="auto">
            <a:xfrm>
              <a:off x="3860" y="950"/>
              <a:ext cx="1725" cy="1207"/>
            </a:xfrm>
            <a:prstGeom prst="rect">
              <a:avLst/>
            </a:prstGeom>
            <a:noFill/>
            <a:ln w="9525">
              <a:noFill/>
              <a:miter lim="800000"/>
              <a:headEnd/>
              <a:tailEnd/>
            </a:ln>
          </p:spPr>
        </p:pic>
        <p:pic>
          <p:nvPicPr>
            <p:cNvPr id="32774" name="Picture 6" descr="comp_cards_uk_sectionB3"/>
            <p:cNvPicPr>
              <a:picLocks noChangeAspect="1" noChangeArrowheads="1"/>
            </p:cNvPicPr>
            <p:nvPr/>
          </p:nvPicPr>
          <p:blipFill>
            <a:blip r:embed="rId4" cstate="print"/>
            <a:srcRect/>
            <a:stretch>
              <a:fillRect/>
            </a:stretch>
          </p:blipFill>
          <p:spPr bwMode="auto">
            <a:xfrm>
              <a:off x="3859" y="2874"/>
              <a:ext cx="1724" cy="1206"/>
            </a:xfrm>
            <a:prstGeom prst="rect">
              <a:avLst/>
            </a:prstGeom>
            <a:noFill/>
            <a:ln w="9525">
              <a:noFill/>
              <a:miter lim="800000"/>
              <a:headEnd/>
              <a:tailEnd/>
            </a:ln>
          </p:spPr>
        </p:pic>
        <p:pic>
          <p:nvPicPr>
            <p:cNvPr id="32775" name="Picture 7" descr="comp_cards_uk_sectionB2"/>
            <p:cNvPicPr>
              <a:picLocks noChangeAspect="1" noChangeArrowheads="1"/>
            </p:cNvPicPr>
            <p:nvPr/>
          </p:nvPicPr>
          <p:blipFill>
            <a:blip r:embed="rId5" cstate="print"/>
            <a:srcRect/>
            <a:stretch>
              <a:fillRect/>
            </a:stretch>
          </p:blipFill>
          <p:spPr bwMode="auto">
            <a:xfrm>
              <a:off x="2678" y="1809"/>
              <a:ext cx="2040" cy="13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noFill/>
        </p:spPr>
        <p:txBody>
          <a:bodyPr/>
          <a:lstStyle/>
          <a:p>
            <a:pPr eaLnBrk="1" hangingPunct="1"/>
            <a:r>
              <a:rPr lang="en-GB" smtClean="0"/>
              <a:t>Wave Job Profiler</a:t>
            </a:r>
          </a:p>
        </p:txBody>
      </p:sp>
      <p:sp>
        <p:nvSpPr>
          <p:cNvPr id="33795" name="Rectangle 3"/>
          <p:cNvSpPr>
            <a:spLocks noGrp="1" noChangeArrowheads="1"/>
          </p:cNvSpPr>
          <p:nvPr>
            <p:ph type="body" idx="1"/>
          </p:nvPr>
        </p:nvSpPr>
        <p:spPr>
          <a:xfrm>
            <a:off x="280988" y="549275"/>
            <a:ext cx="8202612" cy="5122863"/>
          </a:xfrm>
        </p:spPr>
        <p:txBody>
          <a:bodyPr/>
          <a:lstStyle/>
          <a:p>
            <a:pPr eaLnBrk="1" hangingPunct="1"/>
            <a:endParaRPr lang="en-GB" smtClean="0"/>
          </a:p>
          <a:p>
            <a:pPr eaLnBrk="1" hangingPunct="1"/>
            <a:r>
              <a:rPr lang="en-GB" smtClean="0"/>
              <a:t>Measures of behaviour, competency and ability importance</a:t>
            </a:r>
          </a:p>
          <a:p>
            <a:pPr eaLnBrk="1" hangingPunct="1">
              <a:buFont typeface="Neo Sans" pitchFamily="34" charset="0"/>
              <a:buNone/>
            </a:pPr>
            <a:endParaRPr lang="en-GB" smtClean="0"/>
          </a:p>
          <a:p>
            <a:pPr eaLnBrk="1" hangingPunct="1"/>
            <a:r>
              <a:rPr lang="en-GB" smtClean="0"/>
              <a:t>Boss, stakeholder, report and job holder perspectives collated and compared against the highly valid Saville Consulting Wave</a:t>
            </a:r>
            <a:r>
              <a:rPr lang="en-US" i="1" smtClean="0"/>
              <a:t>®</a:t>
            </a:r>
            <a:r>
              <a:rPr lang="en-GB" smtClean="0"/>
              <a:t> model</a:t>
            </a:r>
          </a:p>
          <a:p>
            <a:pPr eaLnBrk="1" hangingPunct="1"/>
            <a:endParaRPr lang="en-GB" smtClean="0"/>
          </a:p>
          <a:p>
            <a:pPr eaLnBrk="1" hangingPunct="1"/>
            <a:r>
              <a:rPr lang="en-GB" smtClean="0"/>
              <a:t>Essential for job analysis, competency modelling, determining assessment choice and providing a platform for development actions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23850" y="260350"/>
            <a:ext cx="6335713" cy="574675"/>
          </a:xfrm>
          <a:noFill/>
        </p:spPr>
        <p:txBody>
          <a:bodyPr/>
          <a:lstStyle/>
          <a:p>
            <a:pPr eaLnBrk="1" hangingPunct="1"/>
            <a:r>
              <a:rPr lang="en-GB" smtClean="0"/>
              <a:t>Who We Are?</a:t>
            </a:r>
          </a:p>
        </p:txBody>
      </p:sp>
      <p:sp>
        <p:nvSpPr>
          <p:cNvPr id="8195" name="Rectangle 3"/>
          <p:cNvSpPr>
            <a:spLocks noGrp="1" noChangeArrowheads="1"/>
          </p:cNvSpPr>
          <p:nvPr>
            <p:ph type="body" idx="1"/>
          </p:nvPr>
        </p:nvSpPr>
        <p:spPr>
          <a:xfrm>
            <a:off x="388938" y="1006475"/>
            <a:ext cx="8280400" cy="4249738"/>
          </a:xfrm>
          <a:noFill/>
        </p:spPr>
        <p:txBody>
          <a:bodyPr/>
          <a:lstStyle/>
          <a:p>
            <a:pPr eaLnBrk="1" hangingPunct="1">
              <a:lnSpc>
                <a:spcPct val="150000"/>
              </a:lnSpc>
              <a:spcBef>
                <a:spcPct val="50000"/>
              </a:spcBef>
            </a:pPr>
            <a:r>
              <a:rPr lang="en-GB" smtClean="0"/>
              <a:t>Saville Consulting was founded in 2004 by Professor Peter Saville</a:t>
            </a:r>
          </a:p>
          <a:p>
            <a:pPr eaLnBrk="1" hangingPunct="1">
              <a:lnSpc>
                <a:spcPct val="150000"/>
              </a:lnSpc>
              <a:spcBef>
                <a:spcPct val="50000"/>
              </a:spcBef>
            </a:pPr>
            <a:r>
              <a:rPr lang="en-GB" smtClean="0"/>
              <a:t>Assessment specialists and information technology experts</a:t>
            </a:r>
          </a:p>
          <a:p>
            <a:pPr eaLnBrk="1" hangingPunct="1">
              <a:lnSpc>
                <a:spcPct val="150000"/>
              </a:lnSpc>
              <a:spcBef>
                <a:spcPct val="50000"/>
              </a:spcBef>
            </a:pPr>
            <a:r>
              <a:rPr lang="en-GB" smtClean="0"/>
              <a:t>International company from the start with international perspective and assessment tools</a:t>
            </a:r>
          </a:p>
          <a:p>
            <a:pPr eaLnBrk="1" hangingPunct="1">
              <a:lnSpc>
                <a:spcPct val="150000"/>
              </a:lnSpc>
              <a:spcBef>
                <a:spcPct val="50000"/>
              </a:spcBef>
            </a:pPr>
            <a:endParaRPr lang="en-GB"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noFill/>
        </p:spPr>
        <p:txBody>
          <a:bodyPr/>
          <a:lstStyle/>
          <a:p>
            <a:pPr eaLnBrk="1" hangingPunct="1"/>
            <a:r>
              <a:rPr lang="en-GB" smtClean="0"/>
              <a:t>Why Wave Job Profiler?</a:t>
            </a:r>
          </a:p>
        </p:txBody>
      </p:sp>
      <p:sp>
        <p:nvSpPr>
          <p:cNvPr id="34819" name="Rectangle 3"/>
          <p:cNvSpPr>
            <a:spLocks noGrp="1" noChangeArrowheads="1"/>
          </p:cNvSpPr>
          <p:nvPr>
            <p:ph type="body" idx="1"/>
          </p:nvPr>
        </p:nvSpPr>
        <p:spPr>
          <a:xfrm>
            <a:off x="452438" y="1063625"/>
            <a:ext cx="8369300" cy="5122863"/>
          </a:xfrm>
        </p:spPr>
        <p:txBody>
          <a:bodyPr/>
          <a:lstStyle/>
          <a:p>
            <a:pPr algn="ctr" eaLnBrk="1" hangingPunct="1">
              <a:buFont typeface="Neo Sans" pitchFamily="34" charset="0"/>
              <a:buNone/>
            </a:pPr>
            <a:r>
              <a:rPr lang="en-GB" sz="2000" i="1" smtClean="0">
                <a:solidFill>
                  <a:srgbClr val="00B5E8"/>
                </a:solidFill>
              </a:rPr>
              <a:t>Indentifies the key drivers of job success</a:t>
            </a:r>
          </a:p>
          <a:p>
            <a:pPr eaLnBrk="1" hangingPunct="1">
              <a:buFont typeface="Neo Sans" pitchFamily="34" charset="0"/>
              <a:buNone/>
            </a:pPr>
            <a:endParaRPr lang="en-GB" sz="2000" smtClean="0">
              <a:solidFill>
                <a:srgbClr val="00B5E8"/>
              </a:solidFill>
            </a:endParaRPr>
          </a:p>
          <a:p>
            <a:pPr eaLnBrk="1" hangingPunct="1">
              <a:buFont typeface="Neo Sans" pitchFamily="34" charset="0"/>
              <a:buNone/>
            </a:pPr>
            <a:r>
              <a:rPr lang="en-GB" sz="2000" smtClean="0">
                <a:solidFill>
                  <a:srgbClr val="00B5E8"/>
                </a:solidFill>
              </a:rPr>
              <a:t>Quick</a:t>
            </a:r>
            <a:r>
              <a:rPr lang="en-GB" sz="2000" smtClean="0"/>
              <a:t>-</a:t>
            </a:r>
            <a:r>
              <a:rPr lang="en-GB" sz="2000" smtClean="0">
                <a:solidFill>
                  <a:srgbClr val="00B5E8"/>
                </a:solidFill>
              </a:rPr>
              <a:t> </a:t>
            </a:r>
            <a:r>
              <a:rPr lang="en-GB" sz="2000" smtClean="0"/>
              <a:t>15 minutes online</a:t>
            </a:r>
          </a:p>
          <a:p>
            <a:pPr eaLnBrk="1" hangingPunct="1">
              <a:buFont typeface="Neo Sans" pitchFamily="34" charset="0"/>
              <a:buNone/>
            </a:pPr>
            <a:endParaRPr lang="en-GB" sz="2000" smtClean="0"/>
          </a:p>
          <a:p>
            <a:pPr eaLnBrk="1" hangingPunct="1">
              <a:buFont typeface="Neo Sans" pitchFamily="34" charset="0"/>
              <a:buNone/>
            </a:pPr>
            <a:r>
              <a:rPr lang="en-GB" sz="2000" smtClean="0">
                <a:solidFill>
                  <a:srgbClr val="00B5E8"/>
                </a:solidFill>
              </a:rPr>
              <a:t>Multi-Rater Integrated Profile</a:t>
            </a:r>
            <a:r>
              <a:rPr lang="en-GB" sz="2000" smtClean="0"/>
              <a:t>-</a:t>
            </a:r>
            <a:r>
              <a:rPr lang="en-GB" sz="2000" smtClean="0">
                <a:solidFill>
                  <a:srgbClr val="00B5E8"/>
                </a:solidFill>
              </a:rPr>
              <a:t> </a:t>
            </a:r>
            <a:r>
              <a:rPr lang="en-GB" sz="2000" smtClean="0"/>
              <a:t>Highlights differing stakeholder</a:t>
            </a:r>
          </a:p>
          <a:p>
            <a:pPr eaLnBrk="1" hangingPunct="1">
              <a:buFont typeface="Neo Sans" pitchFamily="34" charset="0"/>
              <a:buNone/>
            </a:pPr>
            <a:r>
              <a:rPr lang="en-GB" sz="2000" smtClean="0"/>
              <a:t>opinions</a:t>
            </a:r>
          </a:p>
          <a:p>
            <a:pPr eaLnBrk="1" hangingPunct="1">
              <a:buFont typeface="Neo Sans" pitchFamily="34" charset="0"/>
              <a:buNone/>
            </a:pPr>
            <a:endParaRPr lang="en-GB" sz="2000" smtClean="0"/>
          </a:p>
          <a:p>
            <a:pPr eaLnBrk="1" hangingPunct="1">
              <a:buFont typeface="Neo Sans" pitchFamily="34" charset="0"/>
              <a:buNone/>
            </a:pPr>
            <a:r>
              <a:rPr lang="en-GB" sz="2000" smtClean="0">
                <a:solidFill>
                  <a:srgbClr val="00B5E8"/>
                </a:solidFill>
              </a:rPr>
              <a:t>Free Text</a:t>
            </a:r>
            <a:r>
              <a:rPr lang="en-GB" sz="2000" smtClean="0"/>
              <a:t>-</a:t>
            </a:r>
            <a:r>
              <a:rPr lang="en-GB" sz="2000" smtClean="0">
                <a:solidFill>
                  <a:srgbClr val="00B5E8"/>
                </a:solidFill>
              </a:rPr>
              <a:t> </a:t>
            </a:r>
            <a:r>
              <a:rPr lang="en-GB" sz="2000" smtClean="0"/>
              <a:t>Adds richness to numerical data</a:t>
            </a:r>
          </a:p>
          <a:p>
            <a:pPr eaLnBrk="1" hangingPunct="1">
              <a:buFont typeface="Neo Sans" pitchFamily="34" charset="0"/>
              <a:buNone/>
            </a:pPr>
            <a:endParaRPr lang="en-GB" sz="2000" smtClean="0"/>
          </a:p>
          <a:p>
            <a:pPr eaLnBrk="1" hangingPunct="1">
              <a:buFont typeface="Neo Sans" pitchFamily="34" charset="0"/>
              <a:buNone/>
            </a:pPr>
            <a:r>
              <a:rPr lang="en-GB" sz="2000" smtClean="0">
                <a:solidFill>
                  <a:srgbClr val="00B5E8"/>
                </a:solidFill>
              </a:rPr>
              <a:t>Key Competencies</a:t>
            </a:r>
            <a:r>
              <a:rPr lang="en-GB" sz="2000" smtClean="0"/>
              <a:t>- Identifies the key competencies for any job Role</a:t>
            </a:r>
          </a:p>
          <a:p>
            <a:pPr eaLnBrk="1" hangingPunct="1">
              <a:buFont typeface="Neo Sans" pitchFamily="34" charset="0"/>
              <a:buNone/>
            </a:pPr>
            <a:endParaRPr lang="en-GB" sz="2000" smtClean="0"/>
          </a:p>
          <a:p>
            <a:pPr eaLnBrk="1" hangingPunct="1">
              <a:buFont typeface="Neo Sans" pitchFamily="34" charset="0"/>
              <a:buNone/>
            </a:pPr>
            <a:r>
              <a:rPr lang="en-GB" sz="2000" smtClean="0">
                <a:solidFill>
                  <a:srgbClr val="00B5E8"/>
                </a:solidFill>
              </a:rPr>
              <a:t>Valid</a:t>
            </a:r>
            <a:r>
              <a:rPr lang="en-GB" sz="2000" smtClean="0"/>
              <a:t>- Ties into other assessments using Wave tools to establish </a:t>
            </a:r>
          </a:p>
          <a:p>
            <a:pPr eaLnBrk="1" hangingPunct="1">
              <a:buFont typeface="Neo Sans" pitchFamily="34" charset="0"/>
              <a:buNone/>
            </a:pPr>
            <a:r>
              <a:rPr lang="en-GB" sz="2000" smtClean="0"/>
              <a:t>person job fit and understand performance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p:txBody>
          <a:bodyPr/>
          <a:lstStyle/>
          <a:p>
            <a:pPr eaLnBrk="1" hangingPunct="1"/>
            <a:r>
              <a:rPr lang="en-GB" sz="3200" smtClean="0"/>
              <a:t>Swift Aptitude Assessments</a:t>
            </a:r>
            <a:endParaRPr lang="en-US" sz="3200" smtClean="0"/>
          </a:p>
        </p:txBody>
      </p:sp>
      <p:sp>
        <p:nvSpPr>
          <p:cNvPr id="35843"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GB" smtClean="0"/>
              <a:t>20</a:t>
            </a:r>
            <a:r>
              <a:rPr lang="en-GB" baseline="30000" smtClean="0"/>
              <a:t>th</a:t>
            </a:r>
            <a:r>
              <a:rPr lang="en-GB" smtClean="0"/>
              <a:t> Century Aptitude Assessments</a:t>
            </a:r>
          </a:p>
        </p:txBody>
      </p:sp>
      <p:sp>
        <p:nvSpPr>
          <p:cNvPr id="36867" name="Rectangle 3"/>
          <p:cNvSpPr>
            <a:spLocks noGrp="1" noChangeArrowheads="1"/>
          </p:cNvSpPr>
          <p:nvPr>
            <p:ph type="body" idx="1"/>
          </p:nvPr>
        </p:nvSpPr>
        <p:spPr>
          <a:xfrm>
            <a:off x="468313" y="1125538"/>
            <a:ext cx="8208962" cy="4967287"/>
          </a:xfrm>
        </p:spPr>
        <p:txBody>
          <a:bodyPr/>
          <a:lstStyle/>
          <a:p>
            <a:pPr eaLnBrk="1" hangingPunct="1">
              <a:spcBef>
                <a:spcPct val="50000"/>
              </a:spcBef>
            </a:pPr>
            <a:r>
              <a:rPr lang="en-GB" smtClean="0"/>
              <a:t>Tests of general ability (IQ) and tests of specific ability </a:t>
            </a:r>
          </a:p>
          <a:p>
            <a:pPr eaLnBrk="1" hangingPunct="1">
              <a:spcBef>
                <a:spcPct val="50000"/>
              </a:spcBef>
            </a:pPr>
            <a:r>
              <a:rPr lang="en-GB" smtClean="0"/>
              <a:t>Designed for hard copy supervised assessment</a:t>
            </a:r>
          </a:p>
          <a:p>
            <a:pPr eaLnBrk="1" hangingPunct="1">
              <a:spcBef>
                <a:spcPct val="50000"/>
              </a:spcBef>
            </a:pPr>
            <a:r>
              <a:rPr lang="en-GB" smtClean="0"/>
              <a:t>Separate tests measuring different aptitudes</a:t>
            </a:r>
          </a:p>
          <a:p>
            <a:pPr eaLnBrk="1" hangingPunct="1">
              <a:spcBef>
                <a:spcPct val="50000"/>
              </a:spcBef>
            </a:pPr>
            <a:r>
              <a:rPr lang="en-GB" smtClean="0"/>
              <a:t>May be highly speeded tests</a:t>
            </a:r>
          </a:p>
          <a:p>
            <a:pPr eaLnBrk="1" hangingPunct="1">
              <a:spcBef>
                <a:spcPct val="50000"/>
              </a:spcBef>
            </a:pPr>
            <a:r>
              <a:rPr lang="en-GB" smtClean="0"/>
              <a:t>Separate hard copy answer sheets and profile charts</a:t>
            </a:r>
          </a:p>
          <a:p>
            <a:pPr eaLnBrk="1" hangingPunct="1">
              <a:spcBef>
                <a:spcPct val="50000"/>
              </a:spcBef>
            </a:pPr>
            <a:r>
              <a:rPr lang="en-GB" smtClean="0"/>
              <a:t>Test performance represented by single overall score</a:t>
            </a:r>
          </a:p>
          <a:p>
            <a:pPr eaLnBrk="1" hangingPunct="1">
              <a:spcBef>
                <a:spcPct val="50000"/>
              </a:spcBef>
            </a:pPr>
            <a:r>
              <a:rPr lang="en-GB" smtClean="0"/>
              <a:t>Need to have separate Norm tables to look up scores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21</a:t>
            </a:r>
            <a:r>
              <a:rPr lang="en-GB" baseline="30000" smtClean="0"/>
              <a:t>st</a:t>
            </a:r>
            <a:r>
              <a:rPr lang="en-GB" smtClean="0"/>
              <a:t> Century Aptitude Assessments</a:t>
            </a:r>
          </a:p>
        </p:txBody>
      </p:sp>
      <p:sp>
        <p:nvSpPr>
          <p:cNvPr id="37891" name="Rectangle 3"/>
          <p:cNvSpPr>
            <a:spLocks noGrp="1" noChangeArrowheads="1"/>
          </p:cNvSpPr>
          <p:nvPr>
            <p:ph type="body" idx="1"/>
          </p:nvPr>
        </p:nvSpPr>
        <p:spPr>
          <a:xfrm>
            <a:off x="468313" y="1125538"/>
            <a:ext cx="8208962" cy="4967287"/>
          </a:xfrm>
        </p:spPr>
        <p:txBody>
          <a:bodyPr>
            <a:normAutofit fontScale="92500" lnSpcReduction="20000"/>
          </a:bodyPr>
          <a:lstStyle/>
          <a:p>
            <a:pPr eaLnBrk="1" hangingPunct="1">
              <a:lnSpc>
                <a:spcPct val="90000"/>
              </a:lnSpc>
              <a:spcBef>
                <a:spcPct val="50000"/>
              </a:spcBef>
            </a:pPr>
            <a:r>
              <a:rPr lang="en-GB" dirty="0" smtClean="0"/>
              <a:t>Designed for Internet Assessment with Invited and Supervised Access versions (IA and SA)</a:t>
            </a:r>
          </a:p>
          <a:p>
            <a:pPr eaLnBrk="1" hangingPunct="1">
              <a:lnSpc>
                <a:spcPct val="90000"/>
              </a:lnSpc>
              <a:spcBef>
                <a:spcPct val="50000"/>
              </a:spcBef>
            </a:pPr>
            <a:endParaRPr lang="en-GB" dirty="0" smtClean="0"/>
          </a:p>
          <a:p>
            <a:pPr eaLnBrk="1" hangingPunct="1">
              <a:lnSpc>
                <a:spcPct val="90000"/>
              </a:lnSpc>
              <a:spcBef>
                <a:spcPct val="50000"/>
              </a:spcBef>
            </a:pPr>
            <a:r>
              <a:rPr lang="en-GB" dirty="0" smtClean="0"/>
              <a:t>Both internet and hard copy versions</a:t>
            </a:r>
          </a:p>
          <a:p>
            <a:pPr eaLnBrk="1" hangingPunct="1">
              <a:lnSpc>
                <a:spcPct val="90000"/>
              </a:lnSpc>
              <a:spcBef>
                <a:spcPct val="50000"/>
              </a:spcBef>
            </a:pPr>
            <a:endParaRPr lang="en-GB" dirty="0" smtClean="0"/>
          </a:p>
          <a:p>
            <a:pPr eaLnBrk="1" hangingPunct="1">
              <a:lnSpc>
                <a:spcPct val="90000"/>
              </a:lnSpc>
              <a:spcBef>
                <a:spcPct val="50000"/>
              </a:spcBef>
            </a:pPr>
            <a:r>
              <a:rPr lang="en-GB" dirty="0" smtClean="0"/>
              <a:t>Swift (Combined) and Separate Aptitude Tests</a:t>
            </a:r>
          </a:p>
          <a:p>
            <a:pPr eaLnBrk="1" hangingPunct="1">
              <a:lnSpc>
                <a:spcPct val="90000"/>
              </a:lnSpc>
              <a:spcBef>
                <a:spcPct val="50000"/>
              </a:spcBef>
            </a:pPr>
            <a:endParaRPr lang="en-GB" dirty="0" smtClean="0"/>
          </a:p>
          <a:p>
            <a:pPr eaLnBrk="1" hangingPunct="1">
              <a:lnSpc>
                <a:spcPct val="90000"/>
              </a:lnSpc>
              <a:spcBef>
                <a:spcPct val="50000"/>
              </a:spcBef>
            </a:pPr>
            <a:r>
              <a:rPr lang="en-GB" dirty="0" smtClean="0"/>
              <a:t>Speed, Accuracy and Caution scores</a:t>
            </a:r>
          </a:p>
          <a:p>
            <a:pPr eaLnBrk="1" hangingPunct="1">
              <a:lnSpc>
                <a:spcPct val="90000"/>
              </a:lnSpc>
              <a:spcBef>
                <a:spcPct val="50000"/>
              </a:spcBef>
            </a:pPr>
            <a:endParaRPr lang="en-GB" dirty="0" smtClean="0"/>
          </a:p>
          <a:p>
            <a:pPr eaLnBrk="1" hangingPunct="1">
              <a:lnSpc>
                <a:spcPct val="90000"/>
              </a:lnSpc>
              <a:spcBef>
                <a:spcPct val="50000"/>
              </a:spcBef>
            </a:pPr>
            <a:r>
              <a:rPr lang="en-GB" dirty="0" smtClean="0"/>
              <a:t>Sub-scores (Aptitude area and item type)</a:t>
            </a:r>
          </a:p>
          <a:p>
            <a:pPr eaLnBrk="1" hangingPunct="1">
              <a:lnSpc>
                <a:spcPct val="90000"/>
              </a:lnSpc>
              <a:spcBef>
                <a:spcPct val="50000"/>
              </a:spcBef>
            </a:pPr>
            <a:endParaRPr lang="en-GB" dirty="0" smtClean="0"/>
          </a:p>
          <a:p>
            <a:pPr eaLnBrk="1" hangingPunct="1">
              <a:lnSpc>
                <a:spcPct val="90000"/>
              </a:lnSpc>
              <a:spcBef>
                <a:spcPct val="50000"/>
              </a:spcBef>
            </a:pPr>
            <a:r>
              <a:rPr lang="en-GB" dirty="0" smtClean="0"/>
              <a:t>Simple user friendly reporting of results (for candidate, line manager and test trained)</a:t>
            </a:r>
          </a:p>
          <a:p>
            <a:pPr eaLnBrk="1" hangingPunct="1">
              <a:lnSpc>
                <a:spcPct val="90000"/>
              </a:lnSpc>
              <a:spcBef>
                <a:spcPct val="50000"/>
              </a:spcBef>
            </a:pPr>
            <a:endParaRPr lang="en-GB"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250825" y="212725"/>
            <a:ext cx="5630863" cy="519113"/>
          </a:xfrm>
          <a:prstGeom prst="rect">
            <a:avLst/>
          </a:prstGeom>
          <a:noFill/>
          <a:ln w="9525">
            <a:noFill/>
            <a:miter lim="800000"/>
            <a:headEnd/>
            <a:tailEnd/>
          </a:ln>
        </p:spPr>
        <p:txBody>
          <a:bodyPr>
            <a:spAutoFit/>
          </a:bodyPr>
          <a:lstStyle/>
          <a:p>
            <a:pPr algn="l">
              <a:spcBef>
                <a:spcPct val="0"/>
              </a:spcBef>
            </a:pPr>
            <a:r>
              <a:rPr lang="en-GB" b="0">
                <a:solidFill>
                  <a:srgbClr val="00204E"/>
                </a:solidFill>
                <a:latin typeface="Neo Sans" pitchFamily="34" charset="0"/>
              </a:rPr>
              <a:t> </a:t>
            </a:r>
            <a:r>
              <a:rPr lang="en-GB" sz="2800" b="0">
                <a:solidFill>
                  <a:srgbClr val="00B5E6"/>
                </a:solidFill>
                <a:latin typeface="Neo Sans" pitchFamily="34" charset="0"/>
              </a:rPr>
              <a:t>Aptitude Assessment Portfolio</a:t>
            </a:r>
          </a:p>
        </p:txBody>
      </p:sp>
      <p:sp>
        <p:nvSpPr>
          <p:cNvPr id="38915" name="AutoShape 3"/>
          <p:cNvSpPr>
            <a:spLocks noChangeArrowheads="1"/>
          </p:cNvSpPr>
          <p:nvPr/>
        </p:nvSpPr>
        <p:spPr bwMode="auto">
          <a:xfrm>
            <a:off x="942975" y="1749425"/>
            <a:ext cx="1728788" cy="444500"/>
          </a:xfrm>
          <a:prstGeom prst="roundRect">
            <a:avLst>
              <a:gd name="adj" fmla="val 16667"/>
            </a:avLst>
          </a:prstGeom>
          <a:solidFill>
            <a:srgbClr val="05B6CD"/>
          </a:solidFill>
          <a:ln w="9525">
            <a:solidFill>
              <a:schemeClr val="bg1"/>
            </a:solidFill>
            <a:round/>
            <a:headEnd/>
            <a:tailEnd/>
          </a:ln>
        </p:spPr>
        <p:txBody>
          <a:bodyPr wrap="none" anchor="ctr"/>
          <a:lstStyle/>
          <a:p>
            <a:pPr>
              <a:spcBef>
                <a:spcPct val="0"/>
              </a:spcBef>
            </a:pPr>
            <a:r>
              <a:rPr lang="en-GB" sz="1600" b="0">
                <a:solidFill>
                  <a:srgbClr val="FFFFFF"/>
                </a:solidFill>
                <a:latin typeface="Neo Sans" pitchFamily="34" charset="0"/>
              </a:rPr>
              <a:t>Professional</a:t>
            </a:r>
          </a:p>
        </p:txBody>
      </p:sp>
      <p:sp>
        <p:nvSpPr>
          <p:cNvPr id="38916" name="AutoShape 4"/>
          <p:cNvSpPr>
            <a:spLocks noChangeArrowheads="1"/>
          </p:cNvSpPr>
          <p:nvPr/>
        </p:nvSpPr>
        <p:spPr bwMode="auto">
          <a:xfrm>
            <a:off x="947738" y="2359025"/>
            <a:ext cx="1728787" cy="474663"/>
          </a:xfrm>
          <a:prstGeom prst="roundRect">
            <a:avLst>
              <a:gd name="adj" fmla="val 16667"/>
            </a:avLst>
          </a:prstGeom>
          <a:solidFill>
            <a:srgbClr val="7A69AF"/>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Work</a:t>
            </a:r>
          </a:p>
        </p:txBody>
      </p:sp>
      <p:sp>
        <p:nvSpPr>
          <p:cNvPr id="38917" name="AutoShape 5"/>
          <p:cNvSpPr>
            <a:spLocks noChangeArrowheads="1"/>
          </p:cNvSpPr>
          <p:nvPr/>
        </p:nvSpPr>
        <p:spPr bwMode="auto">
          <a:xfrm>
            <a:off x="947738" y="3184525"/>
            <a:ext cx="1728787" cy="474663"/>
          </a:xfrm>
          <a:prstGeom prst="roundRect">
            <a:avLst>
              <a:gd name="adj" fmla="val 16667"/>
            </a:avLst>
          </a:prstGeom>
          <a:solidFill>
            <a:srgbClr val="92C6EB"/>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Operational</a:t>
            </a:r>
          </a:p>
        </p:txBody>
      </p:sp>
      <p:sp>
        <p:nvSpPr>
          <p:cNvPr id="38918" name="AutoShape 6"/>
          <p:cNvSpPr>
            <a:spLocks noChangeArrowheads="1"/>
          </p:cNvSpPr>
          <p:nvPr/>
        </p:nvSpPr>
        <p:spPr bwMode="auto">
          <a:xfrm>
            <a:off x="947738" y="3816350"/>
            <a:ext cx="1728787" cy="474663"/>
          </a:xfrm>
          <a:prstGeom prst="roundRect">
            <a:avLst>
              <a:gd name="adj" fmla="val 16667"/>
            </a:avLst>
          </a:prstGeom>
          <a:solidFill>
            <a:srgbClr val="B74B9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Commercial</a:t>
            </a:r>
          </a:p>
        </p:txBody>
      </p:sp>
      <p:sp>
        <p:nvSpPr>
          <p:cNvPr id="38919" name="AutoShape 7"/>
          <p:cNvSpPr>
            <a:spLocks noChangeArrowheads="1"/>
          </p:cNvSpPr>
          <p:nvPr/>
        </p:nvSpPr>
        <p:spPr bwMode="auto">
          <a:xfrm>
            <a:off x="947738" y="4457700"/>
            <a:ext cx="1728787" cy="474663"/>
          </a:xfrm>
          <a:prstGeom prst="roundRect">
            <a:avLst>
              <a:gd name="adj" fmla="val 16667"/>
            </a:avLst>
          </a:prstGeom>
          <a:solidFill>
            <a:srgbClr val="EB9123"/>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Customer</a:t>
            </a:r>
          </a:p>
        </p:txBody>
      </p:sp>
      <p:sp>
        <p:nvSpPr>
          <p:cNvPr id="38920" name="AutoShape 8"/>
          <p:cNvSpPr>
            <a:spLocks noChangeArrowheads="1"/>
          </p:cNvSpPr>
          <p:nvPr/>
        </p:nvSpPr>
        <p:spPr bwMode="auto">
          <a:xfrm>
            <a:off x="947738" y="5095875"/>
            <a:ext cx="1728787" cy="474663"/>
          </a:xfrm>
          <a:prstGeom prst="roundRect">
            <a:avLst>
              <a:gd name="adj" fmla="val 16667"/>
            </a:avLst>
          </a:prstGeom>
          <a:solidFill>
            <a:srgbClr val="7FCAA6"/>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Administrative</a:t>
            </a:r>
          </a:p>
        </p:txBody>
      </p:sp>
      <p:sp>
        <p:nvSpPr>
          <p:cNvPr id="38921" name="AutoShape 9"/>
          <p:cNvSpPr>
            <a:spLocks noChangeArrowheads="1"/>
          </p:cNvSpPr>
          <p:nvPr/>
        </p:nvSpPr>
        <p:spPr bwMode="auto">
          <a:xfrm>
            <a:off x="947738" y="5873750"/>
            <a:ext cx="1728787" cy="474663"/>
          </a:xfrm>
          <a:prstGeom prst="roundRect">
            <a:avLst>
              <a:gd name="adj" fmla="val 16667"/>
            </a:avLst>
          </a:prstGeom>
          <a:solidFill>
            <a:srgbClr val="918F49"/>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Practical</a:t>
            </a:r>
          </a:p>
        </p:txBody>
      </p:sp>
      <p:sp>
        <p:nvSpPr>
          <p:cNvPr id="38922" name="Text Box 10"/>
          <p:cNvSpPr txBox="1">
            <a:spLocks noChangeArrowheads="1"/>
          </p:cNvSpPr>
          <p:nvPr/>
        </p:nvSpPr>
        <p:spPr bwMode="auto">
          <a:xfrm>
            <a:off x="3017838" y="1746250"/>
            <a:ext cx="2928937" cy="517525"/>
          </a:xfrm>
          <a:prstGeom prst="rect">
            <a:avLst/>
          </a:prstGeom>
          <a:noFill/>
          <a:ln w="9525">
            <a:noFill/>
            <a:miter lim="800000"/>
            <a:headEnd/>
            <a:tailEnd/>
          </a:ln>
        </p:spPr>
        <p:txBody>
          <a:bodyPr>
            <a:spAutoFit/>
          </a:bodyPr>
          <a:lstStyle/>
          <a:p>
            <a:pPr algn="l"/>
            <a:r>
              <a:rPr lang="en-US" sz="1400" b="0">
                <a:solidFill>
                  <a:schemeClr val="bg1"/>
                </a:solidFill>
                <a:latin typeface="Neo Sans" pitchFamily="34" charset="0"/>
              </a:rPr>
              <a:t>Managers, directors and professionals.</a:t>
            </a:r>
          </a:p>
        </p:txBody>
      </p:sp>
      <p:sp>
        <p:nvSpPr>
          <p:cNvPr id="38923" name="Text Box 11"/>
          <p:cNvSpPr txBox="1">
            <a:spLocks noChangeArrowheads="1"/>
          </p:cNvSpPr>
          <p:nvPr/>
        </p:nvSpPr>
        <p:spPr bwMode="auto">
          <a:xfrm>
            <a:off x="3017838" y="2382838"/>
            <a:ext cx="3509962" cy="517525"/>
          </a:xfrm>
          <a:prstGeom prst="rect">
            <a:avLst/>
          </a:prstGeom>
          <a:noFill/>
          <a:ln w="9525">
            <a:noFill/>
            <a:miter lim="800000"/>
            <a:headEnd/>
            <a:tailEnd/>
          </a:ln>
        </p:spPr>
        <p:txBody>
          <a:bodyPr>
            <a:spAutoFit/>
          </a:bodyPr>
          <a:lstStyle/>
          <a:p>
            <a:pPr algn="l"/>
            <a:r>
              <a:rPr lang="en-US" sz="1400" b="0">
                <a:solidFill>
                  <a:schemeClr val="bg1"/>
                </a:solidFill>
                <a:latin typeface="Neo Sans" pitchFamily="34" charset="0"/>
              </a:rPr>
              <a:t>Graduates, trainees, technicians, team leaders and supervisors.</a:t>
            </a:r>
          </a:p>
        </p:txBody>
      </p:sp>
      <p:sp>
        <p:nvSpPr>
          <p:cNvPr id="38924" name="Text Box 12"/>
          <p:cNvSpPr txBox="1">
            <a:spLocks noChangeArrowheads="1"/>
          </p:cNvSpPr>
          <p:nvPr/>
        </p:nvSpPr>
        <p:spPr bwMode="auto">
          <a:xfrm>
            <a:off x="3017838" y="3165475"/>
            <a:ext cx="3575050" cy="517525"/>
          </a:xfrm>
          <a:prstGeom prst="rect">
            <a:avLst/>
          </a:prstGeom>
          <a:noFill/>
          <a:ln w="9525">
            <a:noFill/>
            <a:miter lim="800000"/>
            <a:headEnd/>
            <a:tailEnd/>
          </a:ln>
        </p:spPr>
        <p:txBody>
          <a:bodyPr>
            <a:spAutoFit/>
          </a:bodyPr>
          <a:lstStyle/>
          <a:p>
            <a:pPr algn="l"/>
            <a:r>
              <a:rPr lang="en-US" sz="1400" b="0">
                <a:solidFill>
                  <a:schemeClr val="bg1"/>
                </a:solidFill>
                <a:latin typeface="Neo Sans" pitchFamily="34" charset="0"/>
              </a:rPr>
              <a:t>Operational roles in manufacturing, engineering, construction and transport.</a:t>
            </a:r>
          </a:p>
        </p:txBody>
      </p:sp>
      <p:sp>
        <p:nvSpPr>
          <p:cNvPr id="38925" name="Text Box 13"/>
          <p:cNvSpPr txBox="1">
            <a:spLocks noChangeArrowheads="1"/>
          </p:cNvSpPr>
          <p:nvPr/>
        </p:nvSpPr>
        <p:spPr bwMode="auto">
          <a:xfrm>
            <a:off x="3017838" y="3794125"/>
            <a:ext cx="3502025" cy="517525"/>
          </a:xfrm>
          <a:prstGeom prst="rect">
            <a:avLst/>
          </a:prstGeom>
          <a:noFill/>
          <a:ln w="9525">
            <a:noFill/>
            <a:miter lim="800000"/>
            <a:headEnd/>
            <a:tailEnd/>
          </a:ln>
        </p:spPr>
        <p:txBody>
          <a:bodyPr>
            <a:spAutoFit/>
          </a:bodyPr>
          <a:lstStyle/>
          <a:p>
            <a:pPr algn="l"/>
            <a:r>
              <a:rPr lang="en-US" sz="1400" b="0">
                <a:solidFill>
                  <a:schemeClr val="bg1"/>
                </a:solidFill>
                <a:latin typeface="Neo Sans" pitchFamily="34" charset="0"/>
              </a:rPr>
              <a:t>Commercial roles in sales, marketing and financial services.</a:t>
            </a:r>
          </a:p>
        </p:txBody>
      </p:sp>
      <p:sp>
        <p:nvSpPr>
          <p:cNvPr id="38926" name="Text Box 14"/>
          <p:cNvSpPr txBox="1">
            <a:spLocks noChangeArrowheads="1"/>
          </p:cNvSpPr>
          <p:nvPr/>
        </p:nvSpPr>
        <p:spPr bwMode="auto">
          <a:xfrm>
            <a:off x="3017838" y="4416425"/>
            <a:ext cx="3252787" cy="517525"/>
          </a:xfrm>
          <a:prstGeom prst="rect">
            <a:avLst/>
          </a:prstGeom>
          <a:noFill/>
          <a:ln w="9525">
            <a:noFill/>
            <a:miter lim="800000"/>
            <a:headEnd/>
            <a:tailEnd/>
          </a:ln>
        </p:spPr>
        <p:txBody>
          <a:bodyPr>
            <a:spAutoFit/>
          </a:bodyPr>
          <a:lstStyle/>
          <a:p>
            <a:pPr algn="l"/>
            <a:r>
              <a:rPr lang="en-US" sz="1400" b="0">
                <a:solidFill>
                  <a:schemeClr val="bg1"/>
                </a:solidFill>
                <a:latin typeface="Neo Sans" pitchFamily="34" charset="0"/>
              </a:rPr>
              <a:t>Customer interface roles in call centres, hospitality, leisure and health.</a:t>
            </a:r>
          </a:p>
        </p:txBody>
      </p:sp>
      <p:sp>
        <p:nvSpPr>
          <p:cNvPr id="38927" name="Text Box 15"/>
          <p:cNvSpPr txBox="1">
            <a:spLocks noChangeArrowheads="1"/>
          </p:cNvSpPr>
          <p:nvPr/>
        </p:nvSpPr>
        <p:spPr bwMode="auto">
          <a:xfrm>
            <a:off x="3017838" y="5054600"/>
            <a:ext cx="3332162" cy="517525"/>
          </a:xfrm>
          <a:prstGeom prst="rect">
            <a:avLst/>
          </a:prstGeom>
          <a:noFill/>
          <a:ln w="9525">
            <a:noFill/>
            <a:miter lim="800000"/>
            <a:headEnd/>
            <a:tailEnd/>
          </a:ln>
        </p:spPr>
        <p:txBody>
          <a:bodyPr>
            <a:spAutoFit/>
          </a:bodyPr>
          <a:lstStyle/>
          <a:p>
            <a:pPr algn="l"/>
            <a:r>
              <a:rPr lang="en-US" sz="1400" b="0">
                <a:solidFill>
                  <a:schemeClr val="bg1"/>
                </a:solidFill>
                <a:latin typeface="Neo Sans" pitchFamily="34" charset="0"/>
              </a:rPr>
              <a:t>Administrative roles in private and public sector offices. </a:t>
            </a:r>
          </a:p>
        </p:txBody>
      </p:sp>
      <p:sp>
        <p:nvSpPr>
          <p:cNvPr id="38928" name="Text Box 16"/>
          <p:cNvSpPr txBox="1">
            <a:spLocks noChangeArrowheads="1"/>
          </p:cNvSpPr>
          <p:nvPr/>
        </p:nvSpPr>
        <p:spPr bwMode="auto">
          <a:xfrm>
            <a:off x="3017838" y="5822950"/>
            <a:ext cx="3359150" cy="517525"/>
          </a:xfrm>
          <a:prstGeom prst="rect">
            <a:avLst/>
          </a:prstGeom>
          <a:noFill/>
          <a:ln w="9525">
            <a:noFill/>
            <a:miter lim="800000"/>
            <a:headEnd/>
            <a:tailEnd/>
          </a:ln>
        </p:spPr>
        <p:txBody>
          <a:bodyPr>
            <a:spAutoFit/>
          </a:bodyPr>
          <a:lstStyle/>
          <a:p>
            <a:pPr algn="l"/>
            <a:r>
              <a:rPr lang="en-US" sz="1400" b="0">
                <a:solidFill>
                  <a:schemeClr val="bg1"/>
                </a:solidFill>
                <a:latin typeface="Neo Sans" pitchFamily="34" charset="0"/>
              </a:rPr>
              <a:t>Production, construction, engineering and scientific roles. </a:t>
            </a:r>
          </a:p>
        </p:txBody>
      </p:sp>
      <p:sp>
        <p:nvSpPr>
          <p:cNvPr id="38929" name="AutoShape 17"/>
          <p:cNvSpPr>
            <a:spLocks noChangeArrowheads="1"/>
          </p:cNvSpPr>
          <p:nvPr/>
        </p:nvSpPr>
        <p:spPr bwMode="auto">
          <a:xfrm>
            <a:off x="6586538" y="1768475"/>
            <a:ext cx="1728787" cy="1200150"/>
          </a:xfrm>
          <a:prstGeom prst="roundRect">
            <a:avLst>
              <a:gd name="adj" fmla="val 16667"/>
            </a:avLst>
          </a:prstGeom>
          <a:solidFill>
            <a:srgbClr val="00808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Analysis</a:t>
            </a:r>
          </a:p>
          <a:p>
            <a:pPr>
              <a:spcBef>
                <a:spcPct val="0"/>
              </a:spcBef>
            </a:pPr>
            <a:r>
              <a:rPr lang="en-GB" sz="1600" b="0">
                <a:solidFill>
                  <a:schemeClr val="bg1"/>
                </a:solidFill>
                <a:latin typeface="Neo Sans" pitchFamily="34" charset="0"/>
              </a:rPr>
              <a:t>Aptitude </a:t>
            </a:r>
          </a:p>
          <a:p>
            <a:pPr>
              <a:spcBef>
                <a:spcPct val="0"/>
              </a:spcBef>
            </a:pPr>
            <a:endParaRPr lang="en-GB" sz="1600" b="0">
              <a:solidFill>
                <a:schemeClr val="bg1"/>
              </a:solidFill>
              <a:latin typeface="Neo Sans" pitchFamily="34" charset="0"/>
            </a:endParaRPr>
          </a:p>
        </p:txBody>
      </p:sp>
      <p:sp>
        <p:nvSpPr>
          <p:cNvPr id="38930" name="AutoShape 18"/>
          <p:cNvSpPr>
            <a:spLocks noChangeArrowheads="1"/>
          </p:cNvSpPr>
          <p:nvPr/>
        </p:nvSpPr>
        <p:spPr bwMode="auto">
          <a:xfrm>
            <a:off x="6588125" y="3116263"/>
            <a:ext cx="1728788" cy="2500312"/>
          </a:xfrm>
          <a:prstGeom prst="roundRect">
            <a:avLst>
              <a:gd name="adj" fmla="val 16667"/>
            </a:avLst>
          </a:prstGeom>
          <a:solidFill>
            <a:srgbClr val="80000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a:t>
            </a:r>
          </a:p>
          <a:p>
            <a:pPr>
              <a:spcBef>
                <a:spcPct val="0"/>
              </a:spcBef>
            </a:pPr>
            <a:r>
              <a:rPr lang="en-GB" sz="1600" b="0">
                <a:solidFill>
                  <a:schemeClr val="bg1"/>
                </a:solidFill>
                <a:latin typeface="Neo Sans" pitchFamily="34" charset="0"/>
              </a:rPr>
              <a:t>Comprehension</a:t>
            </a:r>
          </a:p>
          <a:p>
            <a:pPr>
              <a:spcBef>
                <a:spcPct val="0"/>
              </a:spcBef>
            </a:pPr>
            <a:r>
              <a:rPr lang="en-GB" sz="1600" b="0">
                <a:solidFill>
                  <a:schemeClr val="bg1"/>
                </a:solidFill>
                <a:latin typeface="Neo Sans" pitchFamily="34" charset="0"/>
              </a:rPr>
              <a:t>Aptitude</a:t>
            </a:r>
          </a:p>
          <a:p>
            <a:pPr>
              <a:spcBef>
                <a:spcPct val="0"/>
              </a:spcBef>
            </a:pPr>
            <a:r>
              <a:rPr lang="en-GB" sz="1600" b="0">
                <a:solidFill>
                  <a:schemeClr val="bg1"/>
                </a:solidFill>
                <a:latin typeface="Neo Sans" pitchFamily="34" charset="0"/>
              </a:rPr>
              <a:t> </a:t>
            </a:r>
          </a:p>
        </p:txBody>
      </p:sp>
      <p:sp>
        <p:nvSpPr>
          <p:cNvPr id="38931" name="AutoShape 19"/>
          <p:cNvSpPr>
            <a:spLocks noChangeArrowheads="1"/>
          </p:cNvSpPr>
          <p:nvPr/>
        </p:nvSpPr>
        <p:spPr bwMode="auto">
          <a:xfrm>
            <a:off x="6534150" y="5805488"/>
            <a:ext cx="1728788" cy="474662"/>
          </a:xfrm>
          <a:prstGeom prst="roundRect">
            <a:avLst>
              <a:gd name="adj" fmla="val 16667"/>
            </a:avLst>
          </a:prstGeom>
          <a:solidFill>
            <a:srgbClr val="6E708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Technical </a:t>
            </a:r>
          </a:p>
          <a:p>
            <a:pPr>
              <a:spcBef>
                <a:spcPct val="0"/>
              </a:spcBef>
            </a:pPr>
            <a:r>
              <a:rPr lang="en-GB" sz="1600" b="0">
                <a:solidFill>
                  <a:schemeClr val="bg1"/>
                </a:solidFill>
                <a:latin typeface="Neo Sans" pitchFamily="34" charset="0"/>
              </a:rPr>
              <a:t>Aptitude</a:t>
            </a:r>
          </a:p>
        </p:txBody>
      </p:sp>
      <p:sp>
        <p:nvSpPr>
          <p:cNvPr id="38932" name="Text Box 20"/>
          <p:cNvSpPr txBox="1">
            <a:spLocks noChangeArrowheads="1"/>
          </p:cNvSpPr>
          <p:nvPr/>
        </p:nvSpPr>
        <p:spPr bwMode="auto">
          <a:xfrm>
            <a:off x="671513" y="1055688"/>
            <a:ext cx="2319337"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In-depth (Separate) Aptitude Tests</a:t>
            </a:r>
          </a:p>
        </p:txBody>
      </p:sp>
      <p:sp>
        <p:nvSpPr>
          <p:cNvPr id="38933" name="Text Box 21"/>
          <p:cNvSpPr txBox="1">
            <a:spLocks noChangeArrowheads="1"/>
          </p:cNvSpPr>
          <p:nvPr/>
        </p:nvSpPr>
        <p:spPr bwMode="auto">
          <a:xfrm>
            <a:off x="6005513" y="1068388"/>
            <a:ext cx="2822575"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Swift (Combined) Assessments</a:t>
            </a:r>
          </a:p>
        </p:txBody>
      </p:sp>
      <p:sp>
        <p:nvSpPr>
          <p:cNvPr id="38934" name="Text Box 22"/>
          <p:cNvSpPr txBox="1">
            <a:spLocks noChangeArrowheads="1"/>
          </p:cNvSpPr>
          <p:nvPr/>
        </p:nvSpPr>
        <p:spPr bwMode="auto">
          <a:xfrm>
            <a:off x="3970338" y="1054100"/>
            <a:ext cx="1233487"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Target Groups</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228600" y="260350"/>
            <a:ext cx="5864225" cy="519113"/>
          </a:xfrm>
          <a:prstGeom prst="rect">
            <a:avLst/>
          </a:prstGeom>
          <a:noFill/>
          <a:ln w="9525">
            <a:noFill/>
            <a:miter lim="800000"/>
            <a:headEnd/>
            <a:tailEnd/>
          </a:ln>
        </p:spPr>
        <p:txBody>
          <a:bodyPr>
            <a:spAutoFit/>
          </a:bodyPr>
          <a:lstStyle/>
          <a:p>
            <a:pPr algn="l">
              <a:spcBef>
                <a:spcPct val="0"/>
              </a:spcBef>
            </a:pPr>
            <a:r>
              <a:rPr lang="en-GB" b="0">
                <a:solidFill>
                  <a:schemeClr val="bg1"/>
                </a:solidFill>
                <a:latin typeface="Neo Sans" pitchFamily="34" charset="0"/>
              </a:rPr>
              <a:t> </a:t>
            </a:r>
            <a:r>
              <a:rPr lang="en-GB" sz="2800" b="0">
                <a:solidFill>
                  <a:srgbClr val="00B5E6"/>
                </a:solidFill>
                <a:latin typeface="Neo Sans" pitchFamily="34" charset="0"/>
              </a:rPr>
              <a:t>Aptitude Assessment Ranges</a:t>
            </a:r>
          </a:p>
        </p:txBody>
      </p:sp>
      <p:pic>
        <p:nvPicPr>
          <p:cNvPr id="39939" name="Picture 3" descr="aptitude_range_jun06_colour"/>
          <p:cNvPicPr>
            <a:picLocks noChangeAspect="1" noChangeArrowheads="1"/>
          </p:cNvPicPr>
          <p:nvPr/>
        </p:nvPicPr>
        <p:blipFill>
          <a:blip r:embed="rId3" cstate="print"/>
          <a:srcRect/>
          <a:stretch>
            <a:fillRect/>
          </a:stretch>
        </p:blipFill>
        <p:spPr bwMode="auto">
          <a:xfrm>
            <a:off x="1109663" y="1252538"/>
            <a:ext cx="6924675" cy="48482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GB" smtClean="0"/>
              <a:t>Swift Analysis Aptitude</a:t>
            </a:r>
          </a:p>
        </p:txBody>
      </p:sp>
      <p:sp>
        <p:nvSpPr>
          <p:cNvPr id="40963" name="Rectangle 3"/>
          <p:cNvSpPr>
            <a:spLocks noGrp="1" noChangeArrowheads="1"/>
          </p:cNvSpPr>
          <p:nvPr>
            <p:ph type="body" idx="1"/>
          </p:nvPr>
        </p:nvSpPr>
        <p:spPr>
          <a:xfrm>
            <a:off x="395288" y="1082675"/>
            <a:ext cx="8066087" cy="5454650"/>
          </a:xfrm>
        </p:spPr>
        <p:txBody>
          <a:bodyPr/>
          <a:lstStyle/>
          <a:p>
            <a:pPr eaLnBrk="1" hangingPunct="1"/>
            <a:r>
              <a:rPr lang="en-GB" sz="2000" smtClean="0">
                <a:latin typeface="Neo Sans Medium" pitchFamily="34" charset="0"/>
              </a:rPr>
              <a:t>Swift Analysis Aptitude</a:t>
            </a:r>
            <a:r>
              <a:rPr lang="en-GB" sz="2000" smtClean="0"/>
              <a:t> is designed for use with managers, directors, professionals, technicians and graduates. The assessment measures critical reasoning through short verbal (6 minutes), numerical (6 minutes) and diagrammatic (6 minutes) sub-tests and is suitable for all high-level roles. </a:t>
            </a:r>
          </a:p>
          <a:p>
            <a:pPr eaLnBrk="1" hangingPunct="1"/>
            <a:endParaRPr lang="en-GB" sz="2000" smtClean="0">
              <a:latin typeface="Neo Sans Medium" pitchFamily="34" charset="0"/>
            </a:endParaRPr>
          </a:p>
          <a:p>
            <a:pPr eaLnBrk="1" hangingPunct="1"/>
            <a:r>
              <a:rPr lang="en-GB" sz="2000" smtClean="0"/>
              <a:t>Aptitude Area Sub-scores:</a:t>
            </a:r>
          </a:p>
          <a:p>
            <a:pPr eaLnBrk="1" hangingPunct="1"/>
            <a:endParaRPr lang="en-GB" sz="2000" smtClean="0"/>
          </a:p>
          <a:p>
            <a:pPr lvl="1" eaLnBrk="1" hangingPunct="1"/>
            <a:r>
              <a:rPr lang="en-GB" smtClean="0">
                <a:latin typeface="Neo Sans Medium" pitchFamily="34" charset="0"/>
              </a:rPr>
              <a:t>Verbal </a:t>
            </a:r>
          </a:p>
          <a:p>
            <a:pPr lvl="1" eaLnBrk="1" hangingPunct="1"/>
            <a:r>
              <a:rPr lang="en-GB" smtClean="0">
                <a:latin typeface="Neo Sans Medium" pitchFamily="34" charset="0"/>
              </a:rPr>
              <a:t>Numerical</a:t>
            </a:r>
          </a:p>
          <a:p>
            <a:pPr lvl="1" eaLnBrk="1" hangingPunct="1"/>
            <a:r>
              <a:rPr lang="en-GB" smtClean="0">
                <a:latin typeface="Neo Sans Medium" pitchFamily="34" charset="0"/>
              </a:rPr>
              <a:t>Diagrammatic</a:t>
            </a:r>
            <a:endParaRPr lang="en-GB" smtClean="0"/>
          </a:p>
          <a:p>
            <a:pPr eaLnBrk="1" hangingPunct="1"/>
            <a:endParaRPr lang="en-GB" sz="2000" smtClean="0"/>
          </a:p>
        </p:txBody>
      </p:sp>
      <p:pic>
        <p:nvPicPr>
          <p:cNvPr id="40964" name="Picture 4" descr="Swift Analysis booklet cover"/>
          <p:cNvPicPr>
            <a:picLocks noChangeAspect="1" noChangeArrowheads="1"/>
          </p:cNvPicPr>
          <p:nvPr/>
        </p:nvPicPr>
        <p:blipFill>
          <a:blip r:embed="rId3" cstate="print"/>
          <a:srcRect/>
          <a:stretch>
            <a:fillRect/>
          </a:stretch>
        </p:blipFill>
        <p:spPr bwMode="auto">
          <a:xfrm>
            <a:off x="5565775" y="3125788"/>
            <a:ext cx="1757363" cy="247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468313" y="1989138"/>
            <a:ext cx="2520950" cy="360362"/>
          </a:xfrm>
          <a:prstGeom prst="rect">
            <a:avLst/>
          </a:prstGeom>
          <a:noFill/>
          <a:ln w="9525">
            <a:noFill/>
            <a:miter lim="800000"/>
            <a:headEnd/>
            <a:tailEnd/>
          </a:ln>
        </p:spPr>
        <p:txBody>
          <a:bodyPr/>
          <a:lstStyle/>
          <a:p>
            <a:pPr marL="342900" indent="-342900">
              <a:spcBef>
                <a:spcPct val="20000"/>
              </a:spcBef>
              <a:buFont typeface="Neo Sans" pitchFamily="34" charset="0"/>
              <a:buNone/>
            </a:pPr>
            <a:r>
              <a:rPr lang="en-GB" b="0">
                <a:solidFill>
                  <a:schemeClr val="bg1"/>
                </a:solidFill>
                <a:latin typeface="Neo Sans" pitchFamily="34" charset="0"/>
              </a:rPr>
              <a:t>Verbal Analysis</a:t>
            </a:r>
          </a:p>
        </p:txBody>
      </p:sp>
      <p:pic>
        <p:nvPicPr>
          <p:cNvPr id="41987" name="Picture 3" descr="Example-Verbal2"/>
          <p:cNvPicPr>
            <a:picLocks noChangeAspect="1" noChangeArrowheads="1"/>
          </p:cNvPicPr>
          <p:nvPr/>
        </p:nvPicPr>
        <p:blipFill>
          <a:blip r:embed="rId3" cstate="print"/>
          <a:srcRect/>
          <a:stretch>
            <a:fillRect/>
          </a:stretch>
        </p:blipFill>
        <p:spPr bwMode="auto">
          <a:xfrm>
            <a:off x="285750" y="2495550"/>
            <a:ext cx="2957513" cy="2232025"/>
          </a:xfrm>
          <a:prstGeom prst="rect">
            <a:avLst/>
          </a:prstGeom>
          <a:noFill/>
          <a:ln w="9525">
            <a:noFill/>
            <a:miter lim="800000"/>
            <a:headEnd/>
            <a:tailEnd/>
          </a:ln>
        </p:spPr>
      </p:pic>
      <p:sp>
        <p:nvSpPr>
          <p:cNvPr id="41988" name="Rectangle 4"/>
          <p:cNvSpPr>
            <a:spLocks noChangeArrowheads="1"/>
          </p:cNvSpPr>
          <p:nvPr/>
        </p:nvSpPr>
        <p:spPr bwMode="auto">
          <a:xfrm>
            <a:off x="6084888" y="1916113"/>
            <a:ext cx="2870200" cy="360362"/>
          </a:xfrm>
          <a:prstGeom prst="rect">
            <a:avLst/>
          </a:prstGeom>
          <a:noFill/>
          <a:ln w="9525">
            <a:noFill/>
            <a:miter lim="800000"/>
            <a:headEnd/>
            <a:tailEnd/>
          </a:ln>
        </p:spPr>
        <p:txBody>
          <a:bodyPr/>
          <a:lstStyle/>
          <a:p>
            <a:pPr marL="342900" indent="-342900">
              <a:spcBef>
                <a:spcPct val="20000"/>
              </a:spcBef>
              <a:buFont typeface="Neo Sans" pitchFamily="34" charset="0"/>
              <a:buNone/>
            </a:pPr>
            <a:r>
              <a:rPr lang="en-GB" b="0">
                <a:solidFill>
                  <a:schemeClr val="bg1"/>
                </a:solidFill>
                <a:latin typeface="Neo Sans" pitchFamily="34" charset="0"/>
              </a:rPr>
              <a:t>Numerical Analysis</a:t>
            </a:r>
          </a:p>
        </p:txBody>
      </p:sp>
      <p:pic>
        <p:nvPicPr>
          <p:cNvPr id="41989" name="Picture 5" descr="example_numerical"/>
          <p:cNvPicPr>
            <a:picLocks noChangeAspect="1" noChangeArrowheads="1"/>
          </p:cNvPicPr>
          <p:nvPr/>
        </p:nvPicPr>
        <p:blipFill>
          <a:blip r:embed="rId4" cstate="print"/>
          <a:srcRect/>
          <a:stretch>
            <a:fillRect/>
          </a:stretch>
        </p:blipFill>
        <p:spPr bwMode="auto">
          <a:xfrm>
            <a:off x="6161088" y="2443163"/>
            <a:ext cx="2781300" cy="2628900"/>
          </a:xfrm>
          <a:prstGeom prst="rect">
            <a:avLst/>
          </a:prstGeom>
          <a:noFill/>
          <a:ln w="9525">
            <a:noFill/>
            <a:miter lim="800000"/>
            <a:headEnd/>
            <a:tailEnd/>
          </a:ln>
        </p:spPr>
      </p:pic>
      <p:sp>
        <p:nvSpPr>
          <p:cNvPr id="41990" name="Rectangle 6"/>
          <p:cNvSpPr>
            <a:spLocks noChangeArrowheads="1"/>
          </p:cNvSpPr>
          <p:nvPr/>
        </p:nvSpPr>
        <p:spPr bwMode="auto">
          <a:xfrm>
            <a:off x="2987675" y="5157788"/>
            <a:ext cx="3384550" cy="334962"/>
          </a:xfrm>
          <a:prstGeom prst="rect">
            <a:avLst/>
          </a:prstGeom>
          <a:noFill/>
          <a:ln w="9525">
            <a:noFill/>
            <a:miter lim="800000"/>
            <a:headEnd/>
            <a:tailEnd/>
          </a:ln>
        </p:spPr>
        <p:txBody>
          <a:bodyPr/>
          <a:lstStyle/>
          <a:p>
            <a:pPr marL="342900" indent="-342900">
              <a:spcBef>
                <a:spcPct val="20000"/>
              </a:spcBef>
              <a:buFont typeface="Neo Sans" pitchFamily="34" charset="0"/>
              <a:buNone/>
            </a:pPr>
            <a:r>
              <a:rPr lang="en-GB" b="0">
                <a:solidFill>
                  <a:schemeClr val="bg1"/>
                </a:solidFill>
                <a:latin typeface="Neo Sans" pitchFamily="34" charset="0"/>
              </a:rPr>
              <a:t>Diagrammatic Analysis</a:t>
            </a:r>
          </a:p>
        </p:txBody>
      </p:sp>
      <p:pic>
        <p:nvPicPr>
          <p:cNvPr id="41991" name="Picture 7" descr="example_diag"/>
          <p:cNvPicPr>
            <a:picLocks noChangeAspect="1" noChangeArrowheads="1"/>
          </p:cNvPicPr>
          <p:nvPr/>
        </p:nvPicPr>
        <p:blipFill>
          <a:blip r:embed="rId5" cstate="print"/>
          <a:srcRect/>
          <a:stretch>
            <a:fillRect/>
          </a:stretch>
        </p:blipFill>
        <p:spPr bwMode="auto">
          <a:xfrm>
            <a:off x="3336925" y="2493963"/>
            <a:ext cx="2754313" cy="2559050"/>
          </a:xfrm>
          <a:prstGeom prst="rect">
            <a:avLst/>
          </a:prstGeom>
          <a:solidFill>
            <a:schemeClr val="bg1"/>
          </a:solidFill>
          <a:ln w="9525">
            <a:noFill/>
            <a:miter lim="800000"/>
            <a:headEnd/>
            <a:tailEnd/>
          </a:ln>
        </p:spPr>
      </p:pic>
      <p:sp>
        <p:nvSpPr>
          <p:cNvPr id="41992" name="Rectangle 8"/>
          <p:cNvSpPr>
            <a:spLocks noGrp="1" noChangeArrowheads="1"/>
          </p:cNvSpPr>
          <p:nvPr>
            <p:ph type="title"/>
          </p:nvPr>
        </p:nvSpPr>
        <p:spPr/>
        <p:txBody>
          <a:bodyPr/>
          <a:lstStyle/>
          <a:p>
            <a:pPr eaLnBrk="1" hangingPunct="1"/>
            <a:r>
              <a:rPr lang="en-GB" smtClean="0"/>
              <a:t>Example of Hard Copy Test Items</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2692" name="Rectangle 4"/>
          <p:cNvSpPr>
            <a:spLocks noGrp="1" noChangeArrowheads="1"/>
          </p:cNvSpPr>
          <p:nvPr>
            <p:ph type="title"/>
          </p:nvPr>
        </p:nvSpPr>
        <p:spPr>
          <a:xfrm>
            <a:off x="231775" y="182563"/>
            <a:ext cx="6746875" cy="574675"/>
          </a:xfrm>
        </p:spPr>
        <p:txBody>
          <a:bodyPr>
            <a:normAutofit fontScale="90000"/>
          </a:bodyPr>
          <a:lstStyle/>
          <a:p>
            <a:pPr eaLnBrk="1" hangingPunct="1">
              <a:defRPr/>
            </a:pPr>
            <a:r>
              <a:rPr lang="en-GB" dirty="0" smtClean="0"/>
              <a:t>Online – Verbal, Numerical, Diagrammatic</a:t>
            </a:r>
          </a:p>
        </p:txBody>
      </p:sp>
      <p:pic>
        <p:nvPicPr>
          <p:cNvPr id="43011" name="Picture 5"/>
          <p:cNvPicPr>
            <a:picLocks noChangeAspect="1" noChangeArrowheads="1"/>
          </p:cNvPicPr>
          <p:nvPr/>
        </p:nvPicPr>
        <p:blipFill>
          <a:blip r:embed="rId3" cstate="print"/>
          <a:srcRect l="32709" t="27231" r="19237" b="12700"/>
          <a:stretch>
            <a:fillRect/>
          </a:stretch>
        </p:blipFill>
        <p:spPr bwMode="auto">
          <a:xfrm>
            <a:off x="198438" y="927100"/>
            <a:ext cx="3717925" cy="2820988"/>
          </a:xfrm>
          <a:prstGeom prst="rect">
            <a:avLst/>
          </a:prstGeom>
          <a:noFill/>
          <a:ln w="9525">
            <a:noFill/>
            <a:miter lim="800000"/>
            <a:headEnd/>
            <a:tailEnd/>
          </a:ln>
        </p:spPr>
      </p:pic>
      <p:pic>
        <p:nvPicPr>
          <p:cNvPr id="43012" name="Picture 8"/>
          <p:cNvPicPr>
            <a:picLocks noChangeAspect="1" noChangeArrowheads="1"/>
          </p:cNvPicPr>
          <p:nvPr/>
        </p:nvPicPr>
        <p:blipFill>
          <a:blip r:embed="rId4" cstate="print"/>
          <a:srcRect l="32777" t="27231" r="19305" b="12929"/>
          <a:stretch>
            <a:fillRect/>
          </a:stretch>
        </p:blipFill>
        <p:spPr bwMode="auto">
          <a:xfrm>
            <a:off x="1787525" y="2900363"/>
            <a:ext cx="3811588" cy="2889250"/>
          </a:xfrm>
          <a:prstGeom prst="rect">
            <a:avLst/>
          </a:prstGeom>
          <a:noFill/>
          <a:ln w="9525">
            <a:noFill/>
            <a:miter lim="800000"/>
            <a:headEnd/>
            <a:tailEnd/>
          </a:ln>
        </p:spPr>
      </p:pic>
      <p:pic>
        <p:nvPicPr>
          <p:cNvPr id="43013" name="Picture 9"/>
          <p:cNvPicPr>
            <a:picLocks noChangeAspect="1" noChangeArrowheads="1"/>
          </p:cNvPicPr>
          <p:nvPr/>
        </p:nvPicPr>
        <p:blipFill>
          <a:blip r:embed="rId5" cstate="print"/>
          <a:srcRect l="32570" t="27116" r="19235" b="12357"/>
          <a:stretch>
            <a:fillRect/>
          </a:stretch>
        </p:blipFill>
        <p:spPr bwMode="auto">
          <a:xfrm>
            <a:off x="4989513" y="3640138"/>
            <a:ext cx="3787775" cy="2886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322263" y="225425"/>
            <a:ext cx="6646862" cy="676275"/>
          </a:xfrm>
          <a:prstGeom prst="rect">
            <a:avLst/>
          </a:prstGeom>
          <a:noFill/>
          <a:ln w="9525">
            <a:noFill/>
            <a:miter lim="800000"/>
            <a:headEnd/>
            <a:tailEnd/>
          </a:ln>
        </p:spPr>
        <p:txBody>
          <a:bodyPr anchor="ctr"/>
          <a:lstStyle/>
          <a:p>
            <a:pPr algn="l">
              <a:spcBef>
                <a:spcPct val="0"/>
              </a:spcBef>
            </a:pPr>
            <a:endParaRPr lang="en-GB" sz="2800" b="0">
              <a:solidFill>
                <a:srgbClr val="00B5E6"/>
              </a:solidFill>
              <a:latin typeface="Neo Sans" pitchFamily="34" charset="0"/>
            </a:endParaRPr>
          </a:p>
        </p:txBody>
      </p:sp>
      <p:pic>
        <p:nvPicPr>
          <p:cNvPr id="44035" name="Picture 3"/>
          <p:cNvPicPr>
            <a:picLocks noChangeAspect="1" noChangeArrowheads="1"/>
          </p:cNvPicPr>
          <p:nvPr/>
        </p:nvPicPr>
        <p:blipFill>
          <a:blip r:embed="rId3" cstate="print"/>
          <a:srcRect l="20155" t="28288" r="19072" b="6755"/>
          <a:stretch>
            <a:fillRect/>
          </a:stretch>
        </p:blipFill>
        <p:spPr bwMode="auto">
          <a:xfrm>
            <a:off x="1168400" y="885825"/>
            <a:ext cx="7135813" cy="5578475"/>
          </a:xfrm>
          <a:prstGeom prst="rect">
            <a:avLst/>
          </a:prstGeom>
          <a:noFill/>
          <a:ln w="9525" algn="ctr">
            <a:noFill/>
            <a:miter lim="800000"/>
            <a:headEnd/>
            <a:tailEnd/>
          </a:ln>
        </p:spPr>
      </p:pic>
      <p:sp>
        <p:nvSpPr>
          <p:cNvPr id="44036" name="Rectangle 4"/>
          <p:cNvSpPr>
            <a:spLocks noGrp="1" noChangeArrowheads="1"/>
          </p:cNvSpPr>
          <p:nvPr>
            <p:ph type="title"/>
          </p:nvPr>
        </p:nvSpPr>
        <p:spPr>
          <a:xfrm>
            <a:off x="231775" y="182563"/>
            <a:ext cx="7169150" cy="574675"/>
          </a:xfrm>
        </p:spPr>
        <p:txBody>
          <a:bodyPr/>
          <a:lstStyle/>
          <a:p>
            <a:pPr eaLnBrk="1" hangingPunct="1"/>
            <a:r>
              <a:rPr lang="en-GB" smtClean="0"/>
              <a:t>Swift Analysis Aptitude Profile Chart</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23850" y="260350"/>
            <a:ext cx="6335713" cy="574675"/>
          </a:xfrm>
          <a:noFill/>
        </p:spPr>
        <p:txBody>
          <a:bodyPr/>
          <a:lstStyle/>
          <a:p>
            <a:pPr eaLnBrk="1" hangingPunct="1"/>
            <a:r>
              <a:rPr lang="en-GB" dirty="0" smtClean="0"/>
              <a:t>Our Vision</a:t>
            </a:r>
          </a:p>
        </p:txBody>
      </p:sp>
      <p:sp>
        <p:nvSpPr>
          <p:cNvPr id="9219" name="Rectangle 3"/>
          <p:cNvSpPr>
            <a:spLocks noGrp="1" noChangeArrowheads="1"/>
          </p:cNvSpPr>
          <p:nvPr>
            <p:ph type="body" idx="1"/>
          </p:nvPr>
        </p:nvSpPr>
        <p:spPr>
          <a:xfrm>
            <a:off x="719138" y="1341438"/>
            <a:ext cx="8424862" cy="5256212"/>
          </a:xfrm>
          <a:noFill/>
        </p:spPr>
        <p:txBody>
          <a:bodyPr/>
          <a:lstStyle/>
          <a:p>
            <a:pPr eaLnBrk="1" hangingPunct="1">
              <a:lnSpc>
                <a:spcPct val="120000"/>
              </a:lnSpc>
              <a:spcBef>
                <a:spcPct val="50000"/>
              </a:spcBef>
            </a:pPr>
            <a:r>
              <a:rPr lang="en-GB" smtClean="0"/>
              <a:t>Transforming assessment</a:t>
            </a:r>
          </a:p>
          <a:p>
            <a:pPr eaLnBrk="1" hangingPunct="1">
              <a:lnSpc>
                <a:spcPct val="120000"/>
              </a:lnSpc>
              <a:spcBef>
                <a:spcPct val="50000"/>
              </a:spcBef>
            </a:pPr>
            <a:r>
              <a:rPr lang="en-GB" smtClean="0"/>
              <a:t>Maximising the power of the internet </a:t>
            </a:r>
          </a:p>
          <a:p>
            <a:pPr eaLnBrk="1" hangingPunct="1">
              <a:lnSpc>
                <a:spcPct val="120000"/>
              </a:lnSpc>
              <a:spcBef>
                <a:spcPct val="50000"/>
              </a:spcBef>
            </a:pPr>
            <a:r>
              <a:rPr lang="en-GB" smtClean="0"/>
              <a:t>Greater insight and richer feedback </a:t>
            </a:r>
          </a:p>
          <a:p>
            <a:pPr eaLnBrk="1" hangingPunct="1">
              <a:lnSpc>
                <a:spcPct val="120000"/>
              </a:lnSpc>
              <a:spcBef>
                <a:spcPct val="50000"/>
              </a:spcBef>
            </a:pPr>
            <a:r>
              <a:rPr lang="en-GB" smtClean="0"/>
              <a:t>Taking seriously the need for security in testing</a:t>
            </a:r>
          </a:p>
          <a:p>
            <a:pPr eaLnBrk="1" hangingPunct="1">
              <a:lnSpc>
                <a:spcPct val="120000"/>
              </a:lnSpc>
              <a:spcBef>
                <a:spcPct val="50000"/>
              </a:spcBef>
            </a:pPr>
            <a:r>
              <a:rPr lang="en-GB" smtClean="0"/>
              <a:t>Tailoring our approaches to fit organisations’ real needs</a:t>
            </a:r>
          </a:p>
          <a:p>
            <a:pPr eaLnBrk="1" hangingPunct="1">
              <a:lnSpc>
                <a:spcPct val="120000"/>
              </a:lnSpc>
              <a:spcBef>
                <a:spcPct val="50000"/>
              </a:spcBef>
            </a:pPr>
            <a:r>
              <a:rPr lang="en-GB" smtClean="0"/>
              <a:t>Exceptional prediction of work performance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227013" y="250825"/>
            <a:ext cx="5630862" cy="946150"/>
          </a:xfrm>
          <a:prstGeom prst="rect">
            <a:avLst/>
          </a:prstGeom>
          <a:noFill/>
          <a:ln w="9525">
            <a:noFill/>
            <a:miter lim="800000"/>
            <a:headEnd/>
            <a:tailEnd/>
          </a:ln>
        </p:spPr>
        <p:txBody>
          <a:bodyPr>
            <a:spAutoFit/>
          </a:bodyPr>
          <a:lstStyle/>
          <a:p>
            <a:pPr algn="l">
              <a:spcBef>
                <a:spcPct val="0"/>
              </a:spcBef>
            </a:pPr>
            <a:r>
              <a:rPr lang="en-GB" sz="2800" b="0">
                <a:solidFill>
                  <a:srgbClr val="00204E"/>
                </a:solidFill>
                <a:latin typeface="Neo Sans" pitchFamily="34" charset="0"/>
              </a:rPr>
              <a:t> </a:t>
            </a:r>
            <a:r>
              <a:rPr lang="en-GB" sz="2800" b="0">
                <a:solidFill>
                  <a:srgbClr val="00B5E6"/>
                </a:solidFill>
                <a:latin typeface="Neo Sans" pitchFamily="34" charset="0"/>
              </a:rPr>
              <a:t>Analysis Aptitude Range </a:t>
            </a:r>
          </a:p>
          <a:p>
            <a:pPr algn="l">
              <a:spcBef>
                <a:spcPct val="0"/>
              </a:spcBef>
            </a:pPr>
            <a:endParaRPr lang="en-GB" sz="2800" b="0">
              <a:solidFill>
                <a:srgbClr val="00B5E6"/>
              </a:solidFill>
              <a:latin typeface="Neo Sans" pitchFamily="34" charset="0"/>
            </a:endParaRPr>
          </a:p>
        </p:txBody>
      </p:sp>
      <p:sp>
        <p:nvSpPr>
          <p:cNvPr id="45059" name="AutoShape 3"/>
          <p:cNvSpPr>
            <a:spLocks noChangeArrowheads="1"/>
          </p:cNvSpPr>
          <p:nvPr/>
        </p:nvSpPr>
        <p:spPr bwMode="auto">
          <a:xfrm>
            <a:off x="6643688" y="4457700"/>
            <a:ext cx="1782762" cy="815975"/>
          </a:xfrm>
          <a:prstGeom prst="roundRect">
            <a:avLst>
              <a:gd name="adj" fmla="val 16667"/>
            </a:avLst>
          </a:prstGeom>
          <a:solidFill>
            <a:srgbClr val="05B6CD"/>
          </a:solidFill>
          <a:ln w="9525">
            <a:solidFill>
              <a:schemeClr val="bg1"/>
            </a:solidFill>
            <a:round/>
            <a:headEnd/>
            <a:tailEnd/>
          </a:ln>
        </p:spPr>
        <p:txBody>
          <a:bodyPr wrap="none" anchor="ctr"/>
          <a:lstStyle/>
          <a:p>
            <a:pPr>
              <a:spcBef>
                <a:spcPct val="0"/>
              </a:spcBef>
            </a:pPr>
            <a:r>
              <a:rPr lang="en-GB" sz="1600" b="0">
                <a:solidFill>
                  <a:srgbClr val="FFFFFF"/>
                </a:solidFill>
                <a:latin typeface="Neo Sans" pitchFamily="34" charset="0"/>
              </a:rPr>
              <a:t>Professional</a:t>
            </a:r>
          </a:p>
          <a:p>
            <a:pPr>
              <a:spcBef>
                <a:spcPct val="0"/>
              </a:spcBef>
            </a:pPr>
            <a:r>
              <a:rPr lang="en-GB" sz="1600" b="0">
                <a:solidFill>
                  <a:srgbClr val="FFFFFF"/>
                </a:solidFill>
                <a:latin typeface="Neo Sans" pitchFamily="34" charset="0"/>
              </a:rPr>
              <a:t>Aptitudes</a:t>
            </a:r>
          </a:p>
          <a:p>
            <a:pPr>
              <a:spcBef>
                <a:spcPct val="0"/>
              </a:spcBef>
            </a:pPr>
            <a:r>
              <a:rPr lang="en-GB" sz="1600" b="0">
                <a:solidFill>
                  <a:srgbClr val="FFFFFF"/>
                </a:solidFill>
                <a:latin typeface="Neo Sans" pitchFamily="34" charset="0"/>
              </a:rPr>
              <a:t>(Hard Copy)</a:t>
            </a:r>
          </a:p>
        </p:txBody>
      </p:sp>
      <p:sp>
        <p:nvSpPr>
          <p:cNvPr id="45060" name="AutoShape 4"/>
          <p:cNvSpPr>
            <a:spLocks noChangeArrowheads="1"/>
          </p:cNvSpPr>
          <p:nvPr/>
        </p:nvSpPr>
        <p:spPr bwMode="auto">
          <a:xfrm>
            <a:off x="6648450" y="5440363"/>
            <a:ext cx="1782763" cy="963612"/>
          </a:xfrm>
          <a:prstGeom prst="roundRect">
            <a:avLst>
              <a:gd name="adj" fmla="val 16667"/>
            </a:avLst>
          </a:prstGeom>
          <a:solidFill>
            <a:srgbClr val="7A69AF"/>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Work</a:t>
            </a:r>
          </a:p>
          <a:p>
            <a:pPr>
              <a:spcBef>
                <a:spcPct val="0"/>
              </a:spcBef>
            </a:pPr>
            <a:r>
              <a:rPr lang="en-GB" sz="1600" b="0">
                <a:solidFill>
                  <a:schemeClr val="bg1"/>
                </a:solidFill>
                <a:latin typeface="Neo Sans" pitchFamily="34" charset="0"/>
              </a:rPr>
              <a:t>Aptitudes</a:t>
            </a:r>
          </a:p>
          <a:p>
            <a:pPr>
              <a:spcBef>
                <a:spcPct val="0"/>
              </a:spcBef>
            </a:pPr>
            <a:r>
              <a:rPr lang="en-GB" sz="1600" b="0">
                <a:solidFill>
                  <a:schemeClr val="bg1"/>
                </a:solidFill>
                <a:latin typeface="Neo Sans" pitchFamily="34" charset="0"/>
              </a:rPr>
              <a:t>(Hard Copy)</a:t>
            </a:r>
          </a:p>
        </p:txBody>
      </p:sp>
      <p:sp>
        <p:nvSpPr>
          <p:cNvPr id="45061" name="AutoShape 5"/>
          <p:cNvSpPr>
            <a:spLocks noChangeArrowheads="1"/>
          </p:cNvSpPr>
          <p:nvPr/>
        </p:nvSpPr>
        <p:spPr bwMode="auto">
          <a:xfrm>
            <a:off x="6586538" y="3128963"/>
            <a:ext cx="1824037" cy="1200150"/>
          </a:xfrm>
          <a:prstGeom prst="roundRect">
            <a:avLst>
              <a:gd name="adj" fmla="val 16667"/>
            </a:avLst>
          </a:prstGeom>
          <a:solidFill>
            <a:srgbClr val="00808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Analysis </a:t>
            </a:r>
          </a:p>
          <a:p>
            <a:pPr>
              <a:spcBef>
                <a:spcPct val="0"/>
              </a:spcBef>
            </a:pPr>
            <a:r>
              <a:rPr lang="en-GB" sz="1600" b="0">
                <a:solidFill>
                  <a:schemeClr val="bg1"/>
                </a:solidFill>
                <a:latin typeface="Neo Sans" pitchFamily="34" charset="0"/>
              </a:rPr>
              <a:t>(Hard Copy)</a:t>
            </a:r>
          </a:p>
        </p:txBody>
      </p:sp>
      <p:sp>
        <p:nvSpPr>
          <p:cNvPr id="45062" name="Text Box 6"/>
          <p:cNvSpPr txBox="1">
            <a:spLocks noChangeArrowheads="1"/>
          </p:cNvSpPr>
          <p:nvPr/>
        </p:nvSpPr>
        <p:spPr bwMode="auto">
          <a:xfrm>
            <a:off x="814388" y="915988"/>
            <a:ext cx="2052637"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Unsupervised Assessments</a:t>
            </a:r>
          </a:p>
        </p:txBody>
      </p:sp>
      <p:sp>
        <p:nvSpPr>
          <p:cNvPr id="45063" name="Text Box 7"/>
          <p:cNvSpPr txBox="1">
            <a:spLocks noChangeArrowheads="1"/>
          </p:cNvSpPr>
          <p:nvPr/>
        </p:nvSpPr>
        <p:spPr bwMode="auto">
          <a:xfrm>
            <a:off x="6254750" y="908050"/>
            <a:ext cx="2451100"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Supervised Assessments</a:t>
            </a:r>
          </a:p>
        </p:txBody>
      </p:sp>
      <p:sp>
        <p:nvSpPr>
          <p:cNvPr id="45064" name="Text Box 8"/>
          <p:cNvSpPr txBox="1">
            <a:spLocks noChangeArrowheads="1"/>
          </p:cNvSpPr>
          <p:nvPr/>
        </p:nvSpPr>
        <p:spPr bwMode="auto">
          <a:xfrm>
            <a:off x="3714750" y="969963"/>
            <a:ext cx="1489075" cy="366712"/>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Re-testing</a:t>
            </a:r>
          </a:p>
        </p:txBody>
      </p:sp>
      <p:sp>
        <p:nvSpPr>
          <p:cNvPr id="45065" name="AutoShape 9"/>
          <p:cNvSpPr>
            <a:spLocks noChangeArrowheads="1"/>
          </p:cNvSpPr>
          <p:nvPr/>
        </p:nvSpPr>
        <p:spPr bwMode="auto">
          <a:xfrm>
            <a:off x="6605588" y="1727200"/>
            <a:ext cx="1824037" cy="1200150"/>
          </a:xfrm>
          <a:prstGeom prst="roundRect">
            <a:avLst>
              <a:gd name="adj" fmla="val 16667"/>
            </a:avLst>
          </a:prstGeom>
          <a:solidFill>
            <a:srgbClr val="00808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Analysis Online</a:t>
            </a:r>
          </a:p>
          <a:p>
            <a:pPr>
              <a:spcBef>
                <a:spcPct val="0"/>
              </a:spcBef>
            </a:pPr>
            <a:r>
              <a:rPr lang="en-GB" sz="1600" b="0">
                <a:solidFill>
                  <a:schemeClr val="bg1"/>
                </a:solidFill>
                <a:latin typeface="Neo Sans" pitchFamily="34" charset="0"/>
              </a:rPr>
              <a:t>(Supervised </a:t>
            </a:r>
          </a:p>
          <a:p>
            <a:pPr>
              <a:spcBef>
                <a:spcPct val="0"/>
              </a:spcBef>
            </a:pPr>
            <a:r>
              <a:rPr lang="en-GB" sz="1600" b="0">
                <a:solidFill>
                  <a:schemeClr val="bg1"/>
                </a:solidFill>
                <a:latin typeface="Neo Sans" pitchFamily="34" charset="0"/>
              </a:rPr>
              <a:t>Access - SA)</a:t>
            </a:r>
          </a:p>
        </p:txBody>
      </p:sp>
      <p:sp>
        <p:nvSpPr>
          <p:cNvPr id="45066" name="AutoShape 10"/>
          <p:cNvSpPr>
            <a:spLocks noChangeArrowheads="1"/>
          </p:cNvSpPr>
          <p:nvPr/>
        </p:nvSpPr>
        <p:spPr bwMode="auto">
          <a:xfrm>
            <a:off x="898525" y="1666875"/>
            <a:ext cx="1803400" cy="4633913"/>
          </a:xfrm>
          <a:prstGeom prst="roundRect">
            <a:avLst>
              <a:gd name="adj" fmla="val 16667"/>
            </a:avLst>
          </a:prstGeom>
          <a:solidFill>
            <a:srgbClr val="00808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Analysis</a:t>
            </a:r>
          </a:p>
          <a:p>
            <a:pPr>
              <a:spcBef>
                <a:spcPct val="0"/>
              </a:spcBef>
            </a:pPr>
            <a:r>
              <a:rPr lang="en-GB" sz="1600" b="0">
                <a:solidFill>
                  <a:schemeClr val="bg1"/>
                </a:solidFill>
                <a:latin typeface="Neo Sans" pitchFamily="34" charset="0"/>
              </a:rPr>
              <a:t>Aptitude</a:t>
            </a:r>
          </a:p>
          <a:p>
            <a:pPr>
              <a:spcBef>
                <a:spcPct val="0"/>
              </a:spcBef>
            </a:pPr>
            <a:r>
              <a:rPr lang="en-GB" sz="1600" b="0">
                <a:solidFill>
                  <a:schemeClr val="bg1"/>
                </a:solidFill>
                <a:latin typeface="Neo Sans" pitchFamily="34" charset="0"/>
              </a:rPr>
              <a:t>Online</a:t>
            </a:r>
          </a:p>
          <a:p>
            <a:pPr>
              <a:spcBef>
                <a:spcPct val="0"/>
              </a:spcBef>
            </a:pPr>
            <a:r>
              <a:rPr lang="en-GB" sz="1600" b="0">
                <a:solidFill>
                  <a:schemeClr val="bg1"/>
                </a:solidFill>
                <a:latin typeface="Neo Sans" pitchFamily="34" charset="0"/>
              </a:rPr>
              <a:t>(Invited </a:t>
            </a:r>
          </a:p>
          <a:p>
            <a:pPr>
              <a:spcBef>
                <a:spcPct val="0"/>
              </a:spcBef>
            </a:pPr>
            <a:r>
              <a:rPr lang="en-GB" sz="1600" b="0">
                <a:solidFill>
                  <a:schemeClr val="bg1"/>
                </a:solidFill>
                <a:latin typeface="Neo Sans" pitchFamily="34" charset="0"/>
              </a:rPr>
              <a:t>Access - IA)</a:t>
            </a:r>
          </a:p>
        </p:txBody>
      </p:sp>
      <p:sp>
        <p:nvSpPr>
          <p:cNvPr id="45067" name="AutoShape 11"/>
          <p:cNvSpPr>
            <a:spLocks noChangeArrowheads="1"/>
          </p:cNvSpPr>
          <p:nvPr/>
        </p:nvSpPr>
        <p:spPr bwMode="auto">
          <a:xfrm>
            <a:off x="2924175" y="2025650"/>
            <a:ext cx="3519488" cy="541338"/>
          </a:xfrm>
          <a:custGeom>
            <a:avLst/>
            <a:gdLst>
              <a:gd name="T0" fmla="*/ 2639616 w 21600"/>
              <a:gd name="T1" fmla="*/ 0 h 21600"/>
              <a:gd name="T2" fmla="*/ 0 w 21600"/>
              <a:gd name="T3" fmla="*/ 270669 h 21600"/>
              <a:gd name="T4" fmla="*/ 2639616 w 21600"/>
              <a:gd name="T5" fmla="*/ 541338 h 21600"/>
              <a:gd name="T6" fmla="*/ 3519488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lgn="ctr">
            <a:solidFill>
              <a:schemeClr val="tx2"/>
            </a:solidFill>
            <a:miter lim="800000"/>
            <a:headEnd/>
            <a:tailEnd/>
          </a:ln>
        </p:spPr>
        <p:txBody>
          <a:bodyPr wrap="none" anchor="ctr"/>
          <a:lstStyle/>
          <a:p>
            <a:endParaRPr lang="en-GB"/>
          </a:p>
        </p:txBody>
      </p:sp>
      <p:sp>
        <p:nvSpPr>
          <p:cNvPr id="45068" name="AutoShape 12"/>
          <p:cNvSpPr>
            <a:spLocks noChangeArrowheads="1"/>
          </p:cNvSpPr>
          <p:nvPr/>
        </p:nvSpPr>
        <p:spPr bwMode="auto">
          <a:xfrm>
            <a:off x="2990850" y="3538538"/>
            <a:ext cx="3519488" cy="541337"/>
          </a:xfrm>
          <a:custGeom>
            <a:avLst/>
            <a:gdLst>
              <a:gd name="T0" fmla="*/ 2639616 w 21600"/>
              <a:gd name="T1" fmla="*/ 0 h 21600"/>
              <a:gd name="T2" fmla="*/ 0 w 21600"/>
              <a:gd name="T3" fmla="*/ 270669 h 21600"/>
              <a:gd name="T4" fmla="*/ 2639616 w 21600"/>
              <a:gd name="T5" fmla="*/ 541337 h 21600"/>
              <a:gd name="T6" fmla="*/ 3519488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lgn="ctr">
            <a:solidFill>
              <a:schemeClr val="tx2"/>
            </a:solidFill>
            <a:miter lim="800000"/>
            <a:headEnd/>
            <a:tailEnd/>
          </a:ln>
        </p:spPr>
        <p:txBody>
          <a:bodyPr wrap="none" anchor="ctr"/>
          <a:lstStyle/>
          <a:p>
            <a:endParaRPr lang="en-GB"/>
          </a:p>
        </p:txBody>
      </p:sp>
      <p:sp>
        <p:nvSpPr>
          <p:cNvPr id="45069" name="AutoShape 13"/>
          <p:cNvSpPr>
            <a:spLocks noChangeArrowheads="1"/>
          </p:cNvSpPr>
          <p:nvPr/>
        </p:nvSpPr>
        <p:spPr bwMode="auto">
          <a:xfrm>
            <a:off x="2973388" y="4594225"/>
            <a:ext cx="3519487" cy="541338"/>
          </a:xfrm>
          <a:custGeom>
            <a:avLst/>
            <a:gdLst>
              <a:gd name="T0" fmla="*/ 2639615 w 21600"/>
              <a:gd name="T1" fmla="*/ 0 h 21600"/>
              <a:gd name="T2" fmla="*/ 0 w 21600"/>
              <a:gd name="T3" fmla="*/ 270669 h 21600"/>
              <a:gd name="T4" fmla="*/ 2639615 w 21600"/>
              <a:gd name="T5" fmla="*/ 541338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lgn="ctr">
            <a:solidFill>
              <a:schemeClr val="tx2"/>
            </a:solidFill>
            <a:miter lim="800000"/>
            <a:headEnd/>
            <a:tailEnd/>
          </a:ln>
        </p:spPr>
        <p:txBody>
          <a:bodyPr wrap="none" anchor="ctr"/>
          <a:lstStyle/>
          <a:p>
            <a:endParaRPr lang="en-GB"/>
          </a:p>
        </p:txBody>
      </p:sp>
      <p:sp>
        <p:nvSpPr>
          <p:cNvPr id="45070" name="AutoShape 14"/>
          <p:cNvSpPr>
            <a:spLocks noChangeArrowheads="1"/>
          </p:cNvSpPr>
          <p:nvPr/>
        </p:nvSpPr>
        <p:spPr bwMode="auto">
          <a:xfrm>
            <a:off x="2987675" y="5692775"/>
            <a:ext cx="3519488" cy="541338"/>
          </a:xfrm>
          <a:custGeom>
            <a:avLst/>
            <a:gdLst>
              <a:gd name="T0" fmla="*/ 2639616 w 21600"/>
              <a:gd name="T1" fmla="*/ 0 h 21600"/>
              <a:gd name="T2" fmla="*/ 0 w 21600"/>
              <a:gd name="T3" fmla="*/ 270669 h 21600"/>
              <a:gd name="T4" fmla="*/ 2639616 w 21600"/>
              <a:gd name="T5" fmla="*/ 541338 h 21600"/>
              <a:gd name="T6" fmla="*/ 3519488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lgn="ctr">
            <a:solidFill>
              <a:schemeClr val="tx2"/>
            </a:solidFill>
            <a:miter lim="800000"/>
            <a:headEnd/>
            <a:tailEnd/>
          </a:ln>
        </p:spPr>
        <p:txBody>
          <a:bodyPr wrap="none" anchor="ctr"/>
          <a:lstStyle/>
          <a:p>
            <a:endParaRPr lang="en-GB"/>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GB" smtClean="0"/>
              <a:t>Swift Comprehension Aptitude</a:t>
            </a:r>
          </a:p>
        </p:txBody>
      </p:sp>
      <p:sp>
        <p:nvSpPr>
          <p:cNvPr id="46083" name="Rectangle 3"/>
          <p:cNvSpPr>
            <a:spLocks noGrp="1" noChangeArrowheads="1"/>
          </p:cNvSpPr>
          <p:nvPr>
            <p:ph type="body" idx="1"/>
          </p:nvPr>
        </p:nvSpPr>
        <p:spPr>
          <a:xfrm>
            <a:off x="395288" y="1217613"/>
            <a:ext cx="7777162" cy="4967287"/>
          </a:xfrm>
        </p:spPr>
        <p:txBody>
          <a:bodyPr/>
          <a:lstStyle/>
          <a:p>
            <a:pPr eaLnBrk="1" hangingPunct="1">
              <a:buFont typeface="Neo Sans" pitchFamily="34" charset="0"/>
              <a:buNone/>
            </a:pPr>
            <a:r>
              <a:rPr lang="en-GB" sz="2000" smtClean="0">
                <a:latin typeface="Neo Sans Medium" pitchFamily="34" charset="0"/>
              </a:rPr>
              <a:t>Swift Comprehension Aptitude:</a:t>
            </a:r>
          </a:p>
          <a:p>
            <a:pPr eaLnBrk="1" hangingPunct="1"/>
            <a:r>
              <a:rPr lang="en-GB" sz="2000" smtClean="0"/>
              <a:t>Designed for use with operational, commercial, customer and administrative staff. The assessment measures general reasoning through short verbal (4 minutes), numerical (4 minutes) and checking (2 minutes) sub-tests and is suitable for all entry-level roles.</a:t>
            </a:r>
          </a:p>
          <a:p>
            <a:pPr eaLnBrk="1" hangingPunct="1"/>
            <a:endParaRPr lang="en-GB" sz="2000" smtClean="0"/>
          </a:p>
          <a:p>
            <a:pPr eaLnBrk="1" hangingPunct="1"/>
            <a:r>
              <a:rPr lang="en-GB" sz="2000" smtClean="0"/>
              <a:t> Aptitude Area Sub-scores:</a:t>
            </a:r>
          </a:p>
          <a:p>
            <a:pPr eaLnBrk="1" hangingPunct="1"/>
            <a:endParaRPr lang="en-GB" sz="2000" smtClean="0"/>
          </a:p>
          <a:p>
            <a:pPr lvl="1" eaLnBrk="1" hangingPunct="1"/>
            <a:r>
              <a:rPr lang="en-GB" smtClean="0">
                <a:latin typeface="Neo Sans Medium" pitchFamily="34" charset="0"/>
              </a:rPr>
              <a:t>Verbal </a:t>
            </a:r>
          </a:p>
          <a:p>
            <a:pPr lvl="1" eaLnBrk="1" hangingPunct="1"/>
            <a:r>
              <a:rPr lang="en-GB" smtClean="0">
                <a:latin typeface="Neo Sans Medium" pitchFamily="34" charset="0"/>
              </a:rPr>
              <a:t>Numerical</a:t>
            </a:r>
          </a:p>
          <a:p>
            <a:pPr lvl="1" eaLnBrk="1" hangingPunct="1"/>
            <a:r>
              <a:rPr lang="en-GB" smtClean="0">
                <a:latin typeface="Neo Sans Medium" pitchFamily="34" charset="0"/>
              </a:rPr>
              <a:t>Error Checking</a:t>
            </a:r>
          </a:p>
        </p:txBody>
      </p:sp>
      <p:pic>
        <p:nvPicPr>
          <p:cNvPr id="46084" name="Picture 4"/>
          <p:cNvPicPr>
            <a:picLocks noChangeAspect="1" noChangeArrowheads="1"/>
          </p:cNvPicPr>
          <p:nvPr/>
        </p:nvPicPr>
        <p:blipFill>
          <a:blip r:embed="rId3" cstate="print"/>
          <a:srcRect l="51262" t="8301" r="2429" b="1172"/>
          <a:stretch>
            <a:fillRect/>
          </a:stretch>
        </p:blipFill>
        <p:spPr bwMode="auto">
          <a:xfrm>
            <a:off x="5307013" y="3098800"/>
            <a:ext cx="1855787" cy="2654300"/>
          </a:xfrm>
          <a:prstGeom prst="rect">
            <a:avLst/>
          </a:prstGeom>
          <a:noFill/>
          <a:ln w="28575" algn="ctr">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17500" y="258763"/>
            <a:ext cx="6821488" cy="574675"/>
          </a:xfrm>
        </p:spPr>
        <p:txBody>
          <a:bodyPr/>
          <a:lstStyle/>
          <a:p>
            <a:pPr eaLnBrk="1" hangingPunct="1"/>
            <a:r>
              <a:rPr lang="en-GB" smtClean="0"/>
              <a:t>Online – Verbal, Numeric, Checking</a:t>
            </a:r>
          </a:p>
        </p:txBody>
      </p:sp>
      <p:pic>
        <p:nvPicPr>
          <p:cNvPr id="47107" name="Picture 8"/>
          <p:cNvPicPr>
            <a:picLocks noGrp="1" noChangeAspect="1" noChangeArrowheads="1"/>
          </p:cNvPicPr>
          <p:nvPr>
            <p:ph type="body" idx="1"/>
          </p:nvPr>
        </p:nvPicPr>
        <p:blipFill>
          <a:blip r:embed="rId3" cstate="print"/>
          <a:srcRect l="10117" t="17274" r="12224" b="7140"/>
          <a:stretch>
            <a:fillRect/>
          </a:stretch>
        </p:blipFill>
        <p:spPr>
          <a:xfrm>
            <a:off x="290513" y="1087438"/>
            <a:ext cx="3500437" cy="2614612"/>
          </a:xfrm>
          <a:noFill/>
        </p:spPr>
      </p:pic>
      <p:pic>
        <p:nvPicPr>
          <p:cNvPr id="47108" name="Picture 9"/>
          <p:cNvPicPr>
            <a:picLocks noChangeAspect="1" noChangeArrowheads="1"/>
          </p:cNvPicPr>
          <p:nvPr/>
        </p:nvPicPr>
        <p:blipFill>
          <a:blip r:embed="rId4" cstate="print"/>
          <a:srcRect l="10117" t="17122" r="12224" b="7161"/>
          <a:stretch>
            <a:fillRect/>
          </a:stretch>
        </p:blipFill>
        <p:spPr bwMode="auto">
          <a:xfrm>
            <a:off x="2682875" y="2133600"/>
            <a:ext cx="3768725" cy="2746375"/>
          </a:xfrm>
          <a:prstGeom prst="rect">
            <a:avLst/>
          </a:prstGeom>
          <a:noFill/>
          <a:ln w="9525">
            <a:noFill/>
            <a:miter lim="800000"/>
            <a:headEnd/>
            <a:tailEnd/>
          </a:ln>
        </p:spPr>
      </p:pic>
      <p:pic>
        <p:nvPicPr>
          <p:cNvPr id="47109" name="Picture 10"/>
          <p:cNvPicPr>
            <a:picLocks noChangeAspect="1" noChangeArrowheads="1"/>
          </p:cNvPicPr>
          <p:nvPr/>
        </p:nvPicPr>
        <p:blipFill>
          <a:blip r:embed="rId5" cstate="print"/>
          <a:srcRect l="3500" t="10448" r="3958" b="3944"/>
          <a:stretch>
            <a:fillRect/>
          </a:stretch>
        </p:blipFill>
        <p:spPr bwMode="auto">
          <a:xfrm>
            <a:off x="4938713" y="3630613"/>
            <a:ext cx="3970337" cy="27066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322263" y="225425"/>
            <a:ext cx="6646862" cy="676275"/>
          </a:xfrm>
          <a:prstGeom prst="rect">
            <a:avLst/>
          </a:prstGeom>
          <a:noFill/>
          <a:ln w="9525">
            <a:noFill/>
            <a:miter lim="800000"/>
            <a:headEnd/>
            <a:tailEnd/>
          </a:ln>
        </p:spPr>
        <p:txBody>
          <a:bodyPr anchor="ctr"/>
          <a:lstStyle/>
          <a:p>
            <a:pPr algn="l">
              <a:spcBef>
                <a:spcPct val="0"/>
              </a:spcBef>
            </a:pPr>
            <a:endParaRPr lang="en-GB" sz="2800" b="0">
              <a:solidFill>
                <a:srgbClr val="00B5E6"/>
              </a:solidFill>
              <a:latin typeface="Neo Sans" pitchFamily="34" charset="0"/>
            </a:endParaRPr>
          </a:p>
        </p:txBody>
      </p:sp>
      <p:sp>
        <p:nvSpPr>
          <p:cNvPr id="48131" name="Rectangle 4"/>
          <p:cNvSpPr>
            <a:spLocks noGrp="1" noChangeArrowheads="1"/>
          </p:cNvSpPr>
          <p:nvPr>
            <p:ph type="title"/>
          </p:nvPr>
        </p:nvSpPr>
        <p:spPr>
          <a:xfrm>
            <a:off x="231775" y="182563"/>
            <a:ext cx="6702425" cy="574675"/>
          </a:xfrm>
        </p:spPr>
        <p:txBody>
          <a:bodyPr/>
          <a:lstStyle/>
          <a:p>
            <a:pPr eaLnBrk="1" hangingPunct="1"/>
            <a:r>
              <a:rPr lang="en-GB" sz="2400" smtClean="0"/>
              <a:t>Swift Comprehension Aptitude Profile Chart</a:t>
            </a:r>
          </a:p>
        </p:txBody>
      </p:sp>
      <p:pic>
        <p:nvPicPr>
          <p:cNvPr id="48132" name="Picture 5"/>
          <p:cNvPicPr>
            <a:picLocks noChangeAspect="1" noChangeArrowheads="1"/>
          </p:cNvPicPr>
          <p:nvPr/>
        </p:nvPicPr>
        <p:blipFill>
          <a:blip r:embed="rId3" cstate="print"/>
          <a:srcRect l="3143" t="7715" r="1215"/>
          <a:stretch>
            <a:fillRect/>
          </a:stretch>
        </p:blipFill>
        <p:spPr bwMode="auto">
          <a:xfrm>
            <a:off x="952500" y="1004888"/>
            <a:ext cx="7524750" cy="5310187"/>
          </a:xfrm>
          <a:prstGeom prst="rect">
            <a:avLst/>
          </a:prstGeom>
          <a:noFill/>
          <a:ln w="28575" algn="ctr">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76213" y="244475"/>
            <a:ext cx="6491287" cy="519113"/>
          </a:xfrm>
          <a:prstGeom prst="rect">
            <a:avLst/>
          </a:prstGeom>
          <a:noFill/>
          <a:ln w="9525">
            <a:noFill/>
            <a:miter lim="800000"/>
            <a:headEnd/>
            <a:tailEnd/>
          </a:ln>
        </p:spPr>
        <p:txBody>
          <a:bodyPr>
            <a:spAutoFit/>
          </a:bodyPr>
          <a:lstStyle/>
          <a:p>
            <a:pPr algn="l">
              <a:spcBef>
                <a:spcPct val="0"/>
              </a:spcBef>
            </a:pPr>
            <a:r>
              <a:rPr lang="en-GB" sz="2800" b="0">
                <a:solidFill>
                  <a:srgbClr val="00B5E6"/>
                </a:solidFill>
                <a:latin typeface="Neo Sans" pitchFamily="34" charset="0"/>
              </a:rPr>
              <a:t>Comprehension Aptitude Range</a:t>
            </a:r>
          </a:p>
        </p:txBody>
      </p:sp>
      <p:sp>
        <p:nvSpPr>
          <p:cNvPr id="49155" name="AutoShape 3"/>
          <p:cNvSpPr>
            <a:spLocks noChangeArrowheads="1"/>
          </p:cNvSpPr>
          <p:nvPr/>
        </p:nvSpPr>
        <p:spPr bwMode="auto">
          <a:xfrm>
            <a:off x="6643688" y="3792538"/>
            <a:ext cx="1782762" cy="530225"/>
          </a:xfrm>
          <a:prstGeom prst="roundRect">
            <a:avLst>
              <a:gd name="adj" fmla="val 16667"/>
            </a:avLst>
          </a:prstGeom>
          <a:solidFill>
            <a:srgbClr val="B74B90"/>
          </a:solidFill>
          <a:ln w="9525">
            <a:solidFill>
              <a:schemeClr val="bg1"/>
            </a:solidFill>
            <a:round/>
            <a:headEnd/>
            <a:tailEnd/>
          </a:ln>
        </p:spPr>
        <p:txBody>
          <a:bodyPr wrap="none" anchor="ctr"/>
          <a:lstStyle/>
          <a:p>
            <a:pPr>
              <a:spcBef>
                <a:spcPct val="0"/>
              </a:spcBef>
            </a:pPr>
            <a:r>
              <a:rPr lang="en-GB" sz="1600" b="0">
                <a:solidFill>
                  <a:srgbClr val="FFFFFF"/>
                </a:solidFill>
                <a:latin typeface="Neo Sans" pitchFamily="34" charset="0"/>
              </a:rPr>
              <a:t>Commercial</a:t>
            </a:r>
          </a:p>
          <a:p>
            <a:pPr>
              <a:spcBef>
                <a:spcPct val="0"/>
              </a:spcBef>
            </a:pPr>
            <a:r>
              <a:rPr lang="en-GB" sz="1600" b="0">
                <a:solidFill>
                  <a:srgbClr val="FFFFFF"/>
                </a:solidFill>
                <a:latin typeface="Neo Sans" pitchFamily="34" charset="0"/>
              </a:rPr>
              <a:t>Aptitudes</a:t>
            </a:r>
          </a:p>
        </p:txBody>
      </p:sp>
      <p:sp>
        <p:nvSpPr>
          <p:cNvPr id="49156" name="AutoShape 4"/>
          <p:cNvSpPr>
            <a:spLocks noChangeArrowheads="1"/>
          </p:cNvSpPr>
          <p:nvPr/>
        </p:nvSpPr>
        <p:spPr bwMode="auto">
          <a:xfrm>
            <a:off x="6638925" y="4470400"/>
            <a:ext cx="1782763" cy="534988"/>
          </a:xfrm>
          <a:prstGeom prst="roundRect">
            <a:avLst>
              <a:gd name="adj" fmla="val 16667"/>
            </a:avLst>
          </a:prstGeom>
          <a:solidFill>
            <a:srgbClr val="EB9123"/>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Customer</a:t>
            </a:r>
          </a:p>
          <a:p>
            <a:pPr>
              <a:spcBef>
                <a:spcPct val="0"/>
              </a:spcBef>
            </a:pPr>
            <a:r>
              <a:rPr lang="en-GB" sz="1600" b="0">
                <a:solidFill>
                  <a:schemeClr val="bg1"/>
                </a:solidFill>
                <a:latin typeface="Neo Sans" pitchFamily="34" charset="0"/>
              </a:rPr>
              <a:t>Aptitudes</a:t>
            </a:r>
          </a:p>
        </p:txBody>
      </p:sp>
      <p:sp>
        <p:nvSpPr>
          <p:cNvPr id="49157" name="AutoShape 5"/>
          <p:cNvSpPr>
            <a:spLocks noChangeArrowheads="1"/>
          </p:cNvSpPr>
          <p:nvPr/>
        </p:nvSpPr>
        <p:spPr bwMode="auto">
          <a:xfrm>
            <a:off x="6577013" y="2768600"/>
            <a:ext cx="1824037" cy="857250"/>
          </a:xfrm>
          <a:prstGeom prst="roundRect">
            <a:avLst>
              <a:gd name="adj" fmla="val 16667"/>
            </a:avLst>
          </a:prstGeom>
          <a:solidFill>
            <a:srgbClr val="80000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Comprehension</a:t>
            </a:r>
          </a:p>
          <a:p>
            <a:pPr>
              <a:spcBef>
                <a:spcPct val="0"/>
              </a:spcBef>
            </a:pPr>
            <a:r>
              <a:rPr lang="en-GB" sz="1600" b="0">
                <a:solidFill>
                  <a:schemeClr val="bg1"/>
                </a:solidFill>
                <a:latin typeface="Neo Sans" pitchFamily="34" charset="0"/>
              </a:rPr>
              <a:t>Aptitude (HC)</a:t>
            </a:r>
          </a:p>
        </p:txBody>
      </p:sp>
      <p:sp>
        <p:nvSpPr>
          <p:cNvPr id="49158" name="Text Box 6"/>
          <p:cNvSpPr txBox="1">
            <a:spLocks noChangeArrowheads="1"/>
          </p:cNvSpPr>
          <p:nvPr/>
        </p:nvSpPr>
        <p:spPr bwMode="auto">
          <a:xfrm>
            <a:off x="814388" y="955675"/>
            <a:ext cx="2052637"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Unsupervised Assessments</a:t>
            </a:r>
          </a:p>
        </p:txBody>
      </p:sp>
      <p:sp>
        <p:nvSpPr>
          <p:cNvPr id="49159" name="Text Box 7"/>
          <p:cNvSpPr txBox="1">
            <a:spLocks noChangeArrowheads="1"/>
          </p:cNvSpPr>
          <p:nvPr/>
        </p:nvSpPr>
        <p:spPr bwMode="auto">
          <a:xfrm>
            <a:off x="6254750" y="947738"/>
            <a:ext cx="2451100"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Supervised Assessments</a:t>
            </a:r>
          </a:p>
        </p:txBody>
      </p:sp>
      <p:sp>
        <p:nvSpPr>
          <p:cNvPr id="49160" name="Text Box 8"/>
          <p:cNvSpPr txBox="1">
            <a:spLocks noChangeArrowheads="1"/>
          </p:cNvSpPr>
          <p:nvPr/>
        </p:nvSpPr>
        <p:spPr bwMode="auto">
          <a:xfrm>
            <a:off x="3714750" y="1009650"/>
            <a:ext cx="1489075" cy="366713"/>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Re-testing</a:t>
            </a:r>
          </a:p>
        </p:txBody>
      </p:sp>
      <p:sp>
        <p:nvSpPr>
          <p:cNvPr id="49161" name="AutoShape 9"/>
          <p:cNvSpPr>
            <a:spLocks noChangeArrowheads="1"/>
          </p:cNvSpPr>
          <p:nvPr/>
        </p:nvSpPr>
        <p:spPr bwMode="auto">
          <a:xfrm>
            <a:off x="6605588" y="1766888"/>
            <a:ext cx="1824037" cy="828675"/>
          </a:xfrm>
          <a:prstGeom prst="roundRect">
            <a:avLst>
              <a:gd name="adj" fmla="val 16667"/>
            </a:avLst>
          </a:prstGeom>
          <a:solidFill>
            <a:srgbClr val="80000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Comprehension</a:t>
            </a:r>
          </a:p>
          <a:p>
            <a:pPr>
              <a:spcBef>
                <a:spcPct val="0"/>
              </a:spcBef>
            </a:pPr>
            <a:r>
              <a:rPr lang="en-GB" sz="1600" b="0">
                <a:solidFill>
                  <a:schemeClr val="bg1"/>
                </a:solidFill>
                <a:latin typeface="Neo Sans" pitchFamily="34" charset="0"/>
              </a:rPr>
              <a:t>Aptitude (SA)</a:t>
            </a:r>
          </a:p>
        </p:txBody>
      </p:sp>
      <p:sp>
        <p:nvSpPr>
          <p:cNvPr id="49162" name="AutoShape 10"/>
          <p:cNvSpPr>
            <a:spLocks noChangeArrowheads="1"/>
          </p:cNvSpPr>
          <p:nvPr/>
        </p:nvSpPr>
        <p:spPr bwMode="auto">
          <a:xfrm>
            <a:off x="898525" y="1706563"/>
            <a:ext cx="1803400" cy="4633912"/>
          </a:xfrm>
          <a:prstGeom prst="roundRect">
            <a:avLst>
              <a:gd name="adj" fmla="val 16667"/>
            </a:avLst>
          </a:prstGeom>
          <a:solidFill>
            <a:srgbClr val="800000"/>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Comprehension</a:t>
            </a:r>
          </a:p>
          <a:p>
            <a:pPr>
              <a:spcBef>
                <a:spcPct val="0"/>
              </a:spcBef>
            </a:pPr>
            <a:r>
              <a:rPr lang="en-GB" sz="1600" b="0">
                <a:solidFill>
                  <a:schemeClr val="bg1"/>
                </a:solidFill>
                <a:latin typeface="Neo Sans" pitchFamily="34" charset="0"/>
              </a:rPr>
              <a:t>Aptitude</a:t>
            </a:r>
          </a:p>
          <a:p>
            <a:pPr>
              <a:spcBef>
                <a:spcPct val="0"/>
              </a:spcBef>
            </a:pPr>
            <a:r>
              <a:rPr lang="en-GB" sz="1600" b="0">
                <a:solidFill>
                  <a:schemeClr val="bg1"/>
                </a:solidFill>
                <a:latin typeface="Neo Sans" pitchFamily="34" charset="0"/>
              </a:rPr>
              <a:t>(Invited Access)</a:t>
            </a:r>
          </a:p>
        </p:txBody>
      </p:sp>
      <p:sp>
        <p:nvSpPr>
          <p:cNvPr id="49163" name="AutoShape 11"/>
          <p:cNvSpPr>
            <a:spLocks noChangeArrowheads="1"/>
          </p:cNvSpPr>
          <p:nvPr/>
        </p:nvSpPr>
        <p:spPr bwMode="auto">
          <a:xfrm>
            <a:off x="2941638" y="1970088"/>
            <a:ext cx="3519487" cy="541337"/>
          </a:xfrm>
          <a:custGeom>
            <a:avLst/>
            <a:gdLst>
              <a:gd name="T0" fmla="*/ 2639615 w 21600"/>
              <a:gd name="T1" fmla="*/ 0 h 21600"/>
              <a:gd name="T2" fmla="*/ 0 w 21600"/>
              <a:gd name="T3" fmla="*/ 270669 h 21600"/>
              <a:gd name="T4" fmla="*/ 2639615 w 21600"/>
              <a:gd name="T5" fmla="*/ 541337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lgn="ctr">
            <a:solidFill>
              <a:schemeClr val="tx2"/>
            </a:solidFill>
            <a:miter lim="800000"/>
            <a:headEnd/>
            <a:tailEnd/>
          </a:ln>
        </p:spPr>
        <p:txBody>
          <a:bodyPr wrap="none" anchor="ctr"/>
          <a:lstStyle/>
          <a:p>
            <a:endParaRPr lang="en-GB"/>
          </a:p>
        </p:txBody>
      </p:sp>
      <p:sp>
        <p:nvSpPr>
          <p:cNvPr id="49164" name="AutoShape 12"/>
          <p:cNvSpPr>
            <a:spLocks noChangeArrowheads="1"/>
          </p:cNvSpPr>
          <p:nvPr/>
        </p:nvSpPr>
        <p:spPr bwMode="auto">
          <a:xfrm>
            <a:off x="2933700" y="2930525"/>
            <a:ext cx="3519488" cy="541338"/>
          </a:xfrm>
          <a:custGeom>
            <a:avLst/>
            <a:gdLst>
              <a:gd name="T0" fmla="*/ 2639616 w 21600"/>
              <a:gd name="T1" fmla="*/ 0 h 21600"/>
              <a:gd name="T2" fmla="*/ 0 w 21600"/>
              <a:gd name="T3" fmla="*/ 270669 h 21600"/>
              <a:gd name="T4" fmla="*/ 2639616 w 21600"/>
              <a:gd name="T5" fmla="*/ 541338 h 21600"/>
              <a:gd name="T6" fmla="*/ 3519488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lgn="ctr">
            <a:solidFill>
              <a:schemeClr val="tx2"/>
            </a:solidFill>
            <a:miter lim="800000"/>
            <a:headEnd/>
            <a:tailEnd/>
          </a:ln>
        </p:spPr>
        <p:txBody>
          <a:bodyPr wrap="none" anchor="ctr"/>
          <a:lstStyle/>
          <a:p>
            <a:endParaRPr lang="en-GB"/>
          </a:p>
        </p:txBody>
      </p:sp>
      <p:sp>
        <p:nvSpPr>
          <p:cNvPr id="49165" name="AutoShape 13"/>
          <p:cNvSpPr>
            <a:spLocks noChangeArrowheads="1"/>
          </p:cNvSpPr>
          <p:nvPr/>
        </p:nvSpPr>
        <p:spPr bwMode="auto">
          <a:xfrm>
            <a:off x="2963863" y="3748088"/>
            <a:ext cx="3519487" cy="541337"/>
          </a:xfrm>
          <a:custGeom>
            <a:avLst/>
            <a:gdLst>
              <a:gd name="T0" fmla="*/ 2639615 w 21600"/>
              <a:gd name="T1" fmla="*/ 0 h 21600"/>
              <a:gd name="T2" fmla="*/ 0 w 21600"/>
              <a:gd name="T3" fmla="*/ 270669 h 21600"/>
              <a:gd name="T4" fmla="*/ 2639615 w 21600"/>
              <a:gd name="T5" fmla="*/ 541337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lgn="ctr">
            <a:solidFill>
              <a:schemeClr val="tx2"/>
            </a:solidFill>
            <a:miter lim="800000"/>
            <a:headEnd/>
            <a:tailEnd/>
          </a:ln>
        </p:spPr>
        <p:txBody>
          <a:bodyPr wrap="none" anchor="ctr"/>
          <a:lstStyle/>
          <a:p>
            <a:endParaRPr lang="en-GB"/>
          </a:p>
        </p:txBody>
      </p:sp>
      <p:sp>
        <p:nvSpPr>
          <p:cNvPr id="49166" name="AutoShape 14"/>
          <p:cNvSpPr>
            <a:spLocks noChangeArrowheads="1"/>
          </p:cNvSpPr>
          <p:nvPr/>
        </p:nvSpPr>
        <p:spPr bwMode="auto">
          <a:xfrm>
            <a:off x="2963863" y="5732463"/>
            <a:ext cx="3519487" cy="541337"/>
          </a:xfrm>
          <a:custGeom>
            <a:avLst/>
            <a:gdLst>
              <a:gd name="T0" fmla="*/ 2639615 w 21600"/>
              <a:gd name="T1" fmla="*/ 0 h 21600"/>
              <a:gd name="T2" fmla="*/ 0 w 21600"/>
              <a:gd name="T3" fmla="*/ 270669 h 21600"/>
              <a:gd name="T4" fmla="*/ 2639615 w 21600"/>
              <a:gd name="T5" fmla="*/ 541337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lgn="ctr">
            <a:solidFill>
              <a:schemeClr val="tx2"/>
            </a:solidFill>
            <a:miter lim="800000"/>
            <a:headEnd/>
            <a:tailEnd/>
          </a:ln>
        </p:spPr>
        <p:txBody>
          <a:bodyPr wrap="none" anchor="ctr"/>
          <a:lstStyle/>
          <a:p>
            <a:endParaRPr lang="en-GB"/>
          </a:p>
        </p:txBody>
      </p:sp>
      <p:sp>
        <p:nvSpPr>
          <p:cNvPr id="49167" name="AutoShape 15"/>
          <p:cNvSpPr>
            <a:spLocks noChangeArrowheads="1"/>
          </p:cNvSpPr>
          <p:nvPr/>
        </p:nvSpPr>
        <p:spPr bwMode="auto">
          <a:xfrm>
            <a:off x="6634163" y="5173663"/>
            <a:ext cx="1782762" cy="492125"/>
          </a:xfrm>
          <a:prstGeom prst="roundRect">
            <a:avLst>
              <a:gd name="adj" fmla="val 16667"/>
            </a:avLst>
          </a:prstGeom>
          <a:solidFill>
            <a:srgbClr val="00CC66"/>
          </a:solidFill>
          <a:ln w="9525">
            <a:solidFill>
              <a:schemeClr val="bg1"/>
            </a:solidFill>
            <a:round/>
            <a:headEnd/>
            <a:tailEnd/>
          </a:ln>
        </p:spPr>
        <p:txBody>
          <a:bodyPr wrap="none" anchor="ctr"/>
          <a:lstStyle/>
          <a:p>
            <a:pPr>
              <a:spcBef>
                <a:spcPct val="0"/>
              </a:spcBef>
            </a:pPr>
            <a:r>
              <a:rPr lang="en-GB" sz="1600" b="0">
                <a:solidFill>
                  <a:srgbClr val="FFFFFF"/>
                </a:solidFill>
                <a:latin typeface="Neo Sans" pitchFamily="34" charset="0"/>
              </a:rPr>
              <a:t>Administrative</a:t>
            </a:r>
          </a:p>
          <a:p>
            <a:pPr>
              <a:spcBef>
                <a:spcPct val="0"/>
              </a:spcBef>
            </a:pPr>
            <a:r>
              <a:rPr lang="en-GB" sz="1600" b="0">
                <a:solidFill>
                  <a:srgbClr val="FFFFFF"/>
                </a:solidFill>
                <a:latin typeface="Neo Sans" pitchFamily="34" charset="0"/>
              </a:rPr>
              <a:t>Aptitudes</a:t>
            </a:r>
          </a:p>
        </p:txBody>
      </p:sp>
      <p:sp>
        <p:nvSpPr>
          <p:cNvPr id="49168" name="AutoShape 16"/>
          <p:cNvSpPr>
            <a:spLocks noChangeArrowheads="1"/>
          </p:cNvSpPr>
          <p:nvPr/>
        </p:nvSpPr>
        <p:spPr bwMode="auto">
          <a:xfrm>
            <a:off x="6648450" y="5842000"/>
            <a:ext cx="1782763" cy="487363"/>
          </a:xfrm>
          <a:prstGeom prst="roundRect">
            <a:avLst>
              <a:gd name="adj" fmla="val 16667"/>
            </a:avLst>
          </a:prstGeom>
          <a:solidFill>
            <a:srgbClr val="99CCFF"/>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Operational</a:t>
            </a:r>
          </a:p>
          <a:p>
            <a:pPr>
              <a:spcBef>
                <a:spcPct val="0"/>
              </a:spcBef>
            </a:pPr>
            <a:r>
              <a:rPr lang="en-GB" sz="1600" b="0">
                <a:solidFill>
                  <a:schemeClr val="bg1"/>
                </a:solidFill>
                <a:latin typeface="Neo Sans" pitchFamily="34" charset="0"/>
              </a:rPr>
              <a:t>Aptitudes</a:t>
            </a:r>
          </a:p>
        </p:txBody>
      </p:sp>
      <p:sp>
        <p:nvSpPr>
          <p:cNvPr id="49169" name="AutoShape 17"/>
          <p:cNvSpPr>
            <a:spLocks noChangeArrowheads="1"/>
          </p:cNvSpPr>
          <p:nvPr/>
        </p:nvSpPr>
        <p:spPr bwMode="auto">
          <a:xfrm>
            <a:off x="2960688" y="4430713"/>
            <a:ext cx="3519487" cy="541337"/>
          </a:xfrm>
          <a:custGeom>
            <a:avLst/>
            <a:gdLst>
              <a:gd name="T0" fmla="*/ 2639615 w 21600"/>
              <a:gd name="T1" fmla="*/ 0 h 21600"/>
              <a:gd name="T2" fmla="*/ 0 w 21600"/>
              <a:gd name="T3" fmla="*/ 270669 h 21600"/>
              <a:gd name="T4" fmla="*/ 2639615 w 21600"/>
              <a:gd name="T5" fmla="*/ 541337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lgn="ctr">
            <a:solidFill>
              <a:schemeClr val="tx2"/>
            </a:solidFill>
            <a:miter lim="800000"/>
            <a:headEnd/>
            <a:tailEnd/>
          </a:ln>
        </p:spPr>
        <p:txBody>
          <a:bodyPr wrap="none" anchor="ctr"/>
          <a:lstStyle/>
          <a:p>
            <a:endParaRPr lang="en-GB"/>
          </a:p>
        </p:txBody>
      </p:sp>
      <p:sp>
        <p:nvSpPr>
          <p:cNvPr id="49170" name="AutoShape 18"/>
          <p:cNvSpPr>
            <a:spLocks noChangeArrowheads="1"/>
          </p:cNvSpPr>
          <p:nvPr/>
        </p:nvSpPr>
        <p:spPr bwMode="auto">
          <a:xfrm>
            <a:off x="2938463" y="5075238"/>
            <a:ext cx="3519487" cy="541337"/>
          </a:xfrm>
          <a:custGeom>
            <a:avLst/>
            <a:gdLst>
              <a:gd name="T0" fmla="*/ 2639615 w 21600"/>
              <a:gd name="T1" fmla="*/ 0 h 21600"/>
              <a:gd name="T2" fmla="*/ 0 w 21600"/>
              <a:gd name="T3" fmla="*/ 270669 h 21600"/>
              <a:gd name="T4" fmla="*/ 2639615 w 21600"/>
              <a:gd name="T5" fmla="*/ 541337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7C80"/>
          </a:solidFill>
          <a:ln w="9525" algn="ctr">
            <a:solidFill>
              <a:schemeClr val="tx2"/>
            </a:solidFill>
            <a:miter lim="800000"/>
            <a:headEnd/>
            <a:tailEnd/>
          </a:ln>
        </p:spPr>
        <p:txBody>
          <a:bodyPr wrap="none" anchor="ctr"/>
          <a:lstStyle/>
          <a:p>
            <a:endParaRPr lang="en-GB"/>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GB" smtClean="0"/>
              <a:t>Swift Technical Aptitude</a:t>
            </a:r>
          </a:p>
        </p:txBody>
      </p:sp>
      <p:sp>
        <p:nvSpPr>
          <p:cNvPr id="50179" name="Rectangle 3"/>
          <p:cNvSpPr>
            <a:spLocks noGrp="1" noChangeArrowheads="1"/>
          </p:cNvSpPr>
          <p:nvPr>
            <p:ph type="body" idx="1"/>
          </p:nvPr>
        </p:nvSpPr>
        <p:spPr>
          <a:xfrm>
            <a:off x="395288" y="1341438"/>
            <a:ext cx="5746750" cy="4967287"/>
          </a:xfrm>
        </p:spPr>
        <p:txBody>
          <a:bodyPr/>
          <a:lstStyle/>
          <a:p>
            <a:pPr eaLnBrk="1" hangingPunct="1">
              <a:buFont typeface="Neo Sans" pitchFamily="34" charset="0"/>
              <a:buNone/>
            </a:pPr>
            <a:r>
              <a:rPr lang="en-GB" sz="2000" smtClean="0">
                <a:latin typeface="Neo Sans Medium" pitchFamily="34" charset="0"/>
              </a:rPr>
              <a:t>Swift Technical Aptitude:</a:t>
            </a:r>
            <a:r>
              <a:rPr lang="en-GB" sz="2000" smtClean="0"/>
              <a:t> </a:t>
            </a:r>
          </a:p>
          <a:p>
            <a:pPr eaLnBrk="1" hangingPunct="1"/>
            <a:r>
              <a:rPr lang="en-GB" sz="2000" smtClean="0"/>
              <a:t>Designed for use with production workers, apprentices, engineers, designers and scientists working in technical roles. The assessment measures practical reasoning through short diagrammatic (4 minutes), spatial (2 minutes) and mechanical (4 minutes) sub-tests and is suitable for all practical roles. </a:t>
            </a:r>
          </a:p>
          <a:p>
            <a:pPr eaLnBrk="1" hangingPunct="1"/>
            <a:endParaRPr lang="en-GB" sz="2000" smtClean="0"/>
          </a:p>
          <a:p>
            <a:pPr eaLnBrk="1" hangingPunct="1"/>
            <a:r>
              <a:rPr lang="en-GB" sz="2000" smtClean="0"/>
              <a:t>Aptitude Area Sub-scores:</a:t>
            </a:r>
          </a:p>
          <a:p>
            <a:pPr eaLnBrk="1" hangingPunct="1"/>
            <a:endParaRPr lang="en-GB" sz="2000" smtClean="0"/>
          </a:p>
          <a:p>
            <a:pPr lvl="1" eaLnBrk="1" hangingPunct="1"/>
            <a:r>
              <a:rPr lang="en-GB" smtClean="0">
                <a:latin typeface="Neo Sans Medium" pitchFamily="34" charset="0"/>
              </a:rPr>
              <a:t>Diagrammatic</a:t>
            </a:r>
          </a:p>
          <a:p>
            <a:pPr lvl="1" eaLnBrk="1" hangingPunct="1"/>
            <a:r>
              <a:rPr lang="en-GB" smtClean="0">
                <a:latin typeface="Neo Sans Medium" pitchFamily="34" charset="0"/>
              </a:rPr>
              <a:t>Spatial</a:t>
            </a:r>
          </a:p>
          <a:p>
            <a:pPr lvl="1" eaLnBrk="1" hangingPunct="1"/>
            <a:r>
              <a:rPr lang="en-GB" smtClean="0">
                <a:latin typeface="Neo Sans Medium" pitchFamily="34" charset="0"/>
              </a:rPr>
              <a:t>Mechanical</a:t>
            </a:r>
          </a:p>
        </p:txBody>
      </p:sp>
      <p:pic>
        <p:nvPicPr>
          <p:cNvPr id="50180" name="Picture 4"/>
          <p:cNvPicPr>
            <a:picLocks noChangeAspect="1" noChangeArrowheads="1"/>
          </p:cNvPicPr>
          <p:nvPr/>
        </p:nvPicPr>
        <p:blipFill>
          <a:blip r:embed="rId3" cstate="print"/>
          <a:srcRect l="29752" t="11583" r="30429" b="13127"/>
          <a:stretch>
            <a:fillRect/>
          </a:stretch>
        </p:blipFill>
        <p:spPr bwMode="auto">
          <a:xfrm>
            <a:off x="6421438" y="1641475"/>
            <a:ext cx="20955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GB" sz="2400" smtClean="0"/>
              <a:t>Diagrammatic, Spatial &amp; Mechanical  Reasoning</a:t>
            </a:r>
          </a:p>
        </p:txBody>
      </p:sp>
      <p:sp>
        <p:nvSpPr>
          <p:cNvPr id="51203" name="AutoShape 3"/>
          <p:cNvSpPr>
            <a:spLocks noChangeArrowheads="1"/>
          </p:cNvSpPr>
          <p:nvPr/>
        </p:nvSpPr>
        <p:spPr bwMode="auto">
          <a:xfrm>
            <a:off x="347663" y="927100"/>
            <a:ext cx="4557712" cy="2889250"/>
          </a:xfrm>
          <a:prstGeom prst="roundRect">
            <a:avLst>
              <a:gd name="adj" fmla="val 4481"/>
            </a:avLst>
          </a:prstGeom>
          <a:solidFill>
            <a:schemeClr val="bg1"/>
          </a:solidFill>
          <a:ln w="9525" algn="ctr">
            <a:solidFill>
              <a:schemeClr val="tx1"/>
            </a:solidFill>
            <a:round/>
            <a:headEnd/>
            <a:tailEnd/>
          </a:ln>
        </p:spPr>
        <p:txBody>
          <a:bodyPr wrap="none" anchor="ctr"/>
          <a:lstStyle/>
          <a:p>
            <a:endParaRPr lang="en-GB"/>
          </a:p>
        </p:txBody>
      </p:sp>
      <p:sp>
        <p:nvSpPr>
          <p:cNvPr id="51204" name="AutoShape 5"/>
          <p:cNvSpPr>
            <a:spLocks noChangeArrowheads="1"/>
          </p:cNvSpPr>
          <p:nvPr/>
        </p:nvSpPr>
        <p:spPr bwMode="auto">
          <a:xfrm>
            <a:off x="2463800" y="2541588"/>
            <a:ext cx="3616325" cy="2944812"/>
          </a:xfrm>
          <a:prstGeom prst="roundRect">
            <a:avLst>
              <a:gd name="adj" fmla="val 4481"/>
            </a:avLst>
          </a:prstGeom>
          <a:solidFill>
            <a:schemeClr val="bg1"/>
          </a:solidFill>
          <a:ln w="9525" algn="ctr">
            <a:solidFill>
              <a:schemeClr val="tx1"/>
            </a:solidFill>
            <a:round/>
            <a:headEnd/>
            <a:tailEnd/>
          </a:ln>
        </p:spPr>
        <p:txBody>
          <a:bodyPr wrap="none" anchor="ctr"/>
          <a:lstStyle/>
          <a:p>
            <a:endParaRPr lang="en-GB"/>
          </a:p>
        </p:txBody>
      </p:sp>
      <p:sp>
        <p:nvSpPr>
          <p:cNvPr id="51205" name="AutoShape 7"/>
          <p:cNvSpPr>
            <a:spLocks noChangeArrowheads="1"/>
          </p:cNvSpPr>
          <p:nvPr/>
        </p:nvSpPr>
        <p:spPr bwMode="auto">
          <a:xfrm>
            <a:off x="5076825" y="3213100"/>
            <a:ext cx="3716338" cy="3198813"/>
          </a:xfrm>
          <a:prstGeom prst="roundRect">
            <a:avLst>
              <a:gd name="adj" fmla="val 4481"/>
            </a:avLst>
          </a:prstGeom>
          <a:solidFill>
            <a:schemeClr val="bg1"/>
          </a:solidFill>
          <a:ln w="9525" algn="ctr">
            <a:solidFill>
              <a:schemeClr val="tx1"/>
            </a:solidFill>
            <a:round/>
            <a:headEnd/>
            <a:tailEnd/>
          </a:ln>
        </p:spPr>
        <p:txBody>
          <a:bodyPr wrap="none" anchor="ctr"/>
          <a:lstStyle/>
          <a:p>
            <a:endParaRPr lang="en-GB"/>
          </a:p>
        </p:txBody>
      </p:sp>
      <p:pic>
        <p:nvPicPr>
          <p:cNvPr id="51206" name="Picture 13" descr="Diagrammatic"/>
          <p:cNvPicPr>
            <a:picLocks noChangeAspect="1" noChangeArrowheads="1"/>
          </p:cNvPicPr>
          <p:nvPr/>
        </p:nvPicPr>
        <p:blipFill>
          <a:blip r:embed="rId3" cstate="print"/>
          <a:srcRect/>
          <a:stretch>
            <a:fillRect/>
          </a:stretch>
        </p:blipFill>
        <p:spPr bwMode="auto">
          <a:xfrm>
            <a:off x="487363" y="976313"/>
            <a:ext cx="4292600" cy="2776537"/>
          </a:xfrm>
          <a:prstGeom prst="rect">
            <a:avLst/>
          </a:prstGeom>
          <a:noFill/>
          <a:ln w="9525">
            <a:noFill/>
            <a:miter lim="800000"/>
            <a:headEnd/>
            <a:tailEnd/>
          </a:ln>
        </p:spPr>
      </p:pic>
      <p:grpSp>
        <p:nvGrpSpPr>
          <p:cNvPr id="2" name="Group 9"/>
          <p:cNvGrpSpPr>
            <a:grpSpLocks/>
          </p:cNvGrpSpPr>
          <p:nvPr/>
        </p:nvGrpSpPr>
        <p:grpSpPr bwMode="auto">
          <a:xfrm>
            <a:off x="2786063" y="2560638"/>
            <a:ext cx="3224212" cy="2687637"/>
            <a:chOff x="780" y="752"/>
            <a:chExt cx="4353" cy="3271"/>
          </a:xfrm>
        </p:grpSpPr>
        <p:pic>
          <p:nvPicPr>
            <p:cNvPr id="51209" name="Picture 10" descr="Spatial"/>
            <p:cNvPicPr>
              <a:picLocks noChangeAspect="1" noChangeArrowheads="1"/>
            </p:cNvPicPr>
            <p:nvPr/>
          </p:nvPicPr>
          <p:blipFill>
            <a:blip r:embed="rId4" cstate="print"/>
            <a:srcRect/>
            <a:stretch>
              <a:fillRect/>
            </a:stretch>
          </p:blipFill>
          <p:spPr bwMode="auto">
            <a:xfrm>
              <a:off x="780" y="752"/>
              <a:ext cx="4353" cy="3271"/>
            </a:xfrm>
            <a:prstGeom prst="rect">
              <a:avLst/>
            </a:prstGeom>
            <a:noFill/>
            <a:ln w="9525">
              <a:noFill/>
              <a:miter lim="800000"/>
              <a:headEnd/>
              <a:tailEnd/>
            </a:ln>
          </p:spPr>
        </p:pic>
        <p:pic>
          <p:nvPicPr>
            <p:cNvPr id="51210" name="Picture 11" descr="Spatial"/>
            <p:cNvPicPr>
              <a:picLocks noChangeAspect="1" noChangeArrowheads="1"/>
            </p:cNvPicPr>
            <p:nvPr/>
          </p:nvPicPr>
          <p:blipFill>
            <a:blip r:embed="rId4" cstate="print"/>
            <a:srcRect t="8162" r="36940" b="32864"/>
            <a:stretch>
              <a:fillRect/>
            </a:stretch>
          </p:blipFill>
          <p:spPr bwMode="auto">
            <a:xfrm>
              <a:off x="838" y="1626"/>
              <a:ext cx="2745" cy="1929"/>
            </a:xfrm>
            <a:prstGeom prst="rect">
              <a:avLst/>
            </a:prstGeom>
            <a:noFill/>
            <a:ln w="9525">
              <a:noFill/>
              <a:miter lim="800000"/>
              <a:headEnd/>
              <a:tailEnd/>
            </a:ln>
          </p:spPr>
        </p:pic>
        <p:pic>
          <p:nvPicPr>
            <p:cNvPr id="51211" name="Picture 12" descr="Spatial"/>
            <p:cNvPicPr>
              <a:picLocks noChangeAspect="1" noChangeArrowheads="1"/>
            </p:cNvPicPr>
            <p:nvPr/>
          </p:nvPicPr>
          <p:blipFill>
            <a:blip r:embed="rId4" cstate="print"/>
            <a:srcRect t="63773" r="39214" b="18037"/>
            <a:stretch>
              <a:fillRect/>
            </a:stretch>
          </p:blipFill>
          <p:spPr bwMode="auto">
            <a:xfrm>
              <a:off x="846" y="1063"/>
              <a:ext cx="2646" cy="595"/>
            </a:xfrm>
            <a:prstGeom prst="rect">
              <a:avLst/>
            </a:prstGeom>
            <a:noFill/>
            <a:ln w="9525">
              <a:noFill/>
              <a:miter lim="800000"/>
              <a:headEnd/>
              <a:tailEnd/>
            </a:ln>
          </p:spPr>
        </p:pic>
      </p:grpSp>
      <p:pic>
        <p:nvPicPr>
          <p:cNvPr id="51208" name="Picture 14" descr="Mechanical"/>
          <p:cNvPicPr>
            <a:picLocks noChangeAspect="1" noChangeArrowheads="1"/>
          </p:cNvPicPr>
          <p:nvPr/>
        </p:nvPicPr>
        <p:blipFill>
          <a:blip r:embed="rId5" cstate="print"/>
          <a:srcRect/>
          <a:stretch>
            <a:fillRect/>
          </a:stretch>
        </p:blipFill>
        <p:spPr bwMode="auto">
          <a:xfrm>
            <a:off x="5168900" y="3389313"/>
            <a:ext cx="3541713" cy="2840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322263" y="225425"/>
            <a:ext cx="6646862" cy="676275"/>
          </a:xfrm>
          <a:prstGeom prst="rect">
            <a:avLst/>
          </a:prstGeom>
          <a:noFill/>
          <a:ln w="9525">
            <a:noFill/>
            <a:miter lim="800000"/>
            <a:headEnd/>
            <a:tailEnd/>
          </a:ln>
        </p:spPr>
        <p:txBody>
          <a:bodyPr anchor="ctr"/>
          <a:lstStyle/>
          <a:p>
            <a:pPr algn="l">
              <a:spcBef>
                <a:spcPct val="0"/>
              </a:spcBef>
            </a:pPr>
            <a:endParaRPr lang="en-GB" sz="2800" b="0">
              <a:solidFill>
                <a:srgbClr val="00B5E6"/>
              </a:solidFill>
              <a:latin typeface="Neo Sans" pitchFamily="34" charset="0"/>
            </a:endParaRPr>
          </a:p>
        </p:txBody>
      </p:sp>
      <p:sp>
        <p:nvSpPr>
          <p:cNvPr id="53251" name="Rectangle 4"/>
          <p:cNvSpPr>
            <a:spLocks noGrp="1" noChangeArrowheads="1"/>
          </p:cNvSpPr>
          <p:nvPr>
            <p:ph type="title"/>
          </p:nvPr>
        </p:nvSpPr>
        <p:spPr>
          <a:xfrm>
            <a:off x="231775" y="182563"/>
            <a:ext cx="7169150" cy="574675"/>
          </a:xfrm>
        </p:spPr>
        <p:txBody>
          <a:bodyPr/>
          <a:lstStyle/>
          <a:p>
            <a:pPr eaLnBrk="1" hangingPunct="1"/>
            <a:r>
              <a:rPr lang="en-GB" smtClean="0"/>
              <a:t>Swift Technical Aptitude Profile Chart</a:t>
            </a:r>
          </a:p>
        </p:txBody>
      </p:sp>
      <p:pic>
        <p:nvPicPr>
          <p:cNvPr id="53252" name="Picture 5"/>
          <p:cNvPicPr>
            <a:picLocks noChangeAspect="1" noChangeArrowheads="1"/>
          </p:cNvPicPr>
          <p:nvPr/>
        </p:nvPicPr>
        <p:blipFill>
          <a:blip r:embed="rId3" cstate="print"/>
          <a:srcRect l="9772" t="11409" r="11784" b="10539"/>
          <a:stretch>
            <a:fillRect/>
          </a:stretch>
        </p:blipFill>
        <p:spPr bwMode="auto">
          <a:xfrm>
            <a:off x="1038225" y="1246188"/>
            <a:ext cx="6665913" cy="4849812"/>
          </a:xfrm>
          <a:prstGeom prst="rect">
            <a:avLst/>
          </a:prstGeom>
          <a:noFill/>
          <a:ln w="28575" algn="ctr">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176213" y="200025"/>
            <a:ext cx="6491287" cy="519113"/>
          </a:xfrm>
          <a:prstGeom prst="rect">
            <a:avLst/>
          </a:prstGeom>
          <a:noFill/>
          <a:ln w="9525">
            <a:noFill/>
            <a:miter lim="800000"/>
            <a:headEnd/>
            <a:tailEnd/>
          </a:ln>
        </p:spPr>
        <p:txBody>
          <a:bodyPr>
            <a:spAutoFit/>
          </a:bodyPr>
          <a:lstStyle/>
          <a:p>
            <a:pPr algn="l">
              <a:spcBef>
                <a:spcPct val="0"/>
              </a:spcBef>
            </a:pPr>
            <a:r>
              <a:rPr lang="en-GB" sz="2800" b="0">
                <a:solidFill>
                  <a:srgbClr val="00B5E6"/>
                </a:solidFill>
                <a:latin typeface="Neo Sans" pitchFamily="34" charset="0"/>
              </a:rPr>
              <a:t>Technical Aptitude Range</a:t>
            </a:r>
          </a:p>
        </p:txBody>
      </p:sp>
      <p:sp>
        <p:nvSpPr>
          <p:cNvPr id="54275" name="AutoShape 3"/>
          <p:cNvSpPr>
            <a:spLocks noChangeArrowheads="1"/>
          </p:cNvSpPr>
          <p:nvPr/>
        </p:nvSpPr>
        <p:spPr bwMode="auto">
          <a:xfrm>
            <a:off x="6586538" y="3149600"/>
            <a:ext cx="1824037" cy="1200150"/>
          </a:xfrm>
          <a:prstGeom prst="roundRect">
            <a:avLst>
              <a:gd name="adj" fmla="val 16667"/>
            </a:avLst>
          </a:prstGeom>
          <a:solidFill>
            <a:schemeClr val="bg2"/>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Technical</a:t>
            </a:r>
          </a:p>
          <a:p>
            <a:pPr>
              <a:spcBef>
                <a:spcPct val="0"/>
              </a:spcBef>
            </a:pPr>
            <a:r>
              <a:rPr lang="en-GB" sz="1600" b="0">
                <a:solidFill>
                  <a:schemeClr val="bg1"/>
                </a:solidFill>
                <a:latin typeface="Neo Sans" pitchFamily="34" charset="0"/>
              </a:rPr>
              <a:t>Aptitude</a:t>
            </a:r>
          </a:p>
          <a:p>
            <a:pPr>
              <a:spcBef>
                <a:spcPct val="0"/>
              </a:spcBef>
            </a:pPr>
            <a:r>
              <a:rPr lang="en-GB" sz="1600" b="0">
                <a:solidFill>
                  <a:schemeClr val="bg1"/>
                </a:solidFill>
                <a:latin typeface="Neo Sans" pitchFamily="34" charset="0"/>
              </a:rPr>
              <a:t>(SA - Hard Copy)</a:t>
            </a:r>
          </a:p>
        </p:txBody>
      </p:sp>
      <p:sp>
        <p:nvSpPr>
          <p:cNvPr id="54276" name="Text Box 4"/>
          <p:cNvSpPr txBox="1">
            <a:spLocks noChangeArrowheads="1"/>
          </p:cNvSpPr>
          <p:nvPr/>
        </p:nvSpPr>
        <p:spPr bwMode="auto">
          <a:xfrm>
            <a:off x="814388" y="936625"/>
            <a:ext cx="2052637"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Unsupervised Assessments</a:t>
            </a:r>
          </a:p>
        </p:txBody>
      </p:sp>
      <p:sp>
        <p:nvSpPr>
          <p:cNvPr id="54277" name="Text Box 5"/>
          <p:cNvSpPr txBox="1">
            <a:spLocks noChangeArrowheads="1"/>
          </p:cNvSpPr>
          <p:nvPr/>
        </p:nvSpPr>
        <p:spPr bwMode="auto">
          <a:xfrm>
            <a:off x="6254750" y="928688"/>
            <a:ext cx="2451100" cy="641350"/>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Supervised Assessments</a:t>
            </a:r>
          </a:p>
        </p:txBody>
      </p:sp>
      <p:sp>
        <p:nvSpPr>
          <p:cNvPr id="54278" name="Text Box 6"/>
          <p:cNvSpPr txBox="1">
            <a:spLocks noChangeArrowheads="1"/>
          </p:cNvSpPr>
          <p:nvPr/>
        </p:nvSpPr>
        <p:spPr bwMode="auto">
          <a:xfrm>
            <a:off x="3714750" y="990600"/>
            <a:ext cx="1489075" cy="366713"/>
          </a:xfrm>
          <a:prstGeom prst="rect">
            <a:avLst/>
          </a:prstGeom>
          <a:noFill/>
          <a:ln w="9525">
            <a:noFill/>
            <a:miter lim="800000"/>
            <a:headEnd/>
            <a:tailEnd/>
          </a:ln>
        </p:spPr>
        <p:txBody>
          <a:bodyPr>
            <a:spAutoFit/>
          </a:bodyPr>
          <a:lstStyle/>
          <a:p>
            <a:r>
              <a:rPr lang="en-GB" sz="1800" b="0">
                <a:solidFill>
                  <a:schemeClr val="bg1"/>
                </a:solidFill>
                <a:latin typeface="Neo Sans Medium" pitchFamily="34" charset="0"/>
              </a:rPr>
              <a:t>Re-testing</a:t>
            </a:r>
          </a:p>
        </p:txBody>
      </p:sp>
      <p:sp>
        <p:nvSpPr>
          <p:cNvPr id="54279" name="AutoShape 7"/>
          <p:cNvSpPr>
            <a:spLocks noChangeArrowheads="1"/>
          </p:cNvSpPr>
          <p:nvPr/>
        </p:nvSpPr>
        <p:spPr bwMode="auto">
          <a:xfrm>
            <a:off x="6605588" y="1747838"/>
            <a:ext cx="1824037" cy="1200150"/>
          </a:xfrm>
          <a:prstGeom prst="roundRect">
            <a:avLst>
              <a:gd name="adj" fmla="val 16667"/>
            </a:avLst>
          </a:prstGeom>
          <a:solidFill>
            <a:schemeClr val="bg2"/>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Technical</a:t>
            </a:r>
          </a:p>
          <a:p>
            <a:pPr>
              <a:spcBef>
                <a:spcPct val="0"/>
              </a:spcBef>
            </a:pPr>
            <a:r>
              <a:rPr lang="en-GB" sz="1600" b="0">
                <a:solidFill>
                  <a:schemeClr val="bg1"/>
                </a:solidFill>
                <a:latin typeface="Neo Sans" pitchFamily="34" charset="0"/>
              </a:rPr>
              <a:t>Aptitude Online</a:t>
            </a:r>
          </a:p>
          <a:p>
            <a:pPr>
              <a:spcBef>
                <a:spcPct val="0"/>
              </a:spcBef>
            </a:pPr>
            <a:r>
              <a:rPr lang="en-GB" sz="1600" b="0">
                <a:solidFill>
                  <a:schemeClr val="bg1"/>
                </a:solidFill>
                <a:latin typeface="Neo Sans" pitchFamily="34" charset="0"/>
              </a:rPr>
              <a:t>(Supervised Access)</a:t>
            </a:r>
          </a:p>
        </p:txBody>
      </p:sp>
      <p:sp>
        <p:nvSpPr>
          <p:cNvPr id="54280" name="AutoShape 8"/>
          <p:cNvSpPr>
            <a:spLocks noChangeArrowheads="1"/>
          </p:cNvSpPr>
          <p:nvPr/>
        </p:nvSpPr>
        <p:spPr bwMode="auto">
          <a:xfrm>
            <a:off x="898525" y="1687513"/>
            <a:ext cx="1803400" cy="4633912"/>
          </a:xfrm>
          <a:prstGeom prst="roundRect">
            <a:avLst>
              <a:gd name="adj" fmla="val 16667"/>
            </a:avLst>
          </a:prstGeom>
          <a:solidFill>
            <a:schemeClr val="bg2"/>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Swift </a:t>
            </a:r>
          </a:p>
          <a:p>
            <a:pPr>
              <a:spcBef>
                <a:spcPct val="0"/>
              </a:spcBef>
            </a:pPr>
            <a:r>
              <a:rPr lang="en-GB" sz="1600" b="0">
                <a:solidFill>
                  <a:schemeClr val="bg1"/>
                </a:solidFill>
                <a:latin typeface="Neo Sans" pitchFamily="34" charset="0"/>
              </a:rPr>
              <a:t>Technical</a:t>
            </a:r>
          </a:p>
          <a:p>
            <a:pPr>
              <a:spcBef>
                <a:spcPct val="0"/>
              </a:spcBef>
            </a:pPr>
            <a:r>
              <a:rPr lang="en-GB" sz="1600" b="0">
                <a:solidFill>
                  <a:schemeClr val="bg1"/>
                </a:solidFill>
                <a:latin typeface="Neo Sans" pitchFamily="34" charset="0"/>
              </a:rPr>
              <a:t>Aptitude</a:t>
            </a:r>
          </a:p>
          <a:p>
            <a:pPr>
              <a:spcBef>
                <a:spcPct val="0"/>
              </a:spcBef>
            </a:pPr>
            <a:r>
              <a:rPr lang="en-GB" sz="1600" b="0">
                <a:solidFill>
                  <a:schemeClr val="bg1"/>
                </a:solidFill>
                <a:latin typeface="Neo Sans" pitchFamily="34" charset="0"/>
              </a:rPr>
              <a:t>(Invited Access)</a:t>
            </a:r>
          </a:p>
        </p:txBody>
      </p:sp>
      <p:sp>
        <p:nvSpPr>
          <p:cNvPr id="54281" name="AutoShape 9"/>
          <p:cNvSpPr>
            <a:spLocks noChangeArrowheads="1"/>
          </p:cNvSpPr>
          <p:nvPr/>
        </p:nvSpPr>
        <p:spPr bwMode="auto">
          <a:xfrm>
            <a:off x="2913063" y="2046288"/>
            <a:ext cx="3519487" cy="541337"/>
          </a:xfrm>
          <a:custGeom>
            <a:avLst/>
            <a:gdLst>
              <a:gd name="T0" fmla="*/ 2639615 w 21600"/>
              <a:gd name="T1" fmla="*/ 0 h 21600"/>
              <a:gd name="T2" fmla="*/ 0 w 21600"/>
              <a:gd name="T3" fmla="*/ 270669 h 21600"/>
              <a:gd name="T4" fmla="*/ 2639615 w 21600"/>
              <a:gd name="T5" fmla="*/ 541337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DDDDDD"/>
          </a:solidFill>
          <a:ln w="9525" algn="ctr">
            <a:solidFill>
              <a:schemeClr val="tx2"/>
            </a:solidFill>
            <a:miter lim="800000"/>
            <a:headEnd/>
            <a:tailEnd/>
          </a:ln>
        </p:spPr>
        <p:txBody>
          <a:bodyPr wrap="none" anchor="ctr"/>
          <a:lstStyle/>
          <a:p>
            <a:endParaRPr lang="en-GB"/>
          </a:p>
        </p:txBody>
      </p:sp>
      <p:sp>
        <p:nvSpPr>
          <p:cNvPr id="54282" name="AutoShape 10"/>
          <p:cNvSpPr>
            <a:spLocks noChangeArrowheads="1"/>
          </p:cNvSpPr>
          <p:nvPr/>
        </p:nvSpPr>
        <p:spPr bwMode="auto">
          <a:xfrm>
            <a:off x="2913063" y="3559175"/>
            <a:ext cx="3519487" cy="541338"/>
          </a:xfrm>
          <a:custGeom>
            <a:avLst/>
            <a:gdLst>
              <a:gd name="T0" fmla="*/ 2639615 w 21600"/>
              <a:gd name="T1" fmla="*/ 0 h 21600"/>
              <a:gd name="T2" fmla="*/ 0 w 21600"/>
              <a:gd name="T3" fmla="*/ 270669 h 21600"/>
              <a:gd name="T4" fmla="*/ 2639615 w 21600"/>
              <a:gd name="T5" fmla="*/ 541338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DDDDDD"/>
          </a:solidFill>
          <a:ln w="9525" algn="ctr">
            <a:solidFill>
              <a:schemeClr val="tx2"/>
            </a:solidFill>
            <a:miter lim="800000"/>
            <a:headEnd/>
            <a:tailEnd/>
          </a:ln>
        </p:spPr>
        <p:txBody>
          <a:bodyPr wrap="none" anchor="ctr"/>
          <a:lstStyle/>
          <a:p>
            <a:endParaRPr lang="en-GB"/>
          </a:p>
        </p:txBody>
      </p:sp>
      <p:sp>
        <p:nvSpPr>
          <p:cNvPr id="54283" name="AutoShape 11"/>
          <p:cNvSpPr>
            <a:spLocks noChangeArrowheads="1"/>
          </p:cNvSpPr>
          <p:nvPr/>
        </p:nvSpPr>
        <p:spPr bwMode="auto">
          <a:xfrm>
            <a:off x="2913063" y="5137150"/>
            <a:ext cx="3519487" cy="541338"/>
          </a:xfrm>
          <a:custGeom>
            <a:avLst/>
            <a:gdLst>
              <a:gd name="T0" fmla="*/ 2639615 w 21600"/>
              <a:gd name="T1" fmla="*/ 0 h 21600"/>
              <a:gd name="T2" fmla="*/ 0 w 21600"/>
              <a:gd name="T3" fmla="*/ 270669 h 21600"/>
              <a:gd name="T4" fmla="*/ 2639615 w 21600"/>
              <a:gd name="T5" fmla="*/ 541338 h 21600"/>
              <a:gd name="T6" fmla="*/ 3519487 w 21600"/>
              <a:gd name="T7" fmla="*/ 27066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DDDDDD"/>
          </a:solidFill>
          <a:ln w="9525" algn="ctr">
            <a:solidFill>
              <a:schemeClr val="tx2"/>
            </a:solidFill>
            <a:miter lim="800000"/>
            <a:headEnd/>
            <a:tailEnd/>
          </a:ln>
        </p:spPr>
        <p:txBody>
          <a:bodyPr wrap="none" anchor="ctr"/>
          <a:lstStyle/>
          <a:p>
            <a:endParaRPr lang="en-GB"/>
          </a:p>
        </p:txBody>
      </p:sp>
      <p:sp>
        <p:nvSpPr>
          <p:cNvPr id="54284" name="AutoShape 12"/>
          <p:cNvSpPr>
            <a:spLocks noChangeArrowheads="1"/>
          </p:cNvSpPr>
          <p:nvPr/>
        </p:nvSpPr>
        <p:spPr bwMode="auto">
          <a:xfrm>
            <a:off x="6659563" y="4652963"/>
            <a:ext cx="1847850" cy="1368425"/>
          </a:xfrm>
          <a:prstGeom prst="roundRect">
            <a:avLst>
              <a:gd name="adj" fmla="val 16667"/>
            </a:avLst>
          </a:prstGeom>
          <a:solidFill>
            <a:srgbClr val="918F49"/>
          </a:solidFill>
          <a:ln w="9525">
            <a:solidFill>
              <a:schemeClr val="bg1"/>
            </a:solidFill>
            <a:round/>
            <a:headEnd/>
            <a:tailEnd/>
          </a:ln>
        </p:spPr>
        <p:txBody>
          <a:bodyPr wrap="none" anchor="ctr"/>
          <a:lstStyle/>
          <a:p>
            <a:pPr>
              <a:spcBef>
                <a:spcPct val="0"/>
              </a:spcBef>
            </a:pPr>
            <a:r>
              <a:rPr lang="en-GB" sz="1600" b="0">
                <a:solidFill>
                  <a:schemeClr val="bg1"/>
                </a:solidFill>
                <a:latin typeface="Neo Sans" pitchFamily="34" charset="0"/>
              </a:rPr>
              <a:t>Practical</a:t>
            </a:r>
          </a:p>
          <a:p>
            <a:pPr>
              <a:spcBef>
                <a:spcPct val="0"/>
              </a:spcBef>
            </a:pPr>
            <a:r>
              <a:rPr lang="en-GB" sz="1600" b="0">
                <a:solidFill>
                  <a:schemeClr val="bg1"/>
                </a:solidFill>
                <a:latin typeface="Neo Sans" pitchFamily="34" charset="0"/>
              </a:rPr>
              <a:t>Aptitudes</a:t>
            </a:r>
          </a:p>
          <a:p>
            <a:pPr>
              <a:spcBef>
                <a:spcPct val="0"/>
              </a:spcBef>
            </a:pPr>
            <a:r>
              <a:rPr lang="en-GB" sz="1600" b="0">
                <a:solidFill>
                  <a:schemeClr val="bg1"/>
                </a:solidFill>
                <a:latin typeface="Neo Sans" pitchFamily="34" charset="0"/>
              </a:rPr>
              <a:t>(Hard Copy)</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4213" y="2635250"/>
            <a:ext cx="7772400" cy="1298575"/>
          </a:xfrm>
        </p:spPr>
        <p:txBody>
          <a:bodyPr/>
          <a:lstStyle/>
          <a:p>
            <a:pPr eaLnBrk="1" hangingPunct="1"/>
            <a:r>
              <a:rPr lang="en-GB" sz="3200" smtClean="0"/>
              <a:t>Test Administration</a:t>
            </a:r>
            <a:endParaRPr lang="en-US" sz="3200" smtClean="0"/>
          </a:p>
        </p:txBody>
      </p:sp>
      <p:sp>
        <p:nvSpPr>
          <p:cNvPr id="55299"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850" y="260350"/>
            <a:ext cx="6335713" cy="574675"/>
          </a:xfrm>
          <a:noFill/>
        </p:spPr>
        <p:txBody>
          <a:bodyPr/>
          <a:lstStyle/>
          <a:p>
            <a:pPr eaLnBrk="1" hangingPunct="1"/>
            <a:r>
              <a:rPr lang="en-GB" sz="2600" smtClean="0"/>
              <a:t>Saville Consulting Model</a:t>
            </a:r>
          </a:p>
        </p:txBody>
      </p:sp>
      <p:pic>
        <p:nvPicPr>
          <p:cNvPr id="10243" name="Picture 3" descr="cubemodel"/>
          <p:cNvPicPr>
            <a:picLocks noChangeAspect="1" noChangeArrowheads="1"/>
          </p:cNvPicPr>
          <p:nvPr/>
        </p:nvPicPr>
        <p:blipFill>
          <a:blip r:embed="rId3" cstate="print"/>
          <a:srcRect/>
          <a:stretch>
            <a:fillRect/>
          </a:stretch>
        </p:blipFill>
        <p:spPr bwMode="auto">
          <a:xfrm>
            <a:off x="1816100" y="1133475"/>
            <a:ext cx="5468938" cy="5468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GB" smtClean="0"/>
              <a:t>Modes  of Administration</a:t>
            </a:r>
          </a:p>
        </p:txBody>
      </p:sp>
      <p:sp>
        <p:nvSpPr>
          <p:cNvPr id="59395" name="Rectangle 3"/>
          <p:cNvSpPr>
            <a:spLocks noGrp="1" noChangeArrowheads="1"/>
          </p:cNvSpPr>
          <p:nvPr>
            <p:ph type="body" idx="1"/>
          </p:nvPr>
        </p:nvSpPr>
        <p:spPr>
          <a:xfrm>
            <a:off x="395288" y="976313"/>
            <a:ext cx="7888287" cy="5761037"/>
          </a:xfrm>
        </p:spPr>
        <p:txBody>
          <a:bodyPr/>
          <a:lstStyle/>
          <a:p>
            <a:pPr eaLnBrk="1" hangingPunct="1"/>
            <a:r>
              <a:rPr lang="en-GB" sz="2000" smtClean="0"/>
              <a:t>Supervised Paper &amp; Pencil – Test administrator is in the room overseeing the test administration in hard copy (HC) format</a:t>
            </a:r>
          </a:p>
          <a:p>
            <a:pPr eaLnBrk="1" hangingPunct="1">
              <a:buFont typeface="Neo Sans" pitchFamily="34" charset="0"/>
              <a:buNone/>
            </a:pPr>
            <a:r>
              <a:rPr lang="en-GB" sz="2000" smtClean="0"/>
              <a:t> </a:t>
            </a:r>
          </a:p>
          <a:p>
            <a:pPr eaLnBrk="1" hangingPunct="1"/>
            <a:r>
              <a:rPr lang="en-GB" sz="2000" smtClean="0"/>
              <a:t>Supervised Access – Test administrator verifies identity  and initiates  the test administration in online (SA) format</a:t>
            </a:r>
          </a:p>
          <a:p>
            <a:pPr eaLnBrk="1" hangingPunct="1"/>
            <a:endParaRPr lang="en-GB" sz="2000" smtClean="0"/>
          </a:p>
          <a:p>
            <a:pPr eaLnBrk="1" hangingPunct="1"/>
            <a:r>
              <a:rPr lang="en-GB" sz="2000" smtClean="0"/>
              <a:t>Invited Access – secure email links with usernames and passwords sent to specifically selected applicants (online test versions only)</a:t>
            </a:r>
          </a:p>
          <a:p>
            <a:pPr eaLnBrk="1" hangingPunct="1"/>
            <a:endParaRPr lang="en-GB" sz="2000" smtClean="0"/>
          </a:p>
          <a:p>
            <a:pPr eaLnBrk="1" hangingPunct="1"/>
            <a:r>
              <a:rPr lang="en-GB" sz="2000" smtClean="0"/>
              <a:t>Open Access - No control whatsoever. Candidates click on a link on a publicly available internet site. Candidates are offered free practice tests, or they pay for tests/reports for career guidance</a:t>
            </a:r>
            <a:r>
              <a:rPr lang="en-GB" smtClean="0"/>
              <a:t>.</a:t>
            </a:r>
            <a:endParaRPr lang="en-US" smtClean="0"/>
          </a:p>
          <a:p>
            <a:pPr eaLnBrk="1" hangingPunct="1">
              <a:buFont typeface="Neo Sans" pitchFamily="34" charset="0"/>
              <a:buNone/>
            </a:pPr>
            <a:r>
              <a:rPr lang="en-GB" sz="2000" smtClean="0"/>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79388" y="260350"/>
            <a:ext cx="6335712" cy="574675"/>
          </a:xfrm>
        </p:spPr>
        <p:txBody>
          <a:bodyPr/>
          <a:lstStyle/>
          <a:p>
            <a:pPr eaLnBrk="1" hangingPunct="1"/>
            <a:r>
              <a:rPr lang="en-GB" smtClean="0"/>
              <a:t> Testing and the Internet</a:t>
            </a:r>
          </a:p>
        </p:txBody>
      </p:sp>
      <p:sp>
        <p:nvSpPr>
          <p:cNvPr id="58371" name="Rectangle 3"/>
          <p:cNvSpPr>
            <a:spLocks noGrp="1" noChangeArrowheads="1"/>
          </p:cNvSpPr>
          <p:nvPr>
            <p:ph type="body" idx="1"/>
          </p:nvPr>
        </p:nvSpPr>
        <p:spPr>
          <a:xfrm>
            <a:off x="0" y="1125538"/>
            <a:ext cx="8748713" cy="4673600"/>
          </a:xfrm>
        </p:spPr>
        <p:txBody>
          <a:bodyPr/>
          <a:lstStyle/>
          <a:p>
            <a:pPr lvl="1" eaLnBrk="1" hangingPunct="1">
              <a:spcBef>
                <a:spcPct val="50000"/>
              </a:spcBef>
              <a:buFont typeface="Neo Sans" pitchFamily="34" charset="0"/>
              <a:buChar char="»"/>
            </a:pPr>
            <a:r>
              <a:rPr lang="en-GB" sz="2400" smtClean="0"/>
              <a:t>Sifting mechanisms are poor predictors of performance</a:t>
            </a:r>
          </a:p>
          <a:p>
            <a:pPr lvl="1" eaLnBrk="1" hangingPunct="1">
              <a:spcBef>
                <a:spcPct val="50000"/>
              </a:spcBef>
              <a:buFont typeface="Neo Sans" pitchFamily="34" charset="0"/>
              <a:buChar char="»"/>
            </a:pPr>
            <a:r>
              <a:rPr lang="en-GB" sz="2400" smtClean="0"/>
              <a:t>Internet testing can provide highly objective, predictive screening procedures before you see candidates </a:t>
            </a:r>
          </a:p>
          <a:p>
            <a:pPr lvl="1" eaLnBrk="1" hangingPunct="1">
              <a:spcBef>
                <a:spcPct val="50000"/>
              </a:spcBef>
              <a:buFont typeface="Neo Sans" pitchFamily="34" charset="0"/>
              <a:buChar char="»"/>
            </a:pPr>
            <a:r>
              <a:rPr lang="en-GB" sz="2400" smtClean="0"/>
              <a:t>But is it the candidate completing it?</a:t>
            </a:r>
          </a:p>
          <a:p>
            <a:pPr lvl="1" eaLnBrk="1" hangingPunct="1">
              <a:spcBef>
                <a:spcPct val="50000"/>
              </a:spcBef>
              <a:buFont typeface="Neo Sans" pitchFamily="34" charset="0"/>
              <a:buChar char="»"/>
            </a:pPr>
            <a:r>
              <a:rPr lang="en-GB" sz="2400" smtClean="0"/>
              <a:t>And did they get any help?</a:t>
            </a:r>
          </a:p>
          <a:p>
            <a:pPr lvl="1" eaLnBrk="1" hangingPunct="1">
              <a:spcBef>
                <a:spcPct val="50000"/>
              </a:spcBef>
              <a:buFont typeface="Neo Sans" pitchFamily="34" charset="0"/>
              <a:buChar char="»"/>
            </a:pPr>
            <a:r>
              <a:rPr lang="en-GB" sz="2400" smtClean="0"/>
              <a:t>Saville Consulting recommend Invited Access (screening) versions backed up with separate Supervised (re-test) versions.</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GB" smtClean="0"/>
              <a:t>Test Administration Process</a:t>
            </a:r>
            <a:endParaRPr lang="en-US" smtClean="0"/>
          </a:p>
        </p:txBody>
      </p:sp>
      <p:sp>
        <p:nvSpPr>
          <p:cNvPr id="57347" name="Rectangle 3"/>
          <p:cNvSpPr>
            <a:spLocks noChangeArrowheads="1"/>
          </p:cNvSpPr>
          <p:nvPr/>
        </p:nvSpPr>
        <p:spPr bwMode="auto">
          <a:xfrm>
            <a:off x="1990725" y="1963738"/>
            <a:ext cx="2466975" cy="649287"/>
          </a:xfrm>
          <a:prstGeom prst="rect">
            <a:avLst/>
          </a:prstGeom>
          <a:solidFill>
            <a:srgbClr val="BBE0E3"/>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BBE0E3"/>
            </a:extrusionClr>
          </a:sp3d>
        </p:spPr>
        <p:txBody>
          <a:bodyPr wrap="none" anchor="ctr">
            <a:flatTx/>
          </a:bodyPr>
          <a:lstStyle/>
          <a:p>
            <a:pPr>
              <a:spcBef>
                <a:spcPct val="0"/>
              </a:spcBef>
            </a:pPr>
            <a:r>
              <a:rPr lang="en-GB" sz="1800" b="0">
                <a:solidFill>
                  <a:schemeClr val="bg1"/>
                </a:solidFill>
                <a:latin typeface="Neo Sans Medium" pitchFamily="34" charset="0"/>
              </a:rPr>
              <a:t>Test Administration to </a:t>
            </a:r>
          </a:p>
          <a:p>
            <a:pPr>
              <a:spcBef>
                <a:spcPct val="0"/>
              </a:spcBef>
            </a:pPr>
            <a:r>
              <a:rPr lang="en-GB" sz="1800" b="0">
                <a:solidFill>
                  <a:schemeClr val="bg1"/>
                </a:solidFill>
                <a:latin typeface="Neo Sans Medium" pitchFamily="34" charset="0"/>
              </a:rPr>
              <a:t>Employees/Applicants</a:t>
            </a:r>
            <a:endParaRPr lang="en-US" sz="1800" b="0">
              <a:solidFill>
                <a:schemeClr val="bg1"/>
              </a:solidFill>
              <a:latin typeface="Neo Sans Medium" pitchFamily="34" charset="0"/>
            </a:endParaRPr>
          </a:p>
        </p:txBody>
      </p:sp>
      <p:sp>
        <p:nvSpPr>
          <p:cNvPr id="57348" name="Rectangle 4"/>
          <p:cNvSpPr>
            <a:spLocks noChangeArrowheads="1"/>
          </p:cNvSpPr>
          <p:nvPr/>
        </p:nvSpPr>
        <p:spPr bwMode="auto">
          <a:xfrm>
            <a:off x="3124200" y="2779713"/>
            <a:ext cx="2232025" cy="576262"/>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a:spcBef>
                <a:spcPct val="0"/>
              </a:spcBef>
            </a:pPr>
            <a:r>
              <a:rPr lang="en-GB" sz="1800" b="0">
                <a:solidFill>
                  <a:schemeClr val="bg1"/>
                </a:solidFill>
                <a:latin typeface="Neo Sans Medium" pitchFamily="34" charset="0"/>
              </a:rPr>
              <a:t>Scoring</a:t>
            </a:r>
            <a:endParaRPr lang="en-US" sz="1800" b="0">
              <a:solidFill>
                <a:schemeClr val="bg1"/>
              </a:solidFill>
              <a:latin typeface="Neo Sans Medium" pitchFamily="34" charset="0"/>
            </a:endParaRPr>
          </a:p>
        </p:txBody>
      </p:sp>
      <p:sp>
        <p:nvSpPr>
          <p:cNvPr id="57349" name="Rectangle 5"/>
          <p:cNvSpPr>
            <a:spLocks noChangeArrowheads="1"/>
          </p:cNvSpPr>
          <p:nvPr/>
        </p:nvSpPr>
        <p:spPr bwMode="auto">
          <a:xfrm>
            <a:off x="5951538" y="5046663"/>
            <a:ext cx="2232025" cy="576262"/>
          </a:xfrm>
          <a:prstGeom prst="rect">
            <a:avLst/>
          </a:prstGeom>
          <a:solidFill>
            <a:srgbClr val="00B5E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B5E6"/>
            </a:extrusionClr>
          </a:sp3d>
        </p:spPr>
        <p:txBody>
          <a:bodyPr wrap="none" anchor="ctr">
            <a:flatTx/>
          </a:bodyPr>
          <a:lstStyle/>
          <a:p>
            <a:pPr>
              <a:spcBef>
                <a:spcPct val="0"/>
              </a:spcBef>
            </a:pPr>
            <a:r>
              <a:rPr lang="en-GB" sz="1800" b="0">
                <a:solidFill>
                  <a:schemeClr val="bg1"/>
                </a:solidFill>
                <a:latin typeface="Neo Sans Medium" pitchFamily="34" charset="0"/>
              </a:rPr>
              <a:t>Interpretation</a:t>
            </a:r>
            <a:endParaRPr lang="en-US" sz="1800" b="0">
              <a:solidFill>
                <a:schemeClr val="bg1"/>
              </a:solidFill>
              <a:latin typeface="Neo Sans Medium" pitchFamily="34" charset="0"/>
            </a:endParaRPr>
          </a:p>
        </p:txBody>
      </p:sp>
      <p:sp>
        <p:nvSpPr>
          <p:cNvPr id="57350" name="Rectangle 6"/>
          <p:cNvSpPr>
            <a:spLocks noChangeArrowheads="1"/>
          </p:cNvSpPr>
          <p:nvPr/>
        </p:nvSpPr>
        <p:spPr bwMode="auto">
          <a:xfrm>
            <a:off x="6659563" y="5876925"/>
            <a:ext cx="2232025" cy="576263"/>
          </a:xfrm>
          <a:prstGeom prst="rect">
            <a:avLst/>
          </a:prstGeom>
          <a:solidFill>
            <a:srgbClr val="00B5E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B5E6"/>
            </a:extrusionClr>
          </a:sp3d>
        </p:spPr>
        <p:txBody>
          <a:bodyPr wrap="none" anchor="ctr">
            <a:flatTx/>
          </a:bodyPr>
          <a:lstStyle/>
          <a:p>
            <a:pPr>
              <a:spcBef>
                <a:spcPct val="0"/>
              </a:spcBef>
            </a:pPr>
            <a:r>
              <a:rPr lang="en-GB" sz="1800" b="0">
                <a:solidFill>
                  <a:schemeClr val="bg1"/>
                </a:solidFill>
                <a:latin typeface="Neo Sans Medium" pitchFamily="34" charset="0"/>
              </a:rPr>
              <a:t>Decision-making</a:t>
            </a:r>
            <a:endParaRPr lang="en-US" sz="1800" b="0">
              <a:solidFill>
                <a:schemeClr val="bg1"/>
              </a:solidFill>
              <a:latin typeface="Neo Sans Medium" pitchFamily="34" charset="0"/>
            </a:endParaRPr>
          </a:p>
        </p:txBody>
      </p:sp>
      <p:sp>
        <p:nvSpPr>
          <p:cNvPr id="57351" name="Rectangle 7"/>
          <p:cNvSpPr>
            <a:spLocks noChangeArrowheads="1"/>
          </p:cNvSpPr>
          <p:nvPr/>
        </p:nvSpPr>
        <p:spPr bwMode="auto">
          <a:xfrm>
            <a:off x="369888" y="1257300"/>
            <a:ext cx="2784475" cy="576263"/>
          </a:xfrm>
          <a:prstGeom prst="rect">
            <a:avLst/>
          </a:prstGeom>
          <a:solidFill>
            <a:srgbClr val="00B5E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B5E6"/>
            </a:extrusionClr>
          </a:sp3d>
        </p:spPr>
        <p:txBody>
          <a:bodyPr wrap="none" anchor="ctr">
            <a:flatTx/>
          </a:bodyPr>
          <a:lstStyle/>
          <a:p>
            <a:pPr>
              <a:spcBef>
                <a:spcPct val="0"/>
              </a:spcBef>
            </a:pPr>
            <a:r>
              <a:rPr lang="en-GB" sz="1800" b="0">
                <a:solidFill>
                  <a:schemeClr val="bg1"/>
                </a:solidFill>
                <a:latin typeface="Neo Sans Medium" pitchFamily="34" charset="0"/>
              </a:rPr>
              <a:t>Job Analysis &amp; Choice of </a:t>
            </a:r>
          </a:p>
          <a:p>
            <a:pPr>
              <a:spcBef>
                <a:spcPct val="0"/>
              </a:spcBef>
            </a:pPr>
            <a:r>
              <a:rPr lang="en-GB" sz="1800" b="0">
                <a:solidFill>
                  <a:schemeClr val="bg1"/>
                </a:solidFill>
                <a:latin typeface="Neo Sans Medium" pitchFamily="34" charset="0"/>
              </a:rPr>
              <a:t> Test and Norm Group</a:t>
            </a:r>
            <a:endParaRPr lang="en-US" sz="1800" b="0">
              <a:solidFill>
                <a:schemeClr val="bg1"/>
              </a:solidFill>
              <a:latin typeface="Neo Sans Medium" pitchFamily="34" charset="0"/>
            </a:endParaRPr>
          </a:p>
        </p:txBody>
      </p:sp>
      <p:sp>
        <p:nvSpPr>
          <p:cNvPr id="57352" name="Rectangle 9"/>
          <p:cNvSpPr>
            <a:spLocks noChangeArrowheads="1"/>
          </p:cNvSpPr>
          <p:nvPr/>
        </p:nvSpPr>
        <p:spPr bwMode="auto">
          <a:xfrm>
            <a:off x="3922713" y="3540125"/>
            <a:ext cx="2232025" cy="576263"/>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a:spcBef>
                <a:spcPct val="0"/>
              </a:spcBef>
            </a:pPr>
            <a:r>
              <a:rPr lang="en-GB" sz="1800" b="0">
                <a:solidFill>
                  <a:schemeClr val="bg1"/>
                </a:solidFill>
                <a:latin typeface="Neo Sans Medium" pitchFamily="34" charset="0"/>
              </a:rPr>
              <a:t>Norming &amp; Profiling</a:t>
            </a:r>
            <a:endParaRPr lang="en-US" sz="1800" b="0">
              <a:solidFill>
                <a:schemeClr val="bg1"/>
              </a:solidFill>
              <a:latin typeface="Neo Sans Medium" pitchFamily="34" charset="0"/>
            </a:endParaRPr>
          </a:p>
        </p:txBody>
      </p:sp>
      <p:sp>
        <p:nvSpPr>
          <p:cNvPr id="57353" name="Rectangle 10"/>
          <p:cNvSpPr>
            <a:spLocks noChangeArrowheads="1"/>
          </p:cNvSpPr>
          <p:nvPr/>
        </p:nvSpPr>
        <p:spPr bwMode="auto">
          <a:xfrm>
            <a:off x="5256213" y="4260850"/>
            <a:ext cx="2232025" cy="576263"/>
          </a:xfrm>
          <a:prstGeom prst="rect">
            <a:avLst/>
          </a:prstGeom>
          <a:solidFill>
            <a:schemeClr val="accent1"/>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a:spcBef>
                <a:spcPct val="0"/>
              </a:spcBef>
            </a:pPr>
            <a:r>
              <a:rPr lang="en-GB" sz="1800" b="0">
                <a:solidFill>
                  <a:schemeClr val="bg1"/>
                </a:solidFill>
                <a:latin typeface="Neo Sans Medium" pitchFamily="34" charset="0"/>
              </a:rPr>
              <a:t>Feedback</a:t>
            </a:r>
            <a:endParaRPr lang="en-US" sz="1800" b="0">
              <a:solidFill>
                <a:schemeClr val="bg1"/>
              </a:solidFill>
              <a:latin typeface="Neo Sans Medium"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dirty="0" smtClean="0"/>
              <a:t>Invited Access - </a:t>
            </a:r>
            <a:r>
              <a:rPr lang="en-GB" dirty="0" err="1" smtClean="0"/>
              <a:t>Oasys</a:t>
            </a:r>
            <a:endParaRPr lang="en-US" dirty="0" smtClean="0"/>
          </a:p>
        </p:txBody>
      </p:sp>
      <p:sp>
        <p:nvSpPr>
          <p:cNvPr id="60419" name="Rectangle 4"/>
          <p:cNvSpPr>
            <a:spLocks noChangeArrowheads="1"/>
          </p:cNvSpPr>
          <p:nvPr/>
        </p:nvSpPr>
        <p:spPr bwMode="auto">
          <a:xfrm>
            <a:off x="395288" y="981075"/>
            <a:ext cx="7775575" cy="936625"/>
          </a:xfrm>
          <a:prstGeom prst="rect">
            <a:avLst/>
          </a:prstGeom>
          <a:noFill/>
          <a:ln w="9525">
            <a:noFill/>
            <a:miter lim="800000"/>
            <a:headEnd/>
            <a:tailEnd/>
          </a:ln>
        </p:spPr>
        <p:txBody>
          <a:bodyPr/>
          <a:lstStyle/>
          <a:p>
            <a:pPr marL="342900" indent="-342900" algn="l">
              <a:spcBef>
                <a:spcPct val="20000"/>
              </a:spcBef>
              <a:buFont typeface="Neo Sans" pitchFamily="34" charset="0"/>
              <a:buNone/>
            </a:pPr>
            <a:endParaRPr lang="en-GB" sz="1800" b="0" dirty="0">
              <a:solidFill>
                <a:schemeClr val="bg1"/>
              </a:solidFill>
              <a:latin typeface="Neo Sans" pitchFamily="34" charset="0"/>
            </a:endParaRPr>
          </a:p>
        </p:txBody>
      </p:sp>
      <p:sp>
        <p:nvSpPr>
          <p:cNvPr id="60421" name="Rectangle 6"/>
          <p:cNvSpPr>
            <a:spLocks noChangeArrowheads="1"/>
          </p:cNvSpPr>
          <p:nvPr/>
        </p:nvSpPr>
        <p:spPr bwMode="auto">
          <a:xfrm>
            <a:off x="571472" y="1071547"/>
            <a:ext cx="8215370" cy="5357849"/>
          </a:xfrm>
          <a:prstGeom prst="rect">
            <a:avLst/>
          </a:prstGeom>
          <a:noFill/>
          <a:ln w="9525">
            <a:noFill/>
            <a:miter lim="800000"/>
            <a:headEnd/>
            <a:tailEnd/>
          </a:ln>
        </p:spPr>
        <p:txBody>
          <a:bodyPr/>
          <a:lstStyle/>
          <a:p>
            <a:pPr marL="342900" indent="-342900" algn="l">
              <a:spcBef>
                <a:spcPct val="20000"/>
              </a:spcBef>
              <a:buFont typeface="Neo Sans" pitchFamily="34" charset="0"/>
              <a:buNone/>
            </a:pPr>
            <a:r>
              <a:rPr lang="en-GB" sz="1800" b="1" dirty="0" smtClean="0">
                <a:latin typeface="Neo Sans" pitchFamily="34" charset="0"/>
              </a:rPr>
              <a:t>Prior to the testing session:</a:t>
            </a:r>
          </a:p>
          <a:p>
            <a:pPr marL="342900" indent="-342900" algn="l">
              <a:spcBef>
                <a:spcPct val="20000"/>
              </a:spcBef>
              <a:buFont typeface="Arial" pitchFamily="34" charset="0"/>
              <a:buChar char="•"/>
            </a:pPr>
            <a:r>
              <a:rPr lang="en-GB" sz="1800" dirty="0" smtClean="0">
                <a:latin typeface="Neo Sans" pitchFamily="34" charset="0"/>
              </a:rPr>
              <a:t>Brief candidate, send out preparation guide  (Free to download :</a:t>
            </a:r>
            <a:r>
              <a:rPr lang="en-GB" sz="1800" dirty="0" smtClean="0">
                <a:latin typeface="Neo Sans" pitchFamily="34" charset="0"/>
                <a:hlinkClick r:id="rId3"/>
              </a:rPr>
              <a:t>www.savilleconsulting.com</a:t>
            </a:r>
            <a:r>
              <a:rPr lang="en-GB" sz="1800" dirty="0" smtClean="0">
                <a:latin typeface="Neo Sans" pitchFamily="34" charset="0"/>
              </a:rPr>
              <a:t>)</a:t>
            </a:r>
          </a:p>
          <a:p>
            <a:pPr marL="342900" indent="-342900" algn="l">
              <a:spcBef>
                <a:spcPct val="20000"/>
              </a:spcBef>
              <a:buFont typeface="Arial" pitchFamily="34" charset="0"/>
              <a:buChar char="•"/>
            </a:pPr>
            <a:r>
              <a:rPr lang="en-GB" sz="1800" dirty="0" smtClean="0">
                <a:latin typeface="Neo Sans" pitchFamily="34" charset="0"/>
              </a:rPr>
              <a:t>Check for disability/problems completing the assessment</a:t>
            </a:r>
          </a:p>
          <a:p>
            <a:pPr marL="342900" indent="-342900" algn="l">
              <a:spcBef>
                <a:spcPct val="20000"/>
              </a:spcBef>
              <a:buFont typeface="Arial" pitchFamily="34" charset="0"/>
              <a:buChar char="•"/>
            </a:pPr>
            <a:r>
              <a:rPr lang="en-GB" sz="1800" dirty="0" smtClean="0">
                <a:latin typeface="Neo Sans" pitchFamily="34" charset="0"/>
              </a:rPr>
              <a:t>Ensure candidate has internet access and email address</a:t>
            </a:r>
          </a:p>
          <a:p>
            <a:pPr marL="342900" indent="-342900" algn="l">
              <a:lnSpc>
                <a:spcPct val="110000"/>
              </a:lnSpc>
              <a:spcBef>
                <a:spcPct val="20000"/>
              </a:spcBef>
            </a:pPr>
            <a:endParaRPr lang="en-GB" sz="1800" b="1" dirty="0" smtClean="0">
              <a:solidFill>
                <a:schemeClr val="bg1"/>
              </a:solidFill>
              <a:latin typeface="Neo Sans Medium" pitchFamily="34" charset="0"/>
            </a:endParaRPr>
          </a:p>
          <a:p>
            <a:pPr marL="342900" indent="-342900" algn="l">
              <a:lnSpc>
                <a:spcPct val="110000"/>
              </a:lnSpc>
              <a:spcBef>
                <a:spcPct val="20000"/>
              </a:spcBef>
            </a:pPr>
            <a:r>
              <a:rPr lang="en-GB" sz="1800" b="1" dirty="0" err="1" smtClean="0">
                <a:solidFill>
                  <a:schemeClr val="bg1"/>
                </a:solidFill>
                <a:latin typeface="Neo Sans Medium" pitchFamily="34" charset="0"/>
              </a:rPr>
              <a:t>Oasys</a:t>
            </a:r>
            <a:r>
              <a:rPr lang="en-GB" sz="1800" b="1" dirty="0" smtClean="0">
                <a:solidFill>
                  <a:schemeClr val="bg1"/>
                </a:solidFill>
                <a:latin typeface="Neo Sans Medium" pitchFamily="34" charset="0"/>
              </a:rPr>
              <a:t>:</a:t>
            </a:r>
          </a:p>
          <a:p>
            <a:pPr marL="342900" indent="-342900" algn="l">
              <a:lnSpc>
                <a:spcPct val="110000"/>
              </a:lnSpc>
              <a:spcBef>
                <a:spcPct val="20000"/>
              </a:spcBef>
              <a:buFont typeface="Arial" pitchFamily="34" charset="0"/>
              <a:buChar char="•"/>
            </a:pPr>
            <a:r>
              <a:rPr lang="en-GB" sz="1800" b="0" dirty="0" smtClean="0">
                <a:solidFill>
                  <a:schemeClr val="bg1"/>
                </a:solidFill>
                <a:latin typeface="Neo Sans" pitchFamily="34" charset="0"/>
              </a:rPr>
              <a:t>Set </a:t>
            </a:r>
            <a:r>
              <a:rPr lang="en-GB" sz="1800" b="0" dirty="0">
                <a:solidFill>
                  <a:schemeClr val="bg1"/>
                </a:solidFill>
                <a:latin typeface="Neo Sans" pitchFamily="34" charset="0"/>
              </a:rPr>
              <a:t>up assessment project on </a:t>
            </a:r>
            <a:r>
              <a:rPr lang="en-GB" sz="1800" b="0" dirty="0" err="1">
                <a:solidFill>
                  <a:schemeClr val="bg1"/>
                </a:solidFill>
                <a:latin typeface="Neo Sans" pitchFamily="34" charset="0"/>
              </a:rPr>
              <a:t>Oasys</a:t>
            </a:r>
            <a:r>
              <a:rPr lang="en-GB" sz="1800" b="0" dirty="0">
                <a:solidFill>
                  <a:schemeClr val="bg1"/>
                </a:solidFill>
                <a:latin typeface="Neo Sans" pitchFamily="34" charset="0"/>
              </a:rPr>
              <a:t>, add candidate details and required reports</a:t>
            </a:r>
          </a:p>
          <a:p>
            <a:pPr marL="342900" indent="-342900" algn="l">
              <a:lnSpc>
                <a:spcPct val="110000"/>
              </a:lnSpc>
              <a:spcBef>
                <a:spcPct val="20000"/>
              </a:spcBef>
              <a:buFont typeface="Arial" pitchFamily="34" charset="0"/>
              <a:buChar char="•"/>
            </a:pPr>
            <a:r>
              <a:rPr lang="en-GB" sz="1800" b="0" dirty="0" err="1">
                <a:solidFill>
                  <a:schemeClr val="bg1"/>
                </a:solidFill>
                <a:latin typeface="Neo Sans" pitchFamily="34" charset="0"/>
              </a:rPr>
              <a:t>Oasys</a:t>
            </a:r>
            <a:r>
              <a:rPr lang="en-GB" sz="1800" b="0" dirty="0">
                <a:solidFill>
                  <a:schemeClr val="bg1"/>
                </a:solidFill>
                <a:latin typeface="Neo Sans" pitchFamily="34" charset="0"/>
              </a:rPr>
              <a:t> sends email to candidate containing secure hyperlink to access assessment</a:t>
            </a:r>
          </a:p>
          <a:p>
            <a:pPr marL="342900" indent="-342900" algn="l">
              <a:lnSpc>
                <a:spcPct val="110000"/>
              </a:lnSpc>
              <a:spcBef>
                <a:spcPct val="20000"/>
              </a:spcBef>
              <a:buFont typeface="Arial" pitchFamily="34" charset="0"/>
              <a:buChar char="•"/>
            </a:pPr>
            <a:r>
              <a:rPr lang="en-GB" sz="1800" b="0" dirty="0">
                <a:solidFill>
                  <a:schemeClr val="bg1"/>
                </a:solidFill>
                <a:latin typeface="Neo Sans" pitchFamily="34" charset="0"/>
              </a:rPr>
              <a:t>Report automatically generated following candidate completion of each assessment instrument</a:t>
            </a:r>
          </a:p>
          <a:p>
            <a:pPr marL="342900" indent="-342900" algn="l">
              <a:lnSpc>
                <a:spcPct val="110000"/>
              </a:lnSpc>
              <a:spcBef>
                <a:spcPct val="20000"/>
              </a:spcBef>
              <a:buFont typeface="Arial" pitchFamily="34" charset="0"/>
              <a:buChar char="•"/>
            </a:pPr>
            <a:r>
              <a:rPr lang="en-GB" sz="1800" b="0" dirty="0">
                <a:solidFill>
                  <a:schemeClr val="bg1"/>
                </a:solidFill>
                <a:latin typeface="Neo Sans" pitchFamily="34" charset="0"/>
              </a:rPr>
              <a:t>Reports forwarded to trained users</a:t>
            </a:r>
          </a:p>
          <a:p>
            <a:pPr marL="342900" indent="-342900" algn="l">
              <a:lnSpc>
                <a:spcPct val="110000"/>
              </a:lnSpc>
              <a:spcBef>
                <a:spcPct val="20000"/>
              </a:spcBef>
              <a:buFont typeface="Arial" pitchFamily="34" charset="0"/>
              <a:buChar char="•"/>
            </a:pPr>
            <a:r>
              <a:rPr lang="en-GB" sz="1800" b="0" dirty="0">
                <a:solidFill>
                  <a:schemeClr val="bg1"/>
                </a:solidFill>
                <a:latin typeface="Neo Sans" pitchFamily="34" charset="0"/>
              </a:rPr>
              <a:t>Advise candidates of next steps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dirty="0" smtClean="0"/>
              <a:t>Supervised Access</a:t>
            </a:r>
            <a:endParaRPr lang="en-US" dirty="0" smtClean="0"/>
          </a:p>
        </p:txBody>
      </p:sp>
      <p:sp>
        <p:nvSpPr>
          <p:cNvPr id="61443" name="Rectangle 4"/>
          <p:cNvSpPr>
            <a:spLocks noGrp="1" noChangeArrowheads="1"/>
          </p:cNvSpPr>
          <p:nvPr>
            <p:ph type="body" idx="1"/>
          </p:nvPr>
        </p:nvSpPr>
        <p:spPr>
          <a:xfrm>
            <a:off x="395288" y="1181100"/>
            <a:ext cx="3709987" cy="5127625"/>
          </a:xfrm>
          <a:noFill/>
        </p:spPr>
        <p:txBody>
          <a:bodyPr/>
          <a:lstStyle/>
          <a:p>
            <a:pPr eaLnBrk="1" hangingPunct="1"/>
            <a:r>
              <a:rPr lang="en-GB" sz="2000" smtClean="0"/>
              <a:t>Brief candidate and send out preparation guide </a:t>
            </a:r>
          </a:p>
          <a:p>
            <a:pPr eaLnBrk="1" hangingPunct="1"/>
            <a:endParaRPr lang="en-GB" sz="2000" smtClean="0"/>
          </a:p>
          <a:p>
            <a:pPr eaLnBrk="1" hangingPunct="1"/>
            <a:r>
              <a:rPr lang="en-GB" sz="2000" smtClean="0"/>
              <a:t>Check for disability and any anticipated problems completing Wave</a:t>
            </a:r>
          </a:p>
          <a:p>
            <a:pPr eaLnBrk="1" hangingPunct="1"/>
            <a:endParaRPr lang="en-GB" sz="2000" smtClean="0"/>
          </a:p>
          <a:p>
            <a:pPr eaLnBrk="1" hangingPunct="1"/>
            <a:r>
              <a:rPr lang="en-GB" sz="2000" smtClean="0"/>
              <a:t>Use appropriate venue:</a:t>
            </a:r>
          </a:p>
          <a:p>
            <a:pPr lvl="1" eaLnBrk="1" hangingPunct="1"/>
            <a:r>
              <a:rPr lang="en-GB" sz="1800" smtClean="0"/>
              <a:t> seating</a:t>
            </a:r>
          </a:p>
          <a:p>
            <a:pPr lvl="1" eaLnBrk="1" hangingPunct="1"/>
            <a:r>
              <a:rPr lang="en-GB" sz="1800" smtClean="0"/>
              <a:t>heating/lighting</a:t>
            </a:r>
          </a:p>
          <a:p>
            <a:pPr lvl="1" eaLnBrk="1" hangingPunct="1"/>
            <a:r>
              <a:rPr lang="en-GB" sz="1800" smtClean="0"/>
              <a:t>quiet</a:t>
            </a:r>
          </a:p>
          <a:p>
            <a:pPr lvl="1" eaLnBrk="1" hangingPunct="1"/>
            <a:r>
              <a:rPr lang="en-GB" sz="1800" smtClean="0"/>
              <a:t>no interruption</a:t>
            </a:r>
          </a:p>
          <a:p>
            <a:pPr lvl="1" eaLnBrk="1" hangingPunct="1"/>
            <a:r>
              <a:rPr lang="en-GB" sz="1800" smtClean="0"/>
              <a:t>Internet connection (SA)</a:t>
            </a:r>
          </a:p>
          <a:p>
            <a:pPr eaLnBrk="1" hangingPunct="1"/>
            <a:endParaRPr lang="en-GB" sz="2000" smtClean="0"/>
          </a:p>
        </p:txBody>
      </p:sp>
      <p:sp>
        <p:nvSpPr>
          <p:cNvPr id="61444" name="Rectangle 5"/>
          <p:cNvSpPr>
            <a:spLocks noChangeArrowheads="1"/>
          </p:cNvSpPr>
          <p:nvPr/>
        </p:nvSpPr>
        <p:spPr bwMode="auto">
          <a:xfrm>
            <a:off x="4143375" y="1196975"/>
            <a:ext cx="4062413" cy="4967288"/>
          </a:xfrm>
          <a:prstGeom prst="rect">
            <a:avLst/>
          </a:prstGeom>
          <a:noFill/>
          <a:ln w="9525">
            <a:noFill/>
            <a:miter lim="800000"/>
            <a:headEnd/>
            <a:tailEnd/>
          </a:ln>
        </p:spPr>
        <p:txBody>
          <a:bodyPr/>
          <a:lstStyle/>
          <a:p>
            <a:pPr marL="342900" indent="-342900" algn="l">
              <a:spcBef>
                <a:spcPct val="20000"/>
              </a:spcBef>
              <a:buFont typeface="Neo Sans" pitchFamily="34" charset="0"/>
              <a:buChar char="»"/>
            </a:pPr>
            <a:r>
              <a:rPr lang="en-GB" sz="2000" b="0">
                <a:solidFill>
                  <a:schemeClr val="bg1"/>
                </a:solidFill>
                <a:latin typeface="Neo Sans" pitchFamily="34" charset="0"/>
              </a:rPr>
              <a:t>Check that you understand instructions, examples and questions</a:t>
            </a:r>
          </a:p>
          <a:p>
            <a:pPr marL="342900" indent="-342900" algn="l">
              <a:lnSpc>
                <a:spcPct val="160000"/>
              </a:lnSpc>
              <a:spcBef>
                <a:spcPct val="20000"/>
              </a:spcBef>
              <a:buFont typeface="Neo Sans" pitchFamily="34" charset="0"/>
              <a:buChar char="»"/>
            </a:pPr>
            <a:r>
              <a:rPr lang="en-GB" sz="2000" b="0">
                <a:solidFill>
                  <a:schemeClr val="bg1"/>
                </a:solidFill>
                <a:latin typeface="Neo Sans" pitchFamily="34" charset="0"/>
              </a:rPr>
              <a:t>Check computer set up (SA)</a:t>
            </a:r>
          </a:p>
          <a:p>
            <a:pPr marL="342900" indent="-342900" algn="l">
              <a:lnSpc>
                <a:spcPct val="160000"/>
              </a:lnSpc>
              <a:spcBef>
                <a:spcPct val="20000"/>
              </a:spcBef>
              <a:buFont typeface="Neo Sans" pitchFamily="34" charset="0"/>
              <a:buChar char="»"/>
            </a:pPr>
            <a:r>
              <a:rPr lang="en-GB" sz="2000" b="0">
                <a:solidFill>
                  <a:schemeClr val="bg1"/>
                </a:solidFill>
                <a:latin typeface="Neo Sans" pitchFamily="34" charset="0"/>
              </a:rPr>
              <a:t>Check availability of technical help on the day (SA)  </a:t>
            </a:r>
          </a:p>
          <a:p>
            <a:pPr marL="342900" indent="-342900" algn="l">
              <a:lnSpc>
                <a:spcPct val="160000"/>
              </a:lnSpc>
              <a:spcBef>
                <a:spcPct val="20000"/>
              </a:spcBef>
              <a:buFont typeface="Neo Sans" pitchFamily="34" charset="0"/>
              <a:buChar char="»"/>
            </a:pPr>
            <a:r>
              <a:rPr lang="en-GB" sz="2000" b="0">
                <a:solidFill>
                  <a:schemeClr val="bg1"/>
                </a:solidFill>
                <a:latin typeface="Neo Sans" pitchFamily="34" charset="0"/>
              </a:rPr>
              <a:t>Follow instructions carefully Ensure correct completion</a:t>
            </a:r>
          </a:p>
          <a:p>
            <a:pPr marL="342900" indent="-342900" algn="l">
              <a:spcBef>
                <a:spcPct val="60000"/>
              </a:spcBef>
              <a:buFont typeface="Neo Sans" pitchFamily="34" charset="0"/>
              <a:buChar char="»"/>
            </a:pPr>
            <a:r>
              <a:rPr lang="en-GB" sz="2000" b="0">
                <a:solidFill>
                  <a:schemeClr val="bg1"/>
                </a:solidFill>
                <a:latin typeface="Neo Sans" pitchFamily="34" charset="0"/>
              </a:rPr>
              <a:t>Thank candidates and confirm next steps, including feedback arrangements</a:t>
            </a:r>
          </a:p>
          <a:p>
            <a:pPr marL="342900" indent="-342900" algn="l">
              <a:spcBef>
                <a:spcPct val="20000"/>
              </a:spcBef>
              <a:buFont typeface="Neo Sans" pitchFamily="34" charset="0"/>
              <a:buChar char="»"/>
            </a:pPr>
            <a:endParaRPr lang="en-GB" sz="2000" b="0">
              <a:solidFill>
                <a:schemeClr val="bg1"/>
              </a:solidFill>
              <a:latin typeface="Neo Sans" pitchFamily="34" charset="0"/>
            </a:endParaRPr>
          </a:p>
          <a:p>
            <a:pPr marL="342900" indent="-342900" algn="l">
              <a:spcBef>
                <a:spcPct val="20000"/>
              </a:spcBef>
              <a:buFont typeface="Neo Sans" pitchFamily="34" charset="0"/>
              <a:buChar char="»"/>
            </a:pPr>
            <a:endParaRPr lang="en-GB" sz="2000" b="0">
              <a:solidFill>
                <a:schemeClr val="bg1"/>
              </a:solidFill>
              <a:latin typeface="Neo Sans"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684213" y="2635250"/>
            <a:ext cx="7772400" cy="1298575"/>
          </a:xfrm>
        </p:spPr>
        <p:txBody>
          <a:bodyPr/>
          <a:lstStyle/>
          <a:p>
            <a:pPr eaLnBrk="1" hangingPunct="1"/>
            <a:r>
              <a:rPr lang="en-GB" sz="3200" smtClean="0"/>
              <a:t>Test Norms</a:t>
            </a:r>
            <a:endParaRPr lang="en-US" sz="3200" smtClean="0"/>
          </a:p>
        </p:txBody>
      </p:sp>
      <p:sp>
        <p:nvSpPr>
          <p:cNvPr id="69635"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GB" smtClean="0"/>
              <a:t>Raw Scores and Test Norms</a:t>
            </a:r>
          </a:p>
        </p:txBody>
      </p:sp>
      <p:sp>
        <p:nvSpPr>
          <p:cNvPr id="70659" name="Rectangle 3"/>
          <p:cNvSpPr>
            <a:spLocks noGrp="1" noChangeArrowheads="1"/>
          </p:cNvSpPr>
          <p:nvPr>
            <p:ph type="body" idx="1"/>
          </p:nvPr>
        </p:nvSpPr>
        <p:spPr>
          <a:xfrm>
            <a:off x="738188" y="2070100"/>
            <a:ext cx="7629525" cy="2224088"/>
          </a:xfrm>
        </p:spPr>
        <p:txBody>
          <a:bodyPr/>
          <a:lstStyle/>
          <a:p>
            <a:pPr algn="ctr" eaLnBrk="1" hangingPunct="1">
              <a:buFont typeface="Neo Sans" pitchFamily="34" charset="0"/>
              <a:buNone/>
            </a:pPr>
            <a:r>
              <a:rPr lang="en-GB" smtClean="0"/>
              <a:t>An applicant scores 19 correct (their raw score) </a:t>
            </a:r>
            <a:br>
              <a:rPr lang="en-GB" smtClean="0"/>
            </a:br>
            <a:r>
              <a:rPr lang="en-GB" smtClean="0"/>
              <a:t>on a numerical ability test of 28 questions (items)</a:t>
            </a:r>
          </a:p>
          <a:p>
            <a:pPr algn="ctr" eaLnBrk="1" hangingPunct="1"/>
            <a:endParaRPr lang="en-GB" smtClean="0"/>
          </a:p>
          <a:p>
            <a:pPr algn="ctr" eaLnBrk="1" hangingPunct="1">
              <a:buFont typeface="Neo Sans" pitchFamily="34" charset="0"/>
              <a:buNone/>
            </a:pPr>
            <a:r>
              <a:rPr lang="en-GB" smtClean="0"/>
              <a:t>How well has the applicant performed?</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684213" y="1196975"/>
            <a:ext cx="7775575" cy="4464050"/>
          </a:xfrm>
          <a:prstGeom prst="rect">
            <a:avLst/>
          </a:prstGeom>
          <a:gradFill rotWithShape="1">
            <a:gsLst>
              <a:gs pos="0">
                <a:schemeClr val="bg1"/>
              </a:gs>
              <a:gs pos="100000">
                <a:srgbClr val="A7ECFF"/>
              </a:gs>
            </a:gsLst>
            <a:lin ang="5400000" scaled="1"/>
          </a:gradFill>
          <a:ln w="28575" algn="ctr">
            <a:solidFill>
              <a:srgbClr val="C0C0C0"/>
            </a:solidFill>
            <a:miter lim="800000"/>
            <a:headEnd/>
            <a:tailEnd/>
          </a:ln>
        </p:spPr>
        <p:txBody>
          <a:bodyPr wrap="none" anchor="ctr"/>
          <a:lstStyle/>
          <a:p>
            <a:endParaRPr lang="en-GB"/>
          </a:p>
        </p:txBody>
      </p:sp>
      <p:sp>
        <p:nvSpPr>
          <p:cNvPr id="71683" name="Rectangle 3"/>
          <p:cNvSpPr>
            <a:spLocks noGrp="1" noChangeArrowheads="1"/>
          </p:cNvSpPr>
          <p:nvPr>
            <p:ph type="title"/>
          </p:nvPr>
        </p:nvSpPr>
        <p:spPr>
          <a:xfrm>
            <a:off x="231775" y="239713"/>
            <a:ext cx="6335713" cy="574675"/>
          </a:xfrm>
        </p:spPr>
        <p:txBody>
          <a:bodyPr/>
          <a:lstStyle/>
          <a:p>
            <a:pPr eaLnBrk="1" hangingPunct="1"/>
            <a:r>
              <a:rPr lang="en-GB" smtClean="0"/>
              <a:t>The Normal Distribution</a:t>
            </a:r>
          </a:p>
        </p:txBody>
      </p:sp>
      <p:sp>
        <p:nvSpPr>
          <p:cNvPr id="71684" name="Line 4"/>
          <p:cNvSpPr>
            <a:spLocks noChangeShapeType="1"/>
          </p:cNvSpPr>
          <p:nvPr/>
        </p:nvSpPr>
        <p:spPr bwMode="auto">
          <a:xfrm flipV="1">
            <a:off x="4572000" y="1196975"/>
            <a:ext cx="0" cy="4464050"/>
          </a:xfrm>
          <a:prstGeom prst="line">
            <a:avLst/>
          </a:prstGeom>
          <a:noFill/>
          <a:ln w="28575">
            <a:solidFill>
              <a:srgbClr val="C0C0C0"/>
            </a:solidFill>
            <a:round/>
            <a:headEnd/>
            <a:tailEnd/>
          </a:ln>
        </p:spPr>
        <p:txBody>
          <a:bodyPr/>
          <a:lstStyle/>
          <a:p>
            <a:endParaRPr lang="en-GB"/>
          </a:p>
        </p:txBody>
      </p:sp>
      <p:sp>
        <p:nvSpPr>
          <p:cNvPr id="71685" name="Freeform 5"/>
          <p:cNvSpPr>
            <a:spLocks/>
          </p:cNvSpPr>
          <p:nvPr/>
        </p:nvSpPr>
        <p:spPr bwMode="auto">
          <a:xfrm>
            <a:off x="684213" y="1851025"/>
            <a:ext cx="7754937" cy="3810000"/>
          </a:xfrm>
          <a:custGeom>
            <a:avLst/>
            <a:gdLst>
              <a:gd name="T0" fmla="*/ 0 w 4885"/>
              <a:gd name="T1" fmla="*/ 2400 h 2400"/>
              <a:gd name="T2" fmla="*/ 1093 w 4885"/>
              <a:gd name="T3" fmla="*/ 1996 h 2400"/>
              <a:gd name="T4" fmla="*/ 2449 w 4885"/>
              <a:gd name="T5" fmla="*/ 4 h 2400"/>
              <a:gd name="T6" fmla="*/ 3793 w 4885"/>
              <a:gd name="T7" fmla="*/ 1972 h 2400"/>
              <a:gd name="T8" fmla="*/ 4885 w 4885"/>
              <a:gd name="T9" fmla="*/ 2392 h 2400"/>
              <a:gd name="T10" fmla="*/ 0 60000 65536"/>
              <a:gd name="T11" fmla="*/ 0 60000 65536"/>
              <a:gd name="T12" fmla="*/ 0 60000 65536"/>
              <a:gd name="T13" fmla="*/ 0 60000 65536"/>
              <a:gd name="T14" fmla="*/ 0 60000 65536"/>
              <a:gd name="T15" fmla="*/ 0 w 4885"/>
              <a:gd name="T16" fmla="*/ 0 h 2400"/>
              <a:gd name="T17" fmla="*/ 4885 w 4885"/>
              <a:gd name="T18" fmla="*/ 2400 h 2400"/>
            </a:gdLst>
            <a:ahLst/>
            <a:cxnLst>
              <a:cxn ang="T10">
                <a:pos x="T0" y="T1"/>
              </a:cxn>
              <a:cxn ang="T11">
                <a:pos x="T2" y="T3"/>
              </a:cxn>
              <a:cxn ang="T12">
                <a:pos x="T4" y="T5"/>
              </a:cxn>
              <a:cxn ang="T13">
                <a:pos x="T6" y="T7"/>
              </a:cxn>
              <a:cxn ang="T14">
                <a:pos x="T8" y="T9"/>
              </a:cxn>
            </a:cxnLst>
            <a:rect l="T15" t="T16" r="T17" b="T18"/>
            <a:pathLst>
              <a:path w="4885" h="2400">
                <a:moveTo>
                  <a:pt x="0" y="2400"/>
                </a:moveTo>
                <a:cubicBezTo>
                  <a:pt x="182" y="2333"/>
                  <a:pt x="685" y="2395"/>
                  <a:pt x="1093" y="1996"/>
                </a:cubicBezTo>
                <a:cubicBezTo>
                  <a:pt x="1501" y="1597"/>
                  <a:pt x="1999" y="8"/>
                  <a:pt x="2449" y="4"/>
                </a:cubicBezTo>
                <a:cubicBezTo>
                  <a:pt x="2899" y="0"/>
                  <a:pt x="3387" y="1574"/>
                  <a:pt x="3793" y="1972"/>
                </a:cubicBezTo>
                <a:cubicBezTo>
                  <a:pt x="4199" y="2370"/>
                  <a:pt x="4658" y="2305"/>
                  <a:pt x="4885" y="2392"/>
                </a:cubicBezTo>
              </a:path>
            </a:pathLst>
          </a:custGeom>
          <a:noFill/>
          <a:ln w="38100" cap="flat" cmpd="sng">
            <a:solidFill>
              <a:srgbClr val="00204E"/>
            </a:solidFill>
            <a:prstDash val="solid"/>
            <a:round/>
            <a:headEnd type="none" w="med" len="med"/>
            <a:tailEnd type="none" w="med" len="med"/>
          </a:ln>
        </p:spPr>
        <p:txBody>
          <a:bodyPr/>
          <a:lstStyle/>
          <a:p>
            <a:endParaRPr lang="en-GB"/>
          </a:p>
        </p:txBody>
      </p:sp>
      <p:sp>
        <p:nvSpPr>
          <p:cNvPr id="71686" name="Text Box 15"/>
          <p:cNvSpPr txBox="1">
            <a:spLocks noChangeArrowheads="1"/>
          </p:cNvSpPr>
          <p:nvPr/>
        </p:nvSpPr>
        <p:spPr bwMode="auto">
          <a:xfrm>
            <a:off x="3690938" y="6161088"/>
            <a:ext cx="1873250" cy="336550"/>
          </a:xfrm>
          <a:prstGeom prst="rect">
            <a:avLst/>
          </a:prstGeom>
          <a:noFill/>
          <a:ln w="28575" algn="ctr">
            <a:noFill/>
            <a:miter lim="800000"/>
            <a:headEnd/>
            <a:tailEnd/>
          </a:ln>
        </p:spPr>
        <p:txBody>
          <a:bodyPr>
            <a:spAutoFit/>
          </a:bodyPr>
          <a:lstStyle/>
          <a:p>
            <a:r>
              <a:rPr lang="en-GB" sz="1600" b="0">
                <a:solidFill>
                  <a:srgbClr val="00204E"/>
                </a:solidFill>
                <a:latin typeface="Neo Sans" pitchFamily="34" charset="0"/>
              </a:rPr>
              <a:t>Standard Z Score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GB" smtClean="0"/>
              <a:t>The Normal Distribution</a:t>
            </a:r>
          </a:p>
        </p:txBody>
      </p:sp>
      <p:pic>
        <p:nvPicPr>
          <p:cNvPr id="72707" name="Picture 4"/>
          <p:cNvPicPr>
            <a:picLocks noChangeAspect="1" noChangeArrowheads="1"/>
          </p:cNvPicPr>
          <p:nvPr/>
        </p:nvPicPr>
        <p:blipFill>
          <a:blip r:embed="rId3" cstate="print"/>
          <a:srcRect l="23415" t="46751" r="25853" b="6497"/>
          <a:stretch>
            <a:fillRect/>
          </a:stretch>
        </p:blipFill>
        <p:spPr bwMode="auto">
          <a:xfrm>
            <a:off x="1835150" y="981075"/>
            <a:ext cx="5329238" cy="526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684213" y="1557338"/>
            <a:ext cx="7775575" cy="4464050"/>
          </a:xfrm>
          <a:prstGeom prst="rect">
            <a:avLst/>
          </a:prstGeom>
          <a:gradFill rotWithShape="1">
            <a:gsLst>
              <a:gs pos="0">
                <a:schemeClr val="bg1"/>
              </a:gs>
              <a:gs pos="100000">
                <a:srgbClr val="A7ECFF"/>
              </a:gs>
            </a:gsLst>
            <a:lin ang="5400000" scaled="1"/>
          </a:gradFill>
          <a:ln w="28575" algn="ctr">
            <a:solidFill>
              <a:srgbClr val="C0C0C0"/>
            </a:solidFill>
            <a:miter lim="800000"/>
            <a:headEnd/>
            <a:tailEnd/>
          </a:ln>
        </p:spPr>
        <p:txBody>
          <a:bodyPr wrap="none" anchor="ctr"/>
          <a:lstStyle/>
          <a:p>
            <a:endParaRPr lang="en-GB"/>
          </a:p>
        </p:txBody>
      </p:sp>
      <p:sp>
        <p:nvSpPr>
          <p:cNvPr id="73731" name="Line 3"/>
          <p:cNvSpPr>
            <a:spLocks noChangeShapeType="1"/>
          </p:cNvSpPr>
          <p:nvPr/>
        </p:nvSpPr>
        <p:spPr bwMode="auto">
          <a:xfrm flipV="1">
            <a:off x="5008563" y="1557338"/>
            <a:ext cx="0" cy="4464050"/>
          </a:xfrm>
          <a:prstGeom prst="line">
            <a:avLst/>
          </a:prstGeom>
          <a:noFill/>
          <a:ln w="28575">
            <a:solidFill>
              <a:srgbClr val="C0C0C0"/>
            </a:solidFill>
            <a:round/>
            <a:headEnd/>
            <a:tailEnd/>
          </a:ln>
        </p:spPr>
        <p:txBody>
          <a:bodyPr/>
          <a:lstStyle/>
          <a:p>
            <a:endParaRPr lang="en-GB"/>
          </a:p>
        </p:txBody>
      </p:sp>
      <p:sp>
        <p:nvSpPr>
          <p:cNvPr id="73732" name="Freeform 4"/>
          <p:cNvSpPr>
            <a:spLocks/>
          </p:cNvSpPr>
          <p:nvPr/>
        </p:nvSpPr>
        <p:spPr bwMode="auto">
          <a:xfrm>
            <a:off x="684213" y="2211388"/>
            <a:ext cx="7754937" cy="3810000"/>
          </a:xfrm>
          <a:custGeom>
            <a:avLst/>
            <a:gdLst>
              <a:gd name="T0" fmla="*/ 0 w 4885"/>
              <a:gd name="T1" fmla="*/ 2400 h 2400"/>
              <a:gd name="T2" fmla="*/ 1093 w 4885"/>
              <a:gd name="T3" fmla="*/ 1996 h 2400"/>
              <a:gd name="T4" fmla="*/ 2449 w 4885"/>
              <a:gd name="T5" fmla="*/ 4 h 2400"/>
              <a:gd name="T6" fmla="*/ 3793 w 4885"/>
              <a:gd name="T7" fmla="*/ 1972 h 2400"/>
              <a:gd name="T8" fmla="*/ 4885 w 4885"/>
              <a:gd name="T9" fmla="*/ 2392 h 2400"/>
              <a:gd name="T10" fmla="*/ 0 60000 65536"/>
              <a:gd name="T11" fmla="*/ 0 60000 65536"/>
              <a:gd name="T12" fmla="*/ 0 60000 65536"/>
              <a:gd name="T13" fmla="*/ 0 60000 65536"/>
              <a:gd name="T14" fmla="*/ 0 60000 65536"/>
              <a:gd name="T15" fmla="*/ 0 w 4885"/>
              <a:gd name="T16" fmla="*/ 0 h 2400"/>
              <a:gd name="T17" fmla="*/ 4885 w 4885"/>
              <a:gd name="T18" fmla="*/ 2400 h 2400"/>
            </a:gdLst>
            <a:ahLst/>
            <a:cxnLst>
              <a:cxn ang="T10">
                <a:pos x="T0" y="T1"/>
              </a:cxn>
              <a:cxn ang="T11">
                <a:pos x="T2" y="T3"/>
              </a:cxn>
              <a:cxn ang="T12">
                <a:pos x="T4" y="T5"/>
              </a:cxn>
              <a:cxn ang="T13">
                <a:pos x="T6" y="T7"/>
              </a:cxn>
              <a:cxn ang="T14">
                <a:pos x="T8" y="T9"/>
              </a:cxn>
            </a:cxnLst>
            <a:rect l="T15" t="T16" r="T17" b="T18"/>
            <a:pathLst>
              <a:path w="4885" h="2400">
                <a:moveTo>
                  <a:pt x="0" y="2400"/>
                </a:moveTo>
                <a:cubicBezTo>
                  <a:pt x="182" y="2333"/>
                  <a:pt x="685" y="2395"/>
                  <a:pt x="1093" y="1996"/>
                </a:cubicBezTo>
                <a:cubicBezTo>
                  <a:pt x="1501" y="1597"/>
                  <a:pt x="1999" y="8"/>
                  <a:pt x="2449" y="4"/>
                </a:cubicBezTo>
                <a:cubicBezTo>
                  <a:pt x="2899" y="0"/>
                  <a:pt x="3387" y="1574"/>
                  <a:pt x="3793" y="1972"/>
                </a:cubicBezTo>
                <a:cubicBezTo>
                  <a:pt x="4199" y="2370"/>
                  <a:pt x="4658" y="2305"/>
                  <a:pt x="4885" y="2392"/>
                </a:cubicBezTo>
              </a:path>
            </a:pathLst>
          </a:custGeom>
          <a:noFill/>
          <a:ln w="38100" cap="flat" cmpd="sng">
            <a:solidFill>
              <a:srgbClr val="00204E"/>
            </a:solidFill>
            <a:prstDash val="solid"/>
            <a:round/>
            <a:headEnd type="none" w="med" len="med"/>
            <a:tailEnd type="none" w="med" len="med"/>
          </a:ln>
        </p:spPr>
        <p:txBody>
          <a:bodyPr/>
          <a:lstStyle/>
          <a:p>
            <a:endParaRPr lang="en-GB"/>
          </a:p>
        </p:txBody>
      </p:sp>
      <p:sp>
        <p:nvSpPr>
          <p:cNvPr id="73733" name="Rectangle 5"/>
          <p:cNvSpPr>
            <a:spLocks noGrp="1" noChangeArrowheads="1"/>
          </p:cNvSpPr>
          <p:nvPr>
            <p:ph type="title"/>
          </p:nvPr>
        </p:nvSpPr>
        <p:spPr/>
        <p:txBody>
          <a:bodyPr/>
          <a:lstStyle/>
          <a:p>
            <a:pPr eaLnBrk="1" hangingPunct="1"/>
            <a:r>
              <a:rPr lang="en-GB" smtClean="0"/>
              <a:t>Percentiles</a:t>
            </a:r>
          </a:p>
        </p:txBody>
      </p:sp>
      <p:sp>
        <p:nvSpPr>
          <p:cNvPr id="73734" name="Text Box 6"/>
          <p:cNvSpPr txBox="1">
            <a:spLocks noChangeArrowheads="1"/>
          </p:cNvSpPr>
          <p:nvPr/>
        </p:nvSpPr>
        <p:spPr bwMode="auto">
          <a:xfrm>
            <a:off x="3498850" y="3429000"/>
            <a:ext cx="1873250" cy="396875"/>
          </a:xfrm>
          <a:prstGeom prst="rect">
            <a:avLst/>
          </a:prstGeom>
          <a:noFill/>
          <a:ln w="28575" algn="ctr">
            <a:noFill/>
            <a:miter lim="800000"/>
            <a:headEnd/>
            <a:tailEnd/>
          </a:ln>
        </p:spPr>
        <p:txBody>
          <a:bodyPr>
            <a:spAutoFit/>
          </a:bodyPr>
          <a:lstStyle/>
          <a:p>
            <a:r>
              <a:rPr lang="en-GB" sz="2000" b="0">
                <a:solidFill>
                  <a:srgbClr val="00204E"/>
                </a:solidFill>
                <a:latin typeface="Neo Sans Medium" pitchFamily="34" charset="0"/>
              </a:rPr>
              <a:t>60%</a:t>
            </a:r>
            <a:endParaRPr lang="en-US" sz="2000" b="0">
              <a:solidFill>
                <a:srgbClr val="00204E"/>
              </a:solidFill>
              <a:latin typeface="Neo Sans Medium" pitchFamily="34" charset="0"/>
            </a:endParaRPr>
          </a:p>
        </p:txBody>
      </p:sp>
      <p:sp>
        <p:nvSpPr>
          <p:cNvPr id="73735" name="Text Box 7"/>
          <p:cNvSpPr txBox="1">
            <a:spLocks noChangeArrowheads="1"/>
          </p:cNvSpPr>
          <p:nvPr/>
        </p:nvSpPr>
        <p:spPr bwMode="auto">
          <a:xfrm>
            <a:off x="5135563" y="3429000"/>
            <a:ext cx="1873250" cy="396875"/>
          </a:xfrm>
          <a:prstGeom prst="rect">
            <a:avLst/>
          </a:prstGeom>
          <a:noFill/>
          <a:ln w="28575" algn="ctr">
            <a:noFill/>
            <a:miter lim="800000"/>
            <a:headEnd/>
            <a:tailEnd/>
          </a:ln>
        </p:spPr>
        <p:txBody>
          <a:bodyPr>
            <a:spAutoFit/>
          </a:bodyPr>
          <a:lstStyle/>
          <a:p>
            <a:r>
              <a:rPr lang="en-GB" sz="2000" b="0">
                <a:solidFill>
                  <a:srgbClr val="00204E"/>
                </a:solidFill>
                <a:latin typeface="Neo Sans Medium" pitchFamily="34" charset="0"/>
              </a:rPr>
              <a:t>40%</a:t>
            </a:r>
            <a:endParaRPr lang="en-US" sz="2000" b="0">
              <a:solidFill>
                <a:srgbClr val="00204E"/>
              </a:solidFill>
              <a:latin typeface="Neo Sans Medium"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23850" y="260350"/>
            <a:ext cx="6335713" cy="574675"/>
          </a:xfrm>
        </p:spPr>
        <p:txBody>
          <a:bodyPr/>
          <a:lstStyle/>
          <a:p>
            <a:pPr eaLnBrk="1" hangingPunct="1"/>
            <a:r>
              <a:rPr lang="en-GB" smtClean="0"/>
              <a:t>Course Objectives  </a:t>
            </a:r>
            <a:endParaRPr lang="en-US" smtClean="0"/>
          </a:p>
        </p:txBody>
      </p:sp>
      <p:sp>
        <p:nvSpPr>
          <p:cNvPr id="11267" name="Rectangle 3"/>
          <p:cNvSpPr>
            <a:spLocks noGrp="1" noChangeArrowheads="1"/>
          </p:cNvSpPr>
          <p:nvPr>
            <p:ph type="body" idx="1"/>
          </p:nvPr>
        </p:nvSpPr>
        <p:spPr>
          <a:xfrm>
            <a:off x="468313" y="1052513"/>
            <a:ext cx="8247062" cy="5491162"/>
          </a:xfrm>
        </p:spPr>
        <p:txBody>
          <a:bodyPr/>
          <a:lstStyle/>
          <a:p>
            <a:pPr eaLnBrk="1" hangingPunct="1">
              <a:lnSpc>
                <a:spcPct val="90000"/>
              </a:lnSpc>
              <a:spcBef>
                <a:spcPct val="0"/>
              </a:spcBef>
            </a:pPr>
            <a:r>
              <a:rPr lang="en-GB" smtClean="0"/>
              <a:t>To understand Swift Aptitude Assessments</a:t>
            </a:r>
          </a:p>
          <a:p>
            <a:pPr eaLnBrk="1" hangingPunct="1">
              <a:lnSpc>
                <a:spcPct val="90000"/>
              </a:lnSpc>
              <a:spcBef>
                <a:spcPct val="0"/>
              </a:spcBef>
            </a:pPr>
            <a:endParaRPr lang="en-GB" smtClean="0"/>
          </a:p>
          <a:p>
            <a:pPr eaLnBrk="1" hangingPunct="1">
              <a:lnSpc>
                <a:spcPct val="90000"/>
              </a:lnSpc>
              <a:spcBef>
                <a:spcPct val="0"/>
              </a:spcBef>
            </a:pPr>
            <a:r>
              <a:rPr lang="en-GB" smtClean="0"/>
              <a:t>To gain a practical grounding in using Swift Aptitude Assessments:</a:t>
            </a:r>
          </a:p>
          <a:p>
            <a:pPr eaLnBrk="1" hangingPunct="1">
              <a:lnSpc>
                <a:spcPct val="90000"/>
              </a:lnSpc>
              <a:spcBef>
                <a:spcPct val="0"/>
              </a:spcBef>
              <a:buFont typeface="Neo Sans" pitchFamily="34" charset="0"/>
              <a:buNone/>
            </a:pPr>
            <a:endParaRPr lang="en-GB" smtClean="0"/>
          </a:p>
          <a:p>
            <a:pPr lvl="1" eaLnBrk="1" hangingPunct="1">
              <a:lnSpc>
                <a:spcPct val="90000"/>
              </a:lnSpc>
              <a:spcBef>
                <a:spcPct val="0"/>
              </a:spcBef>
            </a:pPr>
            <a:r>
              <a:rPr lang="en-GB" sz="2400" smtClean="0"/>
              <a:t>Test Choice</a:t>
            </a:r>
          </a:p>
          <a:p>
            <a:pPr lvl="1" eaLnBrk="1" hangingPunct="1">
              <a:lnSpc>
                <a:spcPct val="90000"/>
              </a:lnSpc>
              <a:spcBef>
                <a:spcPct val="0"/>
              </a:spcBef>
            </a:pPr>
            <a:r>
              <a:rPr lang="en-GB" sz="2400" smtClean="0"/>
              <a:t>Administration</a:t>
            </a:r>
          </a:p>
          <a:p>
            <a:pPr lvl="1" eaLnBrk="1" hangingPunct="1">
              <a:lnSpc>
                <a:spcPct val="90000"/>
              </a:lnSpc>
              <a:spcBef>
                <a:spcPct val="0"/>
              </a:spcBef>
            </a:pPr>
            <a:r>
              <a:rPr lang="en-GB" sz="2400" smtClean="0"/>
              <a:t>Interpretation</a:t>
            </a:r>
          </a:p>
          <a:p>
            <a:pPr lvl="1" eaLnBrk="1" hangingPunct="1">
              <a:lnSpc>
                <a:spcPct val="90000"/>
              </a:lnSpc>
              <a:spcBef>
                <a:spcPct val="0"/>
              </a:spcBef>
            </a:pPr>
            <a:r>
              <a:rPr lang="en-GB" sz="2400" smtClean="0"/>
              <a:t>Feedback</a:t>
            </a:r>
          </a:p>
          <a:p>
            <a:pPr eaLnBrk="1" hangingPunct="1">
              <a:lnSpc>
                <a:spcPct val="90000"/>
              </a:lnSpc>
              <a:spcBef>
                <a:spcPct val="0"/>
              </a:spcBef>
              <a:buFont typeface="Neo Sans" pitchFamily="34" charset="0"/>
              <a:buNone/>
            </a:pPr>
            <a:endParaRPr lang="en-GB" smtClean="0"/>
          </a:p>
          <a:p>
            <a:pPr eaLnBrk="1" hangingPunct="1">
              <a:lnSpc>
                <a:spcPct val="90000"/>
              </a:lnSpc>
              <a:spcBef>
                <a:spcPct val="0"/>
              </a:spcBef>
            </a:pPr>
            <a:r>
              <a:rPr lang="en-GB" smtClean="0"/>
              <a:t>To learn how to assess aptitude fairly and objectively to provide the maximum benefit to both  individuals and organisations</a:t>
            </a:r>
          </a:p>
          <a:p>
            <a:pPr eaLnBrk="1" hangingPunct="1">
              <a:lnSpc>
                <a:spcPct val="90000"/>
              </a:lnSpc>
              <a:spcBef>
                <a:spcPct val="0"/>
              </a:spcBef>
            </a:pPr>
            <a:endParaRPr lang="en-GB"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Freeform 3"/>
          <p:cNvSpPr>
            <a:spLocks/>
          </p:cNvSpPr>
          <p:nvPr/>
        </p:nvSpPr>
        <p:spPr bwMode="auto">
          <a:xfrm>
            <a:off x="441325" y="1238250"/>
            <a:ext cx="6027738" cy="1947863"/>
          </a:xfrm>
          <a:custGeom>
            <a:avLst/>
            <a:gdLst>
              <a:gd name="T0" fmla="*/ 0 w 3328"/>
              <a:gd name="T1" fmla="*/ 957 h 977"/>
              <a:gd name="T2" fmla="*/ 314 w 3328"/>
              <a:gd name="T3" fmla="*/ 891 h 977"/>
              <a:gd name="T4" fmla="*/ 644 w 3328"/>
              <a:gd name="T5" fmla="*/ 757 h 977"/>
              <a:gd name="T6" fmla="*/ 946 w 3328"/>
              <a:gd name="T7" fmla="*/ 561 h 977"/>
              <a:gd name="T8" fmla="*/ 1174 w 3328"/>
              <a:gd name="T9" fmla="*/ 353 h 977"/>
              <a:gd name="T10" fmla="*/ 1352 w 3328"/>
              <a:gd name="T11" fmla="*/ 153 h 977"/>
              <a:gd name="T12" fmla="*/ 1512 w 3328"/>
              <a:gd name="T13" fmla="*/ 37 h 977"/>
              <a:gd name="T14" fmla="*/ 1686 w 3328"/>
              <a:gd name="T15" fmla="*/ 1 h 977"/>
              <a:gd name="T16" fmla="*/ 1830 w 3328"/>
              <a:gd name="T17" fmla="*/ 33 h 977"/>
              <a:gd name="T18" fmla="*/ 1946 w 3328"/>
              <a:gd name="T19" fmla="*/ 97 h 977"/>
              <a:gd name="T20" fmla="*/ 2056 w 3328"/>
              <a:gd name="T21" fmla="*/ 217 h 977"/>
              <a:gd name="T22" fmla="*/ 2200 w 3328"/>
              <a:gd name="T23" fmla="*/ 403 h 977"/>
              <a:gd name="T24" fmla="*/ 2418 w 3328"/>
              <a:gd name="T25" fmla="*/ 601 h 977"/>
              <a:gd name="T26" fmla="*/ 2636 w 3328"/>
              <a:gd name="T27" fmla="*/ 739 h 977"/>
              <a:gd name="T28" fmla="*/ 2944 w 3328"/>
              <a:gd name="T29" fmla="*/ 875 h 977"/>
              <a:gd name="T30" fmla="*/ 3328 w 3328"/>
              <a:gd name="T31" fmla="*/ 977 h 9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328"/>
              <a:gd name="T49" fmla="*/ 0 h 977"/>
              <a:gd name="T50" fmla="*/ 3328 w 3328"/>
              <a:gd name="T51" fmla="*/ 977 h 9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328" h="977">
                <a:moveTo>
                  <a:pt x="0" y="957"/>
                </a:moveTo>
                <a:cubicBezTo>
                  <a:pt x="52" y="946"/>
                  <a:pt x="207" y="924"/>
                  <a:pt x="314" y="891"/>
                </a:cubicBezTo>
                <a:cubicBezTo>
                  <a:pt x="421" y="858"/>
                  <a:pt x="539" y="812"/>
                  <a:pt x="644" y="757"/>
                </a:cubicBezTo>
                <a:cubicBezTo>
                  <a:pt x="749" y="702"/>
                  <a:pt x="858" y="628"/>
                  <a:pt x="946" y="561"/>
                </a:cubicBezTo>
                <a:cubicBezTo>
                  <a:pt x="1034" y="494"/>
                  <a:pt x="1106" y="421"/>
                  <a:pt x="1174" y="353"/>
                </a:cubicBezTo>
                <a:cubicBezTo>
                  <a:pt x="1242" y="285"/>
                  <a:pt x="1296" y="206"/>
                  <a:pt x="1352" y="153"/>
                </a:cubicBezTo>
                <a:cubicBezTo>
                  <a:pt x="1408" y="100"/>
                  <a:pt x="1456" y="62"/>
                  <a:pt x="1512" y="37"/>
                </a:cubicBezTo>
                <a:cubicBezTo>
                  <a:pt x="1568" y="12"/>
                  <a:pt x="1633" y="2"/>
                  <a:pt x="1686" y="1"/>
                </a:cubicBezTo>
                <a:cubicBezTo>
                  <a:pt x="1739" y="0"/>
                  <a:pt x="1787" y="17"/>
                  <a:pt x="1830" y="33"/>
                </a:cubicBezTo>
                <a:cubicBezTo>
                  <a:pt x="1873" y="49"/>
                  <a:pt x="1908" y="66"/>
                  <a:pt x="1946" y="97"/>
                </a:cubicBezTo>
                <a:cubicBezTo>
                  <a:pt x="1984" y="128"/>
                  <a:pt x="2014" y="166"/>
                  <a:pt x="2056" y="217"/>
                </a:cubicBezTo>
                <a:cubicBezTo>
                  <a:pt x="2098" y="268"/>
                  <a:pt x="2140" y="339"/>
                  <a:pt x="2200" y="403"/>
                </a:cubicBezTo>
                <a:cubicBezTo>
                  <a:pt x="2260" y="467"/>
                  <a:pt x="2345" y="545"/>
                  <a:pt x="2418" y="601"/>
                </a:cubicBezTo>
                <a:cubicBezTo>
                  <a:pt x="2491" y="657"/>
                  <a:pt x="2548" y="693"/>
                  <a:pt x="2636" y="739"/>
                </a:cubicBezTo>
                <a:cubicBezTo>
                  <a:pt x="2724" y="785"/>
                  <a:pt x="2829" y="835"/>
                  <a:pt x="2944" y="875"/>
                </a:cubicBezTo>
                <a:cubicBezTo>
                  <a:pt x="3059" y="915"/>
                  <a:pt x="3248" y="956"/>
                  <a:pt x="3328" y="977"/>
                </a:cubicBezTo>
              </a:path>
            </a:pathLst>
          </a:custGeom>
          <a:noFill/>
          <a:ln w="12700">
            <a:solidFill>
              <a:srgbClr val="00B7CE"/>
            </a:solidFill>
            <a:round/>
            <a:headEnd/>
            <a:tailEnd/>
          </a:ln>
        </p:spPr>
        <p:txBody>
          <a:bodyPr/>
          <a:lstStyle/>
          <a:p>
            <a:endParaRPr lang="en-GB"/>
          </a:p>
        </p:txBody>
      </p:sp>
      <p:sp>
        <p:nvSpPr>
          <p:cNvPr id="74755" name="Line 4"/>
          <p:cNvSpPr>
            <a:spLocks noChangeShapeType="1"/>
          </p:cNvSpPr>
          <p:nvPr/>
        </p:nvSpPr>
        <p:spPr bwMode="auto">
          <a:xfrm>
            <a:off x="6291263" y="3141663"/>
            <a:ext cx="0" cy="85725"/>
          </a:xfrm>
          <a:prstGeom prst="line">
            <a:avLst/>
          </a:prstGeom>
          <a:noFill/>
          <a:ln w="12700">
            <a:solidFill>
              <a:srgbClr val="00B7CE"/>
            </a:solidFill>
            <a:round/>
            <a:headEnd/>
            <a:tailEnd/>
          </a:ln>
        </p:spPr>
        <p:txBody>
          <a:bodyPr/>
          <a:lstStyle/>
          <a:p>
            <a:endParaRPr lang="en-GB"/>
          </a:p>
        </p:txBody>
      </p:sp>
      <p:sp>
        <p:nvSpPr>
          <p:cNvPr id="74756" name="Line 5"/>
          <p:cNvSpPr>
            <a:spLocks noChangeShapeType="1"/>
          </p:cNvSpPr>
          <p:nvPr/>
        </p:nvSpPr>
        <p:spPr bwMode="auto">
          <a:xfrm>
            <a:off x="679450" y="3132138"/>
            <a:ext cx="0" cy="88900"/>
          </a:xfrm>
          <a:prstGeom prst="line">
            <a:avLst/>
          </a:prstGeom>
          <a:noFill/>
          <a:ln w="12700">
            <a:solidFill>
              <a:srgbClr val="00B7CE"/>
            </a:solidFill>
            <a:round/>
            <a:headEnd/>
            <a:tailEnd/>
          </a:ln>
        </p:spPr>
        <p:txBody>
          <a:bodyPr/>
          <a:lstStyle/>
          <a:p>
            <a:endParaRPr lang="en-GB"/>
          </a:p>
        </p:txBody>
      </p:sp>
      <p:sp>
        <p:nvSpPr>
          <p:cNvPr id="74757" name="Line 6"/>
          <p:cNvSpPr>
            <a:spLocks noChangeShapeType="1"/>
          </p:cNvSpPr>
          <p:nvPr/>
        </p:nvSpPr>
        <p:spPr bwMode="auto">
          <a:xfrm>
            <a:off x="1614488" y="2744788"/>
            <a:ext cx="0" cy="477837"/>
          </a:xfrm>
          <a:prstGeom prst="line">
            <a:avLst/>
          </a:prstGeom>
          <a:noFill/>
          <a:ln w="12700">
            <a:solidFill>
              <a:srgbClr val="00B7CE"/>
            </a:solidFill>
            <a:round/>
            <a:headEnd/>
            <a:tailEnd/>
          </a:ln>
        </p:spPr>
        <p:txBody>
          <a:bodyPr/>
          <a:lstStyle/>
          <a:p>
            <a:endParaRPr lang="en-GB"/>
          </a:p>
        </p:txBody>
      </p:sp>
      <p:sp>
        <p:nvSpPr>
          <p:cNvPr id="74758" name="Line 7"/>
          <p:cNvSpPr>
            <a:spLocks noChangeShapeType="1"/>
          </p:cNvSpPr>
          <p:nvPr/>
        </p:nvSpPr>
        <p:spPr bwMode="auto">
          <a:xfrm>
            <a:off x="2547938" y="1968500"/>
            <a:ext cx="0" cy="1243013"/>
          </a:xfrm>
          <a:prstGeom prst="line">
            <a:avLst/>
          </a:prstGeom>
          <a:noFill/>
          <a:ln w="12700">
            <a:solidFill>
              <a:srgbClr val="00B7CE"/>
            </a:solidFill>
            <a:round/>
            <a:headEnd/>
            <a:tailEnd/>
          </a:ln>
        </p:spPr>
        <p:txBody>
          <a:bodyPr/>
          <a:lstStyle/>
          <a:p>
            <a:endParaRPr lang="en-GB"/>
          </a:p>
        </p:txBody>
      </p:sp>
      <p:sp>
        <p:nvSpPr>
          <p:cNvPr id="74759" name="Line 8"/>
          <p:cNvSpPr>
            <a:spLocks noChangeShapeType="1"/>
          </p:cNvSpPr>
          <p:nvPr/>
        </p:nvSpPr>
        <p:spPr bwMode="auto">
          <a:xfrm flipH="1">
            <a:off x="3476625" y="1230313"/>
            <a:ext cx="0" cy="769937"/>
          </a:xfrm>
          <a:prstGeom prst="line">
            <a:avLst/>
          </a:prstGeom>
          <a:noFill/>
          <a:ln w="12700">
            <a:solidFill>
              <a:srgbClr val="00B7CE"/>
            </a:solidFill>
            <a:round/>
            <a:headEnd/>
            <a:tailEnd/>
          </a:ln>
        </p:spPr>
        <p:txBody>
          <a:bodyPr/>
          <a:lstStyle/>
          <a:p>
            <a:endParaRPr lang="en-GB"/>
          </a:p>
        </p:txBody>
      </p:sp>
      <p:sp>
        <p:nvSpPr>
          <p:cNvPr id="74760" name="Line 9"/>
          <p:cNvSpPr>
            <a:spLocks noChangeShapeType="1"/>
          </p:cNvSpPr>
          <p:nvPr/>
        </p:nvSpPr>
        <p:spPr bwMode="auto">
          <a:xfrm>
            <a:off x="3484563" y="2940050"/>
            <a:ext cx="0" cy="273050"/>
          </a:xfrm>
          <a:prstGeom prst="line">
            <a:avLst/>
          </a:prstGeom>
          <a:noFill/>
          <a:ln w="12700">
            <a:solidFill>
              <a:srgbClr val="00B7CE"/>
            </a:solidFill>
            <a:round/>
            <a:headEnd/>
            <a:tailEnd/>
          </a:ln>
        </p:spPr>
        <p:txBody>
          <a:bodyPr/>
          <a:lstStyle/>
          <a:p>
            <a:endParaRPr lang="en-GB"/>
          </a:p>
        </p:txBody>
      </p:sp>
      <p:sp>
        <p:nvSpPr>
          <p:cNvPr id="74761" name="Line 10"/>
          <p:cNvSpPr>
            <a:spLocks noChangeShapeType="1"/>
          </p:cNvSpPr>
          <p:nvPr/>
        </p:nvSpPr>
        <p:spPr bwMode="auto">
          <a:xfrm>
            <a:off x="4411663" y="2027238"/>
            <a:ext cx="0" cy="1192212"/>
          </a:xfrm>
          <a:prstGeom prst="line">
            <a:avLst/>
          </a:prstGeom>
          <a:noFill/>
          <a:ln w="12700">
            <a:solidFill>
              <a:srgbClr val="00B7CE"/>
            </a:solidFill>
            <a:round/>
            <a:headEnd/>
            <a:tailEnd/>
          </a:ln>
        </p:spPr>
        <p:txBody>
          <a:bodyPr/>
          <a:lstStyle/>
          <a:p>
            <a:endParaRPr lang="en-GB"/>
          </a:p>
        </p:txBody>
      </p:sp>
      <p:sp>
        <p:nvSpPr>
          <p:cNvPr id="74762" name="Line 11"/>
          <p:cNvSpPr>
            <a:spLocks noChangeShapeType="1"/>
          </p:cNvSpPr>
          <p:nvPr/>
        </p:nvSpPr>
        <p:spPr bwMode="auto">
          <a:xfrm>
            <a:off x="5348288" y="2778125"/>
            <a:ext cx="0" cy="446088"/>
          </a:xfrm>
          <a:prstGeom prst="line">
            <a:avLst/>
          </a:prstGeom>
          <a:noFill/>
          <a:ln w="12700">
            <a:solidFill>
              <a:srgbClr val="00B7CE"/>
            </a:solidFill>
            <a:round/>
            <a:headEnd/>
            <a:tailEnd/>
          </a:ln>
        </p:spPr>
        <p:txBody>
          <a:bodyPr/>
          <a:lstStyle/>
          <a:p>
            <a:endParaRPr lang="en-GB"/>
          </a:p>
        </p:txBody>
      </p:sp>
      <p:sp>
        <p:nvSpPr>
          <p:cNvPr id="74763" name="Line 12"/>
          <p:cNvSpPr>
            <a:spLocks noChangeShapeType="1"/>
          </p:cNvSpPr>
          <p:nvPr/>
        </p:nvSpPr>
        <p:spPr bwMode="auto">
          <a:xfrm>
            <a:off x="417513" y="3230563"/>
            <a:ext cx="6076950" cy="0"/>
          </a:xfrm>
          <a:prstGeom prst="line">
            <a:avLst/>
          </a:prstGeom>
          <a:noFill/>
          <a:ln w="12700">
            <a:solidFill>
              <a:srgbClr val="00B7CE"/>
            </a:solidFill>
            <a:round/>
            <a:headEnd/>
            <a:tailEnd/>
          </a:ln>
        </p:spPr>
        <p:txBody>
          <a:bodyPr/>
          <a:lstStyle/>
          <a:p>
            <a:endParaRPr lang="en-GB"/>
          </a:p>
        </p:txBody>
      </p:sp>
      <p:sp>
        <p:nvSpPr>
          <p:cNvPr id="74764" name="Text Box 13"/>
          <p:cNvSpPr txBox="1">
            <a:spLocks noChangeArrowheads="1"/>
          </p:cNvSpPr>
          <p:nvPr/>
        </p:nvSpPr>
        <p:spPr bwMode="auto">
          <a:xfrm>
            <a:off x="833438" y="2921000"/>
            <a:ext cx="493712" cy="244475"/>
          </a:xfrm>
          <a:prstGeom prst="rect">
            <a:avLst/>
          </a:prstGeom>
          <a:noFill/>
          <a:ln w="12700">
            <a:noFill/>
            <a:miter lim="800000"/>
            <a:headEnd/>
            <a:tailEnd/>
          </a:ln>
        </p:spPr>
        <p:txBody>
          <a:bodyPr>
            <a:spAutoFit/>
          </a:bodyPr>
          <a:lstStyle/>
          <a:p>
            <a:pPr algn="r"/>
            <a:r>
              <a:rPr lang="en-GB" sz="1000" b="0">
                <a:solidFill>
                  <a:schemeClr val="bg1"/>
                </a:solidFill>
                <a:latin typeface="Neo Sans" pitchFamily="34" charset="0"/>
              </a:rPr>
              <a:t>2%</a:t>
            </a:r>
          </a:p>
        </p:txBody>
      </p:sp>
      <p:sp>
        <p:nvSpPr>
          <p:cNvPr id="74765" name="Text Box 14"/>
          <p:cNvSpPr txBox="1">
            <a:spLocks noChangeArrowheads="1"/>
          </p:cNvSpPr>
          <p:nvPr/>
        </p:nvSpPr>
        <p:spPr bwMode="auto">
          <a:xfrm>
            <a:off x="1660525" y="2903538"/>
            <a:ext cx="657225" cy="242887"/>
          </a:xfrm>
          <a:prstGeom prst="rect">
            <a:avLst/>
          </a:prstGeom>
          <a:noFill/>
          <a:ln w="12700">
            <a:noFill/>
            <a:miter lim="800000"/>
            <a:headEnd/>
            <a:tailEnd/>
          </a:ln>
        </p:spPr>
        <p:txBody>
          <a:bodyPr>
            <a:spAutoFit/>
          </a:bodyPr>
          <a:lstStyle/>
          <a:p>
            <a:pPr algn="r"/>
            <a:r>
              <a:rPr lang="en-GB" sz="1000" b="0">
                <a:solidFill>
                  <a:schemeClr val="bg1"/>
                </a:solidFill>
                <a:latin typeface="Neo Sans" pitchFamily="34" charset="0"/>
              </a:rPr>
              <a:t>14%</a:t>
            </a:r>
          </a:p>
        </p:txBody>
      </p:sp>
      <p:sp>
        <p:nvSpPr>
          <p:cNvPr id="74766" name="Text Box 15"/>
          <p:cNvSpPr txBox="1">
            <a:spLocks noChangeArrowheads="1"/>
          </p:cNvSpPr>
          <p:nvPr/>
        </p:nvSpPr>
        <p:spPr bwMode="auto">
          <a:xfrm>
            <a:off x="2606675" y="2903538"/>
            <a:ext cx="658813" cy="242887"/>
          </a:xfrm>
          <a:prstGeom prst="rect">
            <a:avLst/>
          </a:prstGeom>
          <a:noFill/>
          <a:ln w="12700">
            <a:noFill/>
            <a:miter lim="800000"/>
            <a:headEnd/>
            <a:tailEnd/>
          </a:ln>
        </p:spPr>
        <p:txBody>
          <a:bodyPr>
            <a:spAutoFit/>
          </a:bodyPr>
          <a:lstStyle/>
          <a:p>
            <a:pPr algn="r"/>
            <a:r>
              <a:rPr lang="en-GB" sz="1000" b="0">
                <a:solidFill>
                  <a:schemeClr val="bg1"/>
                </a:solidFill>
                <a:latin typeface="Neo Sans" pitchFamily="34" charset="0"/>
              </a:rPr>
              <a:t>34%</a:t>
            </a:r>
          </a:p>
        </p:txBody>
      </p:sp>
      <p:sp>
        <p:nvSpPr>
          <p:cNvPr id="74767" name="Text Box 16"/>
          <p:cNvSpPr txBox="1">
            <a:spLocks noChangeArrowheads="1"/>
          </p:cNvSpPr>
          <p:nvPr/>
        </p:nvSpPr>
        <p:spPr bwMode="auto">
          <a:xfrm>
            <a:off x="2909888" y="1922463"/>
            <a:ext cx="1149350" cy="854075"/>
          </a:xfrm>
          <a:prstGeom prst="rect">
            <a:avLst/>
          </a:prstGeom>
          <a:noFill/>
          <a:ln w="12700">
            <a:noFill/>
            <a:miter lim="800000"/>
            <a:headEnd/>
            <a:tailEnd/>
          </a:ln>
        </p:spPr>
        <p:txBody>
          <a:bodyPr>
            <a:spAutoFit/>
          </a:bodyPr>
          <a:lstStyle/>
          <a:p>
            <a:pPr>
              <a:spcBef>
                <a:spcPct val="0"/>
              </a:spcBef>
            </a:pPr>
            <a:r>
              <a:rPr lang="en-GB" sz="1000" b="0">
                <a:solidFill>
                  <a:schemeClr val="bg1"/>
                </a:solidFill>
                <a:latin typeface="Neo Sans" pitchFamily="34" charset="0"/>
              </a:rPr>
              <a:t>Mode</a:t>
            </a:r>
          </a:p>
          <a:p>
            <a:pPr>
              <a:spcBef>
                <a:spcPct val="0"/>
              </a:spcBef>
            </a:pPr>
            <a:r>
              <a:rPr lang="en-GB" sz="1000" b="0">
                <a:solidFill>
                  <a:schemeClr val="bg1"/>
                </a:solidFill>
                <a:latin typeface="Neo Sans" pitchFamily="34" charset="0"/>
              </a:rPr>
              <a:t>&amp;</a:t>
            </a:r>
          </a:p>
          <a:p>
            <a:pPr>
              <a:spcBef>
                <a:spcPct val="0"/>
              </a:spcBef>
            </a:pPr>
            <a:r>
              <a:rPr lang="en-GB" sz="1000" b="0">
                <a:solidFill>
                  <a:schemeClr val="bg1"/>
                </a:solidFill>
                <a:latin typeface="Neo Sans" pitchFamily="34" charset="0"/>
              </a:rPr>
              <a:t>Median</a:t>
            </a:r>
          </a:p>
          <a:p>
            <a:pPr>
              <a:spcBef>
                <a:spcPct val="0"/>
              </a:spcBef>
            </a:pPr>
            <a:r>
              <a:rPr lang="en-GB" sz="1000" b="0">
                <a:solidFill>
                  <a:schemeClr val="bg1"/>
                </a:solidFill>
                <a:latin typeface="Neo Sans" pitchFamily="34" charset="0"/>
              </a:rPr>
              <a:t>&amp;</a:t>
            </a:r>
          </a:p>
          <a:p>
            <a:pPr>
              <a:spcBef>
                <a:spcPct val="0"/>
              </a:spcBef>
            </a:pPr>
            <a:r>
              <a:rPr lang="en-GB" sz="1000" b="0">
                <a:solidFill>
                  <a:schemeClr val="bg1"/>
                </a:solidFill>
                <a:latin typeface="Neo Sans" pitchFamily="34" charset="0"/>
              </a:rPr>
              <a:t>Mean</a:t>
            </a:r>
          </a:p>
        </p:txBody>
      </p:sp>
      <p:sp>
        <p:nvSpPr>
          <p:cNvPr id="74768" name="Text Box 17"/>
          <p:cNvSpPr txBox="1">
            <a:spLocks noChangeArrowheads="1"/>
          </p:cNvSpPr>
          <p:nvPr/>
        </p:nvSpPr>
        <p:spPr bwMode="auto">
          <a:xfrm>
            <a:off x="3560763" y="2916238"/>
            <a:ext cx="657225" cy="244475"/>
          </a:xfrm>
          <a:prstGeom prst="rect">
            <a:avLst/>
          </a:prstGeom>
          <a:noFill/>
          <a:ln w="12700">
            <a:noFill/>
            <a:miter lim="800000"/>
            <a:headEnd/>
            <a:tailEnd/>
          </a:ln>
        </p:spPr>
        <p:txBody>
          <a:bodyPr>
            <a:spAutoFit/>
          </a:bodyPr>
          <a:lstStyle/>
          <a:p>
            <a:pPr algn="r"/>
            <a:r>
              <a:rPr lang="en-GB" sz="1000" b="0">
                <a:solidFill>
                  <a:schemeClr val="bg1"/>
                </a:solidFill>
                <a:latin typeface="Neo Sans" pitchFamily="34" charset="0"/>
              </a:rPr>
              <a:t>34%</a:t>
            </a:r>
          </a:p>
        </p:txBody>
      </p:sp>
      <p:sp>
        <p:nvSpPr>
          <p:cNvPr id="74769" name="Text Box 18"/>
          <p:cNvSpPr txBox="1">
            <a:spLocks noChangeArrowheads="1"/>
          </p:cNvSpPr>
          <p:nvPr/>
        </p:nvSpPr>
        <p:spPr bwMode="auto">
          <a:xfrm>
            <a:off x="4498975" y="2909888"/>
            <a:ext cx="657225" cy="244475"/>
          </a:xfrm>
          <a:prstGeom prst="rect">
            <a:avLst/>
          </a:prstGeom>
          <a:noFill/>
          <a:ln w="12700">
            <a:noFill/>
            <a:miter lim="800000"/>
            <a:headEnd/>
            <a:tailEnd/>
          </a:ln>
        </p:spPr>
        <p:txBody>
          <a:bodyPr>
            <a:spAutoFit/>
          </a:bodyPr>
          <a:lstStyle/>
          <a:p>
            <a:pPr algn="r"/>
            <a:r>
              <a:rPr lang="en-GB" sz="1000" b="0">
                <a:solidFill>
                  <a:schemeClr val="bg1"/>
                </a:solidFill>
                <a:latin typeface="Neo Sans" pitchFamily="34" charset="0"/>
              </a:rPr>
              <a:t>14%</a:t>
            </a:r>
          </a:p>
        </p:txBody>
      </p:sp>
      <p:sp>
        <p:nvSpPr>
          <p:cNvPr id="74770" name="Text Box 19"/>
          <p:cNvSpPr txBox="1">
            <a:spLocks noChangeArrowheads="1"/>
          </p:cNvSpPr>
          <p:nvPr/>
        </p:nvSpPr>
        <p:spPr bwMode="auto">
          <a:xfrm>
            <a:off x="5400675" y="2927350"/>
            <a:ext cx="657225" cy="242888"/>
          </a:xfrm>
          <a:prstGeom prst="rect">
            <a:avLst/>
          </a:prstGeom>
          <a:noFill/>
          <a:ln w="12700">
            <a:noFill/>
            <a:miter lim="800000"/>
            <a:headEnd/>
            <a:tailEnd/>
          </a:ln>
        </p:spPr>
        <p:txBody>
          <a:bodyPr>
            <a:spAutoFit/>
          </a:bodyPr>
          <a:lstStyle/>
          <a:p>
            <a:pPr algn="r"/>
            <a:r>
              <a:rPr lang="en-GB" sz="1000" b="0">
                <a:solidFill>
                  <a:schemeClr val="bg1"/>
                </a:solidFill>
                <a:latin typeface="Neo Sans" pitchFamily="34" charset="0"/>
              </a:rPr>
              <a:t>2%</a:t>
            </a:r>
          </a:p>
        </p:txBody>
      </p:sp>
      <p:grpSp>
        <p:nvGrpSpPr>
          <p:cNvPr id="2" name="Group 20"/>
          <p:cNvGrpSpPr>
            <a:grpSpLocks/>
          </p:cNvGrpSpPr>
          <p:nvPr/>
        </p:nvGrpSpPr>
        <p:grpSpPr bwMode="auto">
          <a:xfrm>
            <a:off x="454025" y="3478213"/>
            <a:ext cx="6076950" cy="100012"/>
            <a:chOff x="1202" y="1450"/>
            <a:chExt cx="3355" cy="50"/>
          </a:xfrm>
        </p:grpSpPr>
        <p:sp>
          <p:nvSpPr>
            <p:cNvPr id="74977" name="Line 21"/>
            <p:cNvSpPr>
              <a:spLocks noChangeShapeType="1"/>
            </p:cNvSpPr>
            <p:nvPr/>
          </p:nvSpPr>
          <p:spPr bwMode="auto">
            <a:xfrm>
              <a:off x="1202" y="1500"/>
              <a:ext cx="3355" cy="0"/>
            </a:xfrm>
            <a:prstGeom prst="line">
              <a:avLst/>
            </a:prstGeom>
            <a:noFill/>
            <a:ln w="12700">
              <a:solidFill>
                <a:srgbClr val="00B7CE"/>
              </a:solidFill>
              <a:round/>
              <a:headEnd/>
              <a:tailEnd/>
            </a:ln>
          </p:spPr>
          <p:txBody>
            <a:bodyPr/>
            <a:lstStyle/>
            <a:p>
              <a:endParaRPr lang="en-GB"/>
            </a:p>
          </p:txBody>
        </p:sp>
        <p:sp>
          <p:nvSpPr>
            <p:cNvPr id="74978" name="Line 22"/>
            <p:cNvSpPr>
              <a:spLocks noChangeShapeType="1"/>
            </p:cNvSpPr>
            <p:nvPr/>
          </p:nvSpPr>
          <p:spPr bwMode="auto">
            <a:xfrm>
              <a:off x="1332" y="1450"/>
              <a:ext cx="0" cy="46"/>
            </a:xfrm>
            <a:prstGeom prst="line">
              <a:avLst/>
            </a:prstGeom>
            <a:noFill/>
            <a:ln w="12700">
              <a:solidFill>
                <a:srgbClr val="00B7CE"/>
              </a:solidFill>
              <a:round/>
              <a:headEnd/>
              <a:tailEnd/>
            </a:ln>
          </p:spPr>
          <p:txBody>
            <a:bodyPr/>
            <a:lstStyle/>
            <a:p>
              <a:endParaRPr lang="en-GB"/>
            </a:p>
          </p:txBody>
        </p:sp>
        <p:sp>
          <p:nvSpPr>
            <p:cNvPr id="74979" name="Line 23"/>
            <p:cNvSpPr>
              <a:spLocks noChangeShapeType="1"/>
            </p:cNvSpPr>
            <p:nvPr/>
          </p:nvSpPr>
          <p:spPr bwMode="auto">
            <a:xfrm>
              <a:off x="1583" y="1450"/>
              <a:ext cx="0" cy="46"/>
            </a:xfrm>
            <a:prstGeom prst="line">
              <a:avLst/>
            </a:prstGeom>
            <a:noFill/>
            <a:ln w="12700">
              <a:solidFill>
                <a:srgbClr val="00B7CE"/>
              </a:solidFill>
              <a:round/>
              <a:headEnd/>
              <a:tailEnd/>
            </a:ln>
          </p:spPr>
          <p:txBody>
            <a:bodyPr/>
            <a:lstStyle/>
            <a:p>
              <a:endParaRPr lang="en-GB"/>
            </a:p>
          </p:txBody>
        </p:sp>
        <p:sp>
          <p:nvSpPr>
            <p:cNvPr id="74980" name="Line 24"/>
            <p:cNvSpPr>
              <a:spLocks noChangeShapeType="1"/>
            </p:cNvSpPr>
            <p:nvPr/>
          </p:nvSpPr>
          <p:spPr bwMode="auto">
            <a:xfrm>
              <a:off x="1846" y="1450"/>
              <a:ext cx="0" cy="46"/>
            </a:xfrm>
            <a:prstGeom prst="line">
              <a:avLst/>
            </a:prstGeom>
            <a:noFill/>
            <a:ln w="12700">
              <a:solidFill>
                <a:srgbClr val="00B7CE"/>
              </a:solidFill>
              <a:round/>
              <a:headEnd/>
              <a:tailEnd/>
            </a:ln>
          </p:spPr>
          <p:txBody>
            <a:bodyPr/>
            <a:lstStyle/>
            <a:p>
              <a:endParaRPr lang="en-GB"/>
            </a:p>
          </p:txBody>
        </p:sp>
        <p:sp>
          <p:nvSpPr>
            <p:cNvPr id="74981" name="Line 25"/>
            <p:cNvSpPr>
              <a:spLocks noChangeShapeType="1"/>
            </p:cNvSpPr>
            <p:nvPr/>
          </p:nvSpPr>
          <p:spPr bwMode="auto">
            <a:xfrm>
              <a:off x="2100" y="1450"/>
              <a:ext cx="0" cy="46"/>
            </a:xfrm>
            <a:prstGeom prst="line">
              <a:avLst/>
            </a:prstGeom>
            <a:noFill/>
            <a:ln w="12700">
              <a:solidFill>
                <a:srgbClr val="00B7CE"/>
              </a:solidFill>
              <a:round/>
              <a:headEnd/>
              <a:tailEnd/>
            </a:ln>
          </p:spPr>
          <p:txBody>
            <a:bodyPr/>
            <a:lstStyle/>
            <a:p>
              <a:endParaRPr lang="en-GB"/>
            </a:p>
          </p:txBody>
        </p:sp>
        <p:sp>
          <p:nvSpPr>
            <p:cNvPr id="74982" name="Line 26"/>
            <p:cNvSpPr>
              <a:spLocks noChangeShapeType="1"/>
            </p:cNvSpPr>
            <p:nvPr/>
          </p:nvSpPr>
          <p:spPr bwMode="auto">
            <a:xfrm>
              <a:off x="2357" y="1450"/>
              <a:ext cx="0" cy="46"/>
            </a:xfrm>
            <a:prstGeom prst="line">
              <a:avLst/>
            </a:prstGeom>
            <a:noFill/>
            <a:ln w="12700">
              <a:solidFill>
                <a:srgbClr val="00B7CE"/>
              </a:solidFill>
              <a:round/>
              <a:headEnd/>
              <a:tailEnd/>
            </a:ln>
          </p:spPr>
          <p:txBody>
            <a:bodyPr/>
            <a:lstStyle/>
            <a:p>
              <a:endParaRPr lang="en-GB"/>
            </a:p>
          </p:txBody>
        </p:sp>
        <p:sp>
          <p:nvSpPr>
            <p:cNvPr id="74983" name="Line 27"/>
            <p:cNvSpPr>
              <a:spLocks noChangeShapeType="1"/>
            </p:cNvSpPr>
            <p:nvPr/>
          </p:nvSpPr>
          <p:spPr bwMode="auto">
            <a:xfrm>
              <a:off x="2619" y="1450"/>
              <a:ext cx="0" cy="46"/>
            </a:xfrm>
            <a:prstGeom prst="line">
              <a:avLst/>
            </a:prstGeom>
            <a:noFill/>
            <a:ln w="12700">
              <a:solidFill>
                <a:srgbClr val="00B7CE"/>
              </a:solidFill>
              <a:round/>
              <a:headEnd/>
              <a:tailEnd/>
            </a:ln>
          </p:spPr>
          <p:txBody>
            <a:bodyPr/>
            <a:lstStyle/>
            <a:p>
              <a:endParaRPr lang="en-GB"/>
            </a:p>
          </p:txBody>
        </p:sp>
        <p:sp>
          <p:nvSpPr>
            <p:cNvPr id="74984" name="Line 28"/>
            <p:cNvSpPr>
              <a:spLocks noChangeShapeType="1"/>
            </p:cNvSpPr>
            <p:nvPr/>
          </p:nvSpPr>
          <p:spPr bwMode="auto">
            <a:xfrm>
              <a:off x="2878" y="1450"/>
              <a:ext cx="0" cy="46"/>
            </a:xfrm>
            <a:prstGeom prst="line">
              <a:avLst/>
            </a:prstGeom>
            <a:noFill/>
            <a:ln w="12700">
              <a:solidFill>
                <a:srgbClr val="00B7CE"/>
              </a:solidFill>
              <a:round/>
              <a:headEnd/>
              <a:tailEnd/>
            </a:ln>
          </p:spPr>
          <p:txBody>
            <a:bodyPr/>
            <a:lstStyle/>
            <a:p>
              <a:endParaRPr lang="en-GB"/>
            </a:p>
          </p:txBody>
        </p:sp>
        <p:sp>
          <p:nvSpPr>
            <p:cNvPr id="74985" name="Line 29"/>
            <p:cNvSpPr>
              <a:spLocks noChangeShapeType="1"/>
            </p:cNvSpPr>
            <p:nvPr/>
          </p:nvSpPr>
          <p:spPr bwMode="auto">
            <a:xfrm>
              <a:off x="3155" y="1450"/>
              <a:ext cx="0" cy="46"/>
            </a:xfrm>
            <a:prstGeom prst="line">
              <a:avLst/>
            </a:prstGeom>
            <a:noFill/>
            <a:ln w="12700">
              <a:solidFill>
                <a:srgbClr val="00B7CE"/>
              </a:solidFill>
              <a:round/>
              <a:headEnd/>
              <a:tailEnd/>
            </a:ln>
          </p:spPr>
          <p:txBody>
            <a:bodyPr/>
            <a:lstStyle/>
            <a:p>
              <a:endParaRPr lang="en-GB"/>
            </a:p>
          </p:txBody>
        </p:sp>
        <p:sp>
          <p:nvSpPr>
            <p:cNvPr id="74986" name="Line 30"/>
            <p:cNvSpPr>
              <a:spLocks noChangeShapeType="1"/>
            </p:cNvSpPr>
            <p:nvPr/>
          </p:nvSpPr>
          <p:spPr bwMode="auto">
            <a:xfrm>
              <a:off x="3394" y="1450"/>
              <a:ext cx="0" cy="46"/>
            </a:xfrm>
            <a:prstGeom prst="line">
              <a:avLst/>
            </a:prstGeom>
            <a:noFill/>
            <a:ln w="12700">
              <a:solidFill>
                <a:srgbClr val="00B7CE"/>
              </a:solidFill>
              <a:round/>
              <a:headEnd/>
              <a:tailEnd/>
            </a:ln>
          </p:spPr>
          <p:txBody>
            <a:bodyPr/>
            <a:lstStyle/>
            <a:p>
              <a:endParaRPr lang="en-GB"/>
            </a:p>
          </p:txBody>
        </p:sp>
        <p:sp>
          <p:nvSpPr>
            <p:cNvPr id="74987" name="Line 31"/>
            <p:cNvSpPr>
              <a:spLocks noChangeShapeType="1"/>
            </p:cNvSpPr>
            <p:nvPr/>
          </p:nvSpPr>
          <p:spPr bwMode="auto">
            <a:xfrm>
              <a:off x="3654" y="1450"/>
              <a:ext cx="0" cy="46"/>
            </a:xfrm>
            <a:prstGeom prst="line">
              <a:avLst/>
            </a:prstGeom>
            <a:noFill/>
            <a:ln w="12700">
              <a:solidFill>
                <a:srgbClr val="00B7CE"/>
              </a:solidFill>
              <a:round/>
              <a:headEnd/>
              <a:tailEnd/>
            </a:ln>
          </p:spPr>
          <p:txBody>
            <a:bodyPr/>
            <a:lstStyle/>
            <a:p>
              <a:endParaRPr lang="en-GB"/>
            </a:p>
          </p:txBody>
        </p:sp>
        <p:sp>
          <p:nvSpPr>
            <p:cNvPr id="74988" name="Line 32"/>
            <p:cNvSpPr>
              <a:spLocks noChangeShapeType="1"/>
            </p:cNvSpPr>
            <p:nvPr/>
          </p:nvSpPr>
          <p:spPr bwMode="auto">
            <a:xfrm>
              <a:off x="3914" y="1450"/>
              <a:ext cx="0" cy="46"/>
            </a:xfrm>
            <a:prstGeom prst="line">
              <a:avLst/>
            </a:prstGeom>
            <a:noFill/>
            <a:ln w="12700">
              <a:solidFill>
                <a:srgbClr val="00B7CE"/>
              </a:solidFill>
              <a:round/>
              <a:headEnd/>
              <a:tailEnd/>
            </a:ln>
          </p:spPr>
          <p:txBody>
            <a:bodyPr/>
            <a:lstStyle/>
            <a:p>
              <a:endParaRPr lang="en-GB"/>
            </a:p>
          </p:txBody>
        </p:sp>
        <p:sp>
          <p:nvSpPr>
            <p:cNvPr id="74989" name="Line 33"/>
            <p:cNvSpPr>
              <a:spLocks noChangeShapeType="1"/>
            </p:cNvSpPr>
            <p:nvPr/>
          </p:nvSpPr>
          <p:spPr bwMode="auto">
            <a:xfrm>
              <a:off x="4168" y="1450"/>
              <a:ext cx="0" cy="46"/>
            </a:xfrm>
            <a:prstGeom prst="line">
              <a:avLst/>
            </a:prstGeom>
            <a:noFill/>
            <a:ln w="12700">
              <a:solidFill>
                <a:srgbClr val="00B7CE"/>
              </a:solidFill>
              <a:round/>
              <a:headEnd/>
              <a:tailEnd/>
            </a:ln>
          </p:spPr>
          <p:txBody>
            <a:bodyPr/>
            <a:lstStyle/>
            <a:p>
              <a:endParaRPr lang="en-GB"/>
            </a:p>
          </p:txBody>
        </p:sp>
        <p:sp>
          <p:nvSpPr>
            <p:cNvPr id="74990" name="Line 34"/>
            <p:cNvSpPr>
              <a:spLocks noChangeShapeType="1"/>
            </p:cNvSpPr>
            <p:nvPr/>
          </p:nvSpPr>
          <p:spPr bwMode="auto">
            <a:xfrm>
              <a:off x="4424" y="1450"/>
              <a:ext cx="0" cy="46"/>
            </a:xfrm>
            <a:prstGeom prst="line">
              <a:avLst/>
            </a:prstGeom>
            <a:noFill/>
            <a:ln w="12700">
              <a:solidFill>
                <a:srgbClr val="00B7CE"/>
              </a:solidFill>
              <a:round/>
              <a:headEnd/>
              <a:tailEnd/>
            </a:ln>
          </p:spPr>
          <p:txBody>
            <a:bodyPr/>
            <a:lstStyle/>
            <a:p>
              <a:endParaRPr lang="en-GB"/>
            </a:p>
          </p:txBody>
        </p:sp>
      </p:grpSp>
      <p:sp>
        <p:nvSpPr>
          <p:cNvPr id="74772" name="Text Box 35"/>
          <p:cNvSpPr txBox="1">
            <a:spLocks noChangeArrowheads="1"/>
          </p:cNvSpPr>
          <p:nvPr/>
        </p:nvSpPr>
        <p:spPr bwMode="auto">
          <a:xfrm>
            <a:off x="485775"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-3.0</a:t>
            </a:r>
          </a:p>
        </p:txBody>
      </p:sp>
      <p:sp>
        <p:nvSpPr>
          <p:cNvPr id="74773" name="Text Box 36"/>
          <p:cNvSpPr txBox="1">
            <a:spLocks noChangeArrowheads="1"/>
          </p:cNvSpPr>
          <p:nvPr/>
        </p:nvSpPr>
        <p:spPr bwMode="auto">
          <a:xfrm>
            <a:off x="935038" y="3230563"/>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-2.5</a:t>
            </a:r>
          </a:p>
        </p:txBody>
      </p:sp>
      <p:sp>
        <p:nvSpPr>
          <p:cNvPr id="74774" name="Text Box 37"/>
          <p:cNvSpPr txBox="1">
            <a:spLocks noChangeArrowheads="1"/>
          </p:cNvSpPr>
          <p:nvPr/>
        </p:nvSpPr>
        <p:spPr bwMode="auto">
          <a:xfrm>
            <a:off x="1411288" y="3230563"/>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-2.0</a:t>
            </a:r>
          </a:p>
        </p:txBody>
      </p:sp>
      <p:sp>
        <p:nvSpPr>
          <p:cNvPr id="74775" name="Text Box 38"/>
          <p:cNvSpPr txBox="1">
            <a:spLocks noChangeArrowheads="1"/>
          </p:cNvSpPr>
          <p:nvPr/>
        </p:nvSpPr>
        <p:spPr bwMode="auto">
          <a:xfrm>
            <a:off x="1878013" y="3230563"/>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-1.5</a:t>
            </a:r>
          </a:p>
        </p:txBody>
      </p:sp>
      <p:sp>
        <p:nvSpPr>
          <p:cNvPr id="74776" name="Text Box 39"/>
          <p:cNvSpPr txBox="1">
            <a:spLocks noChangeArrowheads="1"/>
          </p:cNvSpPr>
          <p:nvPr/>
        </p:nvSpPr>
        <p:spPr bwMode="auto">
          <a:xfrm>
            <a:off x="2336800"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-1.0</a:t>
            </a:r>
          </a:p>
        </p:txBody>
      </p:sp>
      <p:sp>
        <p:nvSpPr>
          <p:cNvPr id="74777" name="Text Box 40"/>
          <p:cNvSpPr txBox="1">
            <a:spLocks noChangeArrowheads="1"/>
          </p:cNvSpPr>
          <p:nvPr/>
        </p:nvSpPr>
        <p:spPr bwMode="auto">
          <a:xfrm>
            <a:off x="3281363" y="3230563"/>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0</a:t>
            </a:r>
          </a:p>
        </p:txBody>
      </p:sp>
      <p:sp>
        <p:nvSpPr>
          <p:cNvPr id="74778" name="Text Box 41"/>
          <p:cNvSpPr txBox="1">
            <a:spLocks noChangeArrowheads="1"/>
          </p:cNvSpPr>
          <p:nvPr/>
        </p:nvSpPr>
        <p:spPr bwMode="auto">
          <a:xfrm>
            <a:off x="3784600"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0.5</a:t>
            </a:r>
          </a:p>
        </p:txBody>
      </p:sp>
      <p:sp>
        <p:nvSpPr>
          <p:cNvPr id="74779" name="Text Box 42"/>
          <p:cNvSpPr txBox="1">
            <a:spLocks noChangeArrowheads="1"/>
          </p:cNvSpPr>
          <p:nvPr/>
        </p:nvSpPr>
        <p:spPr bwMode="auto">
          <a:xfrm>
            <a:off x="4217988" y="3230563"/>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1.0</a:t>
            </a:r>
          </a:p>
        </p:txBody>
      </p:sp>
      <p:sp>
        <p:nvSpPr>
          <p:cNvPr id="74780" name="Text Box 43"/>
          <p:cNvSpPr txBox="1">
            <a:spLocks noChangeArrowheads="1"/>
          </p:cNvSpPr>
          <p:nvPr/>
        </p:nvSpPr>
        <p:spPr bwMode="auto">
          <a:xfrm>
            <a:off x="4686300"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1.5</a:t>
            </a:r>
          </a:p>
        </p:txBody>
      </p:sp>
      <p:sp>
        <p:nvSpPr>
          <p:cNvPr id="74781" name="Text Box 44"/>
          <p:cNvSpPr txBox="1">
            <a:spLocks noChangeArrowheads="1"/>
          </p:cNvSpPr>
          <p:nvPr/>
        </p:nvSpPr>
        <p:spPr bwMode="auto">
          <a:xfrm>
            <a:off x="5159375"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2.0</a:t>
            </a:r>
          </a:p>
        </p:txBody>
      </p:sp>
      <p:sp>
        <p:nvSpPr>
          <p:cNvPr id="74782" name="Text Box 45"/>
          <p:cNvSpPr txBox="1">
            <a:spLocks noChangeArrowheads="1"/>
          </p:cNvSpPr>
          <p:nvPr/>
        </p:nvSpPr>
        <p:spPr bwMode="auto">
          <a:xfrm>
            <a:off x="5619750"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2.5</a:t>
            </a:r>
          </a:p>
        </p:txBody>
      </p:sp>
      <p:sp>
        <p:nvSpPr>
          <p:cNvPr id="74783" name="Text Box 46"/>
          <p:cNvSpPr txBox="1">
            <a:spLocks noChangeArrowheads="1"/>
          </p:cNvSpPr>
          <p:nvPr/>
        </p:nvSpPr>
        <p:spPr bwMode="auto">
          <a:xfrm>
            <a:off x="6080125"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3.0</a:t>
            </a:r>
          </a:p>
        </p:txBody>
      </p:sp>
      <p:sp>
        <p:nvSpPr>
          <p:cNvPr id="74784" name="Text Box 47"/>
          <p:cNvSpPr txBox="1">
            <a:spLocks noChangeArrowheads="1"/>
          </p:cNvSpPr>
          <p:nvPr/>
        </p:nvSpPr>
        <p:spPr bwMode="auto">
          <a:xfrm>
            <a:off x="2816225" y="3230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-0.5</a:t>
            </a:r>
          </a:p>
        </p:txBody>
      </p:sp>
      <p:grpSp>
        <p:nvGrpSpPr>
          <p:cNvPr id="3" name="Group 48"/>
          <p:cNvGrpSpPr>
            <a:grpSpLocks/>
          </p:cNvGrpSpPr>
          <p:nvPr/>
        </p:nvGrpSpPr>
        <p:grpSpPr bwMode="auto">
          <a:xfrm>
            <a:off x="454025" y="3846513"/>
            <a:ext cx="6076950" cy="100012"/>
            <a:chOff x="1204" y="1606"/>
            <a:chExt cx="3355" cy="50"/>
          </a:xfrm>
        </p:grpSpPr>
        <p:sp>
          <p:nvSpPr>
            <p:cNvPr id="74963" name="Line 49"/>
            <p:cNvSpPr>
              <a:spLocks noChangeShapeType="1"/>
            </p:cNvSpPr>
            <p:nvPr/>
          </p:nvSpPr>
          <p:spPr bwMode="auto">
            <a:xfrm>
              <a:off x="1204" y="1656"/>
              <a:ext cx="3355" cy="0"/>
            </a:xfrm>
            <a:prstGeom prst="line">
              <a:avLst/>
            </a:prstGeom>
            <a:noFill/>
            <a:ln w="12700">
              <a:solidFill>
                <a:srgbClr val="00B7CE"/>
              </a:solidFill>
              <a:round/>
              <a:headEnd/>
              <a:tailEnd/>
            </a:ln>
          </p:spPr>
          <p:txBody>
            <a:bodyPr/>
            <a:lstStyle/>
            <a:p>
              <a:endParaRPr lang="en-GB"/>
            </a:p>
          </p:txBody>
        </p:sp>
        <p:sp>
          <p:nvSpPr>
            <p:cNvPr id="74964" name="Line 50"/>
            <p:cNvSpPr>
              <a:spLocks noChangeShapeType="1"/>
            </p:cNvSpPr>
            <p:nvPr/>
          </p:nvSpPr>
          <p:spPr bwMode="auto">
            <a:xfrm>
              <a:off x="1334" y="1606"/>
              <a:ext cx="0" cy="46"/>
            </a:xfrm>
            <a:prstGeom prst="line">
              <a:avLst/>
            </a:prstGeom>
            <a:noFill/>
            <a:ln w="12700">
              <a:solidFill>
                <a:srgbClr val="00B7CE"/>
              </a:solidFill>
              <a:round/>
              <a:headEnd/>
              <a:tailEnd/>
            </a:ln>
          </p:spPr>
          <p:txBody>
            <a:bodyPr/>
            <a:lstStyle/>
            <a:p>
              <a:endParaRPr lang="en-GB"/>
            </a:p>
          </p:txBody>
        </p:sp>
        <p:sp>
          <p:nvSpPr>
            <p:cNvPr id="74965" name="Line 51"/>
            <p:cNvSpPr>
              <a:spLocks noChangeShapeType="1"/>
            </p:cNvSpPr>
            <p:nvPr/>
          </p:nvSpPr>
          <p:spPr bwMode="auto">
            <a:xfrm>
              <a:off x="1585" y="1606"/>
              <a:ext cx="0" cy="46"/>
            </a:xfrm>
            <a:prstGeom prst="line">
              <a:avLst/>
            </a:prstGeom>
            <a:noFill/>
            <a:ln w="12700">
              <a:solidFill>
                <a:srgbClr val="00B7CE"/>
              </a:solidFill>
              <a:round/>
              <a:headEnd/>
              <a:tailEnd/>
            </a:ln>
          </p:spPr>
          <p:txBody>
            <a:bodyPr/>
            <a:lstStyle/>
            <a:p>
              <a:endParaRPr lang="en-GB"/>
            </a:p>
          </p:txBody>
        </p:sp>
        <p:sp>
          <p:nvSpPr>
            <p:cNvPr id="74966" name="Line 52"/>
            <p:cNvSpPr>
              <a:spLocks noChangeShapeType="1"/>
            </p:cNvSpPr>
            <p:nvPr/>
          </p:nvSpPr>
          <p:spPr bwMode="auto">
            <a:xfrm>
              <a:off x="1848" y="1606"/>
              <a:ext cx="0" cy="46"/>
            </a:xfrm>
            <a:prstGeom prst="line">
              <a:avLst/>
            </a:prstGeom>
            <a:noFill/>
            <a:ln w="12700">
              <a:solidFill>
                <a:srgbClr val="00B7CE"/>
              </a:solidFill>
              <a:round/>
              <a:headEnd/>
              <a:tailEnd/>
            </a:ln>
          </p:spPr>
          <p:txBody>
            <a:bodyPr/>
            <a:lstStyle/>
            <a:p>
              <a:endParaRPr lang="en-GB"/>
            </a:p>
          </p:txBody>
        </p:sp>
        <p:sp>
          <p:nvSpPr>
            <p:cNvPr id="74967" name="Line 53"/>
            <p:cNvSpPr>
              <a:spLocks noChangeShapeType="1"/>
            </p:cNvSpPr>
            <p:nvPr/>
          </p:nvSpPr>
          <p:spPr bwMode="auto">
            <a:xfrm>
              <a:off x="2102" y="1606"/>
              <a:ext cx="0" cy="46"/>
            </a:xfrm>
            <a:prstGeom prst="line">
              <a:avLst/>
            </a:prstGeom>
            <a:noFill/>
            <a:ln w="12700">
              <a:solidFill>
                <a:srgbClr val="00B7CE"/>
              </a:solidFill>
              <a:round/>
              <a:headEnd/>
              <a:tailEnd/>
            </a:ln>
          </p:spPr>
          <p:txBody>
            <a:bodyPr/>
            <a:lstStyle/>
            <a:p>
              <a:endParaRPr lang="en-GB"/>
            </a:p>
          </p:txBody>
        </p:sp>
        <p:sp>
          <p:nvSpPr>
            <p:cNvPr id="74968" name="Line 54"/>
            <p:cNvSpPr>
              <a:spLocks noChangeShapeType="1"/>
            </p:cNvSpPr>
            <p:nvPr/>
          </p:nvSpPr>
          <p:spPr bwMode="auto">
            <a:xfrm>
              <a:off x="2359" y="1606"/>
              <a:ext cx="0" cy="46"/>
            </a:xfrm>
            <a:prstGeom prst="line">
              <a:avLst/>
            </a:prstGeom>
            <a:noFill/>
            <a:ln w="12700">
              <a:solidFill>
                <a:srgbClr val="00B7CE"/>
              </a:solidFill>
              <a:round/>
              <a:headEnd/>
              <a:tailEnd/>
            </a:ln>
          </p:spPr>
          <p:txBody>
            <a:bodyPr/>
            <a:lstStyle/>
            <a:p>
              <a:endParaRPr lang="en-GB"/>
            </a:p>
          </p:txBody>
        </p:sp>
        <p:sp>
          <p:nvSpPr>
            <p:cNvPr id="74969" name="Line 55"/>
            <p:cNvSpPr>
              <a:spLocks noChangeShapeType="1"/>
            </p:cNvSpPr>
            <p:nvPr/>
          </p:nvSpPr>
          <p:spPr bwMode="auto">
            <a:xfrm>
              <a:off x="2621" y="1606"/>
              <a:ext cx="0" cy="46"/>
            </a:xfrm>
            <a:prstGeom prst="line">
              <a:avLst/>
            </a:prstGeom>
            <a:noFill/>
            <a:ln w="12700">
              <a:solidFill>
                <a:srgbClr val="00B7CE"/>
              </a:solidFill>
              <a:round/>
              <a:headEnd/>
              <a:tailEnd/>
            </a:ln>
          </p:spPr>
          <p:txBody>
            <a:bodyPr/>
            <a:lstStyle/>
            <a:p>
              <a:endParaRPr lang="en-GB"/>
            </a:p>
          </p:txBody>
        </p:sp>
        <p:sp>
          <p:nvSpPr>
            <p:cNvPr id="74970" name="Line 56"/>
            <p:cNvSpPr>
              <a:spLocks noChangeShapeType="1"/>
            </p:cNvSpPr>
            <p:nvPr/>
          </p:nvSpPr>
          <p:spPr bwMode="auto">
            <a:xfrm>
              <a:off x="2880" y="1606"/>
              <a:ext cx="0" cy="46"/>
            </a:xfrm>
            <a:prstGeom prst="line">
              <a:avLst/>
            </a:prstGeom>
            <a:noFill/>
            <a:ln w="12700">
              <a:solidFill>
                <a:srgbClr val="00B7CE"/>
              </a:solidFill>
              <a:round/>
              <a:headEnd/>
              <a:tailEnd/>
            </a:ln>
          </p:spPr>
          <p:txBody>
            <a:bodyPr/>
            <a:lstStyle/>
            <a:p>
              <a:endParaRPr lang="en-GB"/>
            </a:p>
          </p:txBody>
        </p:sp>
        <p:sp>
          <p:nvSpPr>
            <p:cNvPr id="74971" name="Line 57"/>
            <p:cNvSpPr>
              <a:spLocks noChangeShapeType="1"/>
            </p:cNvSpPr>
            <p:nvPr/>
          </p:nvSpPr>
          <p:spPr bwMode="auto">
            <a:xfrm>
              <a:off x="3157" y="1606"/>
              <a:ext cx="0" cy="46"/>
            </a:xfrm>
            <a:prstGeom prst="line">
              <a:avLst/>
            </a:prstGeom>
            <a:noFill/>
            <a:ln w="12700">
              <a:solidFill>
                <a:srgbClr val="00B7CE"/>
              </a:solidFill>
              <a:round/>
              <a:headEnd/>
              <a:tailEnd/>
            </a:ln>
          </p:spPr>
          <p:txBody>
            <a:bodyPr/>
            <a:lstStyle/>
            <a:p>
              <a:endParaRPr lang="en-GB"/>
            </a:p>
          </p:txBody>
        </p:sp>
        <p:sp>
          <p:nvSpPr>
            <p:cNvPr id="74972" name="Line 58"/>
            <p:cNvSpPr>
              <a:spLocks noChangeShapeType="1"/>
            </p:cNvSpPr>
            <p:nvPr/>
          </p:nvSpPr>
          <p:spPr bwMode="auto">
            <a:xfrm>
              <a:off x="3396" y="1606"/>
              <a:ext cx="0" cy="46"/>
            </a:xfrm>
            <a:prstGeom prst="line">
              <a:avLst/>
            </a:prstGeom>
            <a:noFill/>
            <a:ln w="12700">
              <a:solidFill>
                <a:srgbClr val="00B7CE"/>
              </a:solidFill>
              <a:round/>
              <a:headEnd/>
              <a:tailEnd/>
            </a:ln>
          </p:spPr>
          <p:txBody>
            <a:bodyPr/>
            <a:lstStyle/>
            <a:p>
              <a:endParaRPr lang="en-GB"/>
            </a:p>
          </p:txBody>
        </p:sp>
        <p:sp>
          <p:nvSpPr>
            <p:cNvPr id="74973" name="Line 59"/>
            <p:cNvSpPr>
              <a:spLocks noChangeShapeType="1"/>
            </p:cNvSpPr>
            <p:nvPr/>
          </p:nvSpPr>
          <p:spPr bwMode="auto">
            <a:xfrm>
              <a:off x="3656" y="1606"/>
              <a:ext cx="0" cy="46"/>
            </a:xfrm>
            <a:prstGeom prst="line">
              <a:avLst/>
            </a:prstGeom>
            <a:noFill/>
            <a:ln w="12700">
              <a:solidFill>
                <a:srgbClr val="00B7CE"/>
              </a:solidFill>
              <a:round/>
              <a:headEnd/>
              <a:tailEnd/>
            </a:ln>
          </p:spPr>
          <p:txBody>
            <a:bodyPr/>
            <a:lstStyle/>
            <a:p>
              <a:endParaRPr lang="en-GB"/>
            </a:p>
          </p:txBody>
        </p:sp>
        <p:sp>
          <p:nvSpPr>
            <p:cNvPr id="74974" name="Line 60"/>
            <p:cNvSpPr>
              <a:spLocks noChangeShapeType="1"/>
            </p:cNvSpPr>
            <p:nvPr/>
          </p:nvSpPr>
          <p:spPr bwMode="auto">
            <a:xfrm>
              <a:off x="3916" y="1606"/>
              <a:ext cx="0" cy="46"/>
            </a:xfrm>
            <a:prstGeom prst="line">
              <a:avLst/>
            </a:prstGeom>
            <a:noFill/>
            <a:ln w="12700">
              <a:solidFill>
                <a:srgbClr val="00B7CE"/>
              </a:solidFill>
              <a:round/>
              <a:headEnd/>
              <a:tailEnd/>
            </a:ln>
          </p:spPr>
          <p:txBody>
            <a:bodyPr/>
            <a:lstStyle/>
            <a:p>
              <a:endParaRPr lang="en-GB"/>
            </a:p>
          </p:txBody>
        </p:sp>
        <p:sp>
          <p:nvSpPr>
            <p:cNvPr id="74975" name="Line 61"/>
            <p:cNvSpPr>
              <a:spLocks noChangeShapeType="1"/>
            </p:cNvSpPr>
            <p:nvPr/>
          </p:nvSpPr>
          <p:spPr bwMode="auto">
            <a:xfrm>
              <a:off x="4170" y="1606"/>
              <a:ext cx="0" cy="46"/>
            </a:xfrm>
            <a:prstGeom prst="line">
              <a:avLst/>
            </a:prstGeom>
            <a:noFill/>
            <a:ln w="12700">
              <a:solidFill>
                <a:srgbClr val="00B7CE"/>
              </a:solidFill>
              <a:round/>
              <a:headEnd/>
              <a:tailEnd/>
            </a:ln>
          </p:spPr>
          <p:txBody>
            <a:bodyPr/>
            <a:lstStyle/>
            <a:p>
              <a:endParaRPr lang="en-GB"/>
            </a:p>
          </p:txBody>
        </p:sp>
        <p:sp>
          <p:nvSpPr>
            <p:cNvPr id="74976" name="Line 62"/>
            <p:cNvSpPr>
              <a:spLocks noChangeShapeType="1"/>
            </p:cNvSpPr>
            <p:nvPr/>
          </p:nvSpPr>
          <p:spPr bwMode="auto">
            <a:xfrm>
              <a:off x="4426" y="1606"/>
              <a:ext cx="0" cy="46"/>
            </a:xfrm>
            <a:prstGeom prst="line">
              <a:avLst/>
            </a:prstGeom>
            <a:noFill/>
            <a:ln w="12700">
              <a:solidFill>
                <a:srgbClr val="00B7CE"/>
              </a:solidFill>
              <a:round/>
              <a:headEnd/>
              <a:tailEnd/>
            </a:ln>
          </p:spPr>
          <p:txBody>
            <a:bodyPr/>
            <a:lstStyle/>
            <a:p>
              <a:endParaRPr lang="en-GB"/>
            </a:p>
          </p:txBody>
        </p:sp>
      </p:grpSp>
      <p:sp>
        <p:nvSpPr>
          <p:cNvPr id="74786" name="Text Box 63"/>
          <p:cNvSpPr txBox="1">
            <a:spLocks noChangeArrowheads="1"/>
          </p:cNvSpPr>
          <p:nvPr/>
        </p:nvSpPr>
        <p:spPr bwMode="auto">
          <a:xfrm>
            <a:off x="476250" y="36163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20</a:t>
            </a:r>
          </a:p>
        </p:txBody>
      </p:sp>
      <p:sp>
        <p:nvSpPr>
          <p:cNvPr id="74787" name="Text Box 64"/>
          <p:cNvSpPr txBox="1">
            <a:spLocks noChangeArrowheads="1"/>
          </p:cNvSpPr>
          <p:nvPr/>
        </p:nvSpPr>
        <p:spPr bwMode="auto">
          <a:xfrm>
            <a:off x="935038"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25</a:t>
            </a:r>
          </a:p>
        </p:txBody>
      </p:sp>
      <p:sp>
        <p:nvSpPr>
          <p:cNvPr id="74788" name="Text Box 65"/>
          <p:cNvSpPr txBox="1">
            <a:spLocks noChangeArrowheads="1"/>
          </p:cNvSpPr>
          <p:nvPr/>
        </p:nvSpPr>
        <p:spPr bwMode="auto">
          <a:xfrm>
            <a:off x="1411288"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30</a:t>
            </a:r>
          </a:p>
        </p:txBody>
      </p:sp>
      <p:sp>
        <p:nvSpPr>
          <p:cNvPr id="74789" name="Text Box 66"/>
          <p:cNvSpPr txBox="1">
            <a:spLocks noChangeArrowheads="1"/>
          </p:cNvSpPr>
          <p:nvPr/>
        </p:nvSpPr>
        <p:spPr bwMode="auto">
          <a:xfrm>
            <a:off x="1871663"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35</a:t>
            </a:r>
          </a:p>
        </p:txBody>
      </p:sp>
      <p:sp>
        <p:nvSpPr>
          <p:cNvPr id="74790" name="Text Box 67"/>
          <p:cNvSpPr txBox="1">
            <a:spLocks noChangeArrowheads="1"/>
          </p:cNvSpPr>
          <p:nvPr/>
        </p:nvSpPr>
        <p:spPr bwMode="auto">
          <a:xfrm>
            <a:off x="2332038"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40</a:t>
            </a:r>
          </a:p>
        </p:txBody>
      </p:sp>
      <p:sp>
        <p:nvSpPr>
          <p:cNvPr id="74791" name="Text Box 68"/>
          <p:cNvSpPr txBox="1">
            <a:spLocks noChangeArrowheads="1"/>
          </p:cNvSpPr>
          <p:nvPr/>
        </p:nvSpPr>
        <p:spPr bwMode="auto">
          <a:xfrm>
            <a:off x="3281363"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50</a:t>
            </a:r>
          </a:p>
        </p:txBody>
      </p:sp>
      <p:sp>
        <p:nvSpPr>
          <p:cNvPr id="74792" name="Text Box 69"/>
          <p:cNvSpPr txBox="1">
            <a:spLocks noChangeArrowheads="1"/>
          </p:cNvSpPr>
          <p:nvPr/>
        </p:nvSpPr>
        <p:spPr bwMode="auto">
          <a:xfrm>
            <a:off x="3784600" y="36163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55</a:t>
            </a:r>
          </a:p>
        </p:txBody>
      </p:sp>
      <p:sp>
        <p:nvSpPr>
          <p:cNvPr id="74793" name="Text Box 70"/>
          <p:cNvSpPr txBox="1">
            <a:spLocks noChangeArrowheads="1"/>
          </p:cNvSpPr>
          <p:nvPr/>
        </p:nvSpPr>
        <p:spPr bwMode="auto">
          <a:xfrm>
            <a:off x="4217988"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60</a:t>
            </a:r>
          </a:p>
        </p:txBody>
      </p:sp>
      <p:sp>
        <p:nvSpPr>
          <p:cNvPr id="74794" name="Text Box 71"/>
          <p:cNvSpPr txBox="1">
            <a:spLocks noChangeArrowheads="1"/>
          </p:cNvSpPr>
          <p:nvPr/>
        </p:nvSpPr>
        <p:spPr bwMode="auto">
          <a:xfrm>
            <a:off x="4686300" y="36163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65</a:t>
            </a:r>
          </a:p>
        </p:txBody>
      </p:sp>
      <p:sp>
        <p:nvSpPr>
          <p:cNvPr id="74795" name="Text Box 72"/>
          <p:cNvSpPr txBox="1">
            <a:spLocks noChangeArrowheads="1"/>
          </p:cNvSpPr>
          <p:nvPr/>
        </p:nvSpPr>
        <p:spPr bwMode="auto">
          <a:xfrm>
            <a:off x="5164138"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70</a:t>
            </a:r>
          </a:p>
        </p:txBody>
      </p:sp>
      <p:sp>
        <p:nvSpPr>
          <p:cNvPr id="74796" name="Text Box 73"/>
          <p:cNvSpPr txBox="1">
            <a:spLocks noChangeArrowheads="1"/>
          </p:cNvSpPr>
          <p:nvPr/>
        </p:nvSpPr>
        <p:spPr bwMode="auto">
          <a:xfrm>
            <a:off x="5613400" y="36163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75</a:t>
            </a:r>
          </a:p>
        </p:txBody>
      </p:sp>
      <p:sp>
        <p:nvSpPr>
          <p:cNvPr id="74797" name="Text Box 74"/>
          <p:cNvSpPr txBox="1">
            <a:spLocks noChangeArrowheads="1"/>
          </p:cNvSpPr>
          <p:nvPr/>
        </p:nvSpPr>
        <p:spPr bwMode="auto">
          <a:xfrm>
            <a:off x="6080125" y="36163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80</a:t>
            </a:r>
          </a:p>
        </p:txBody>
      </p:sp>
      <p:sp>
        <p:nvSpPr>
          <p:cNvPr id="74798" name="Text Box 75"/>
          <p:cNvSpPr txBox="1">
            <a:spLocks noChangeArrowheads="1"/>
          </p:cNvSpPr>
          <p:nvPr/>
        </p:nvSpPr>
        <p:spPr bwMode="auto">
          <a:xfrm>
            <a:off x="2805113" y="36163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45</a:t>
            </a:r>
          </a:p>
        </p:txBody>
      </p:sp>
      <p:grpSp>
        <p:nvGrpSpPr>
          <p:cNvPr id="4" name="Group 76"/>
          <p:cNvGrpSpPr>
            <a:grpSpLocks/>
          </p:cNvGrpSpPr>
          <p:nvPr/>
        </p:nvGrpSpPr>
        <p:grpSpPr bwMode="auto">
          <a:xfrm>
            <a:off x="454025" y="4205288"/>
            <a:ext cx="6076950" cy="100012"/>
            <a:chOff x="1202" y="1782"/>
            <a:chExt cx="3355" cy="50"/>
          </a:xfrm>
        </p:grpSpPr>
        <p:sp>
          <p:nvSpPr>
            <p:cNvPr id="74949" name="Line 77"/>
            <p:cNvSpPr>
              <a:spLocks noChangeShapeType="1"/>
            </p:cNvSpPr>
            <p:nvPr/>
          </p:nvSpPr>
          <p:spPr bwMode="auto">
            <a:xfrm>
              <a:off x="1202" y="1832"/>
              <a:ext cx="3355" cy="0"/>
            </a:xfrm>
            <a:prstGeom prst="line">
              <a:avLst/>
            </a:prstGeom>
            <a:noFill/>
            <a:ln w="12700">
              <a:solidFill>
                <a:srgbClr val="00B7CE"/>
              </a:solidFill>
              <a:round/>
              <a:headEnd/>
              <a:tailEnd/>
            </a:ln>
          </p:spPr>
          <p:txBody>
            <a:bodyPr/>
            <a:lstStyle/>
            <a:p>
              <a:endParaRPr lang="en-GB"/>
            </a:p>
          </p:txBody>
        </p:sp>
        <p:sp>
          <p:nvSpPr>
            <p:cNvPr id="74950" name="Line 78"/>
            <p:cNvSpPr>
              <a:spLocks noChangeShapeType="1"/>
            </p:cNvSpPr>
            <p:nvPr/>
          </p:nvSpPr>
          <p:spPr bwMode="auto">
            <a:xfrm>
              <a:off x="1332" y="1782"/>
              <a:ext cx="0" cy="46"/>
            </a:xfrm>
            <a:prstGeom prst="line">
              <a:avLst/>
            </a:prstGeom>
            <a:noFill/>
            <a:ln w="12700">
              <a:solidFill>
                <a:srgbClr val="00B7CE"/>
              </a:solidFill>
              <a:round/>
              <a:headEnd/>
              <a:tailEnd/>
            </a:ln>
          </p:spPr>
          <p:txBody>
            <a:bodyPr/>
            <a:lstStyle/>
            <a:p>
              <a:endParaRPr lang="en-GB"/>
            </a:p>
          </p:txBody>
        </p:sp>
        <p:sp>
          <p:nvSpPr>
            <p:cNvPr id="74951" name="Line 79"/>
            <p:cNvSpPr>
              <a:spLocks noChangeShapeType="1"/>
            </p:cNvSpPr>
            <p:nvPr/>
          </p:nvSpPr>
          <p:spPr bwMode="auto">
            <a:xfrm>
              <a:off x="1583" y="1782"/>
              <a:ext cx="0" cy="46"/>
            </a:xfrm>
            <a:prstGeom prst="line">
              <a:avLst/>
            </a:prstGeom>
            <a:noFill/>
            <a:ln w="12700">
              <a:solidFill>
                <a:srgbClr val="00B7CE"/>
              </a:solidFill>
              <a:round/>
              <a:headEnd/>
              <a:tailEnd/>
            </a:ln>
          </p:spPr>
          <p:txBody>
            <a:bodyPr/>
            <a:lstStyle/>
            <a:p>
              <a:endParaRPr lang="en-GB"/>
            </a:p>
          </p:txBody>
        </p:sp>
        <p:sp>
          <p:nvSpPr>
            <p:cNvPr id="74952" name="Line 80"/>
            <p:cNvSpPr>
              <a:spLocks noChangeShapeType="1"/>
            </p:cNvSpPr>
            <p:nvPr/>
          </p:nvSpPr>
          <p:spPr bwMode="auto">
            <a:xfrm>
              <a:off x="1846" y="1782"/>
              <a:ext cx="0" cy="46"/>
            </a:xfrm>
            <a:prstGeom prst="line">
              <a:avLst/>
            </a:prstGeom>
            <a:noFill/>
            <a:ln w="12700">
              <a:solidFill>
                <a:srgbClr val="00B7CE"/>
              </a:solidFill>
              <a:round/>
              <a:headEnd/>
              <a:tailEnd/>
            </a:ln>
          </p:spPr>
          <p:txBody>
            <a:bodyPr/>
            <a:lstStyle/>
            <a:p>
              <a:endParaRPr lang="en-GB"/>
            </a:p>
          </p:txBody>
        </p:sp>
        <p:sp>
          <p:nvSpPr>
            <p:cNvPr id="74953" name="Line 81"/>
            <p:cNvSpPr>
              <a:spLocks noChangeShapeType="1"/>
            </p:cNvSpPr>
            <p:nvPr/>
          </p:nvSpPr>
          <p:spPr bwMode="auto">
            <a:xfrm>
              <a:off x="2100" y="1782"/>
              <a:ext cx="0" cy="46"/>
            </a:xfrm>
            <a:prstGeom prst="line">
              <a:avLst/>
            </a:prstGeom>
            <a:noFill/>
            <a:ln w="12700">
              <a:solidFill>
                <a:srgbClr val="00B7CE"/>
              </a:solidFill>
              <a:round/>
              <a:headEnd/>
              <a:tailEnd/>
            </a:ln>
          </p:spPr>
          <p:txBody>
            <a:bodyPr/>
            <a:lstStyle/>
            <a:p>
              <a:endParaRPr lang="en-GB"/>
            </a:p>
          </p:txBody>
        </p:sp>
        <p:sp>
          <p:nvSpPr>
            <p:cNvPr id="74954" name="Line 82"/>
            <p:cNvSpPr>
              <a:spLocks noChangeShapeType="1"/>
            </p:cNvSpPr>
            <p:nvPr/>
          </p:nvSpPr>
          <p:spPr bwMode="auto">
            <a:xfrm>
              <a:off x="2357" y="1782"/>
              <a:ext cx="0" cy="46"/>
            </a:xfrm>
            <a:prstGeom prst="line">
              <a:avLst/>
            </a:prstGeom>
            <a:noFill/>
            <a:ln w="12700">
              <a:solidFill>
                <a:srgbClr val="00B7CE"/>
              </a:solidFill>
              <a:round/>
              <a:headEnd/>
              <a:tailEnd/>
            </a:ln>
          </p:spPr>
          <p:txBody>
            <a:bodyPr/>
            <a:lstStyle/>
            <a:p>
              <a:endParaRPr lang="en-GB"/>
            </a:p>
          </p:txBody>
        </p:sp>
        <p:sp>
          <p:nvSpPr>
            <p:cNvPr id="74955" name="Line 83"/>
            <p:cNvSpPr>
              <a:spLocks noChangeShapeType="1"/>
            </p:cNvSpPr>
            <p:nvPr/>
          </p:nvSpPr>
          <p:spPr bwMode="auto">
            <a:xfrm>
              <a:off x="2619" y="1782"/>
              <a:ext cx="0" cy="46"/>
            </a:xfrm>
            <a:prstGeom prst="line">
              <a:avLst/>
            </a:prstGeom>
            <a:noFill/>
            <a:ln w="12700">
              <a:solidFill>
                <a:srgbClr val="00B7CE"/>
              </a:solidFill>
              <a:round/>
              <a:headEnd/>
              <a:tailEnd/>
            </a:ln>
          </p:spPr>
          <p:txBody>
            <a:bodyPr/>
            <a:lstStyle/>
            <a:p>
              <a:endParaRPr lang="en-GB"/>
            </a:p>
          </p:txBody>
        </p:sp>
        <p:sp>
          <p:nvSpPr>
            <p:cNvPr id="74956" name="Line 84"/>
            <p:cNvSpPr>
              <a:spLocks noChangeShapeType="1"/>
            </p:cNvSpPr>
            <p:nvPr/>
          </p:nvSpPr>
          <p:spPr bwMode="auto">
            <a:xfrm>
              <a:off x="2878" y="1782"/>
              <a:ext cx="0" cy="46"/>
            </a:xfrm>
            <a:prstGeom prst="line">
              <a:avLst/>
            </a:prstGeom>
            <a:noFill/>
            <a:ln w="12700">
              <a:solidFill>
                <a:srgbClr val="00B7CE"/>
              </a:solidFill>
              <a:round/>
              <a:headEnd/>
              <a:tailEnd/>
            </a:ln>
          </p:spPr>
          <p:txBody>
            <a:bodyPr/>
            <a:lstStyle/>
            <a:p>
              <a:endParaRPr lang="en-GB"/>
            </a:p>
          </p:txBody>
        </p:sp>
        <p:sp>
          <p:nvSpPr>
            <p:cNvPr id="74957" name="Line 85"/>
            <p:cNvSpPr>
              <a:spLocks noChangeShapeType="1"/>
            </p:cNvSpPr>
            <p:nvPr/>
          </p:nvSpPr>
          <p:spPr bwMode="auto">
            <a:xfrm>
              <a:off x="3155" y="1782"/>
              <a:ext cx="0" cy="46"/>
            </a:xfrm>
            <a:prstGeom prst="line">
              <a:avLst/>
            </a:prstGeom>
            <a:noFill/>
            <a:ln w="12700">
              <a:solidFill>
                <a:srgbClr val="00B7CE"/>
              </a:solidFill>
              <a:round/>
              <a:headEnd/>
              <a:tailEnd/>
            </a:ln>
          </p:spPr>
          <p:txBody>
            <a:bodyPr/>
            <a:lstStyle/>
            <a:p>
              <a:endParaRPr lang="en-GB"/>
            </a:p>
          </p:txBody>
        </p:sp>
        <p:sp>
          <p:nvSpPr>
            <p:cNvPr id="74958" name="Line 86"/>
            <p:cNvSpPr>
              <a:spLocks noChangeShapeType="1"/>
            </p:cNvSpPr>
            <p:nvPr/>
          </p:nvSpPr>
          <p:spPr bwMode="auto">
            <a:xfrm>
              <a:off x="3394" y="1782"/>
              <a:ext cx="0" cy="46"/>
            </a:xfrm>
            <a:prstGeom prst="line">
              <a:avLst/>
            </a:prstGeom>
            <a:noFill/>
            <a:ln w="12700">
              <a:solidFill>
                <a:srgbClr val="00B7CE"/>
              </a:solidFill>
              <a:round/>
              <a:headEnd/>
              <a:tailEnd/>
            </a:ln>
          </p:spPr>
          <p:txBody>
            <a:bodyPr/>
            <a:lstStyle/>
            <a:p>
              <a:endParaRPr lang="en-GB"/>
            </a:p>
          </p:txBody>
        </p:sp>
        <p:sp>
          <p:nvSpPr>
            <p:cNvPr id="74959" name="Line 87"/>
            <p:cNvSpPr>
              <a:spLocks noChangeShapeType="1"/>
            </p:cNvSpPr>
            <p:nvPr/>
          </p:nvSpPr>
          <p:spPr bwMode="auto">
            <a:xfrm>
              <a:off x="3654" y="1782"/>
              <a:ext cx="0" cy="46"/>
            </a:xfrm>
            <a:prstGeom prst="line">
              <a:avLst/>
            </a:prstGeom>
            <a:noFill/>
            <a:ln w="12700">
              <a:solidFill>
                <a:srgbClr val="00B7CE"/>
              </a:solidFill>
              <a:round/>
              <a:headEnd/>
              <a:tailEnd/>
            </a:ln>
          </p:spPr>
          <p:txBody>
            <a:bodyPr/>
            <a:lstStyle/>
            <a:p>
              <a:endParaRPr lang="en-GB"/>
            </a:p>
          </p:txBody>
        </p:sp>
        <p:sp>
          <p:nvSpPr>
            <p:cNvPr id="74960" name="Line 88"/>
            <p:cNvSpPr>
              <a:spLocks noChangeShapeType="1"/>
            </p:cNvSpPr>
            <p:nvPr/>
          </p:nvSpPr>
          <p:spPr bwMode="auto">
            <a:xfrm>
              <a:off x="3914" y="1782"/>
              <a:ext cx="0" cy="46"/>
            </a:xfrm>
            <a:prstGeom prst="line">
              <a:avLst/>
            </a:prstGeom>
            <a:noFill/>
            <a:ln w="12700">
              <a:solidFill>
                <a:srgbClr val="00B7CE"/>
              </a:solidFill>
              <a:round/>
              <a:headEnd/>
              <a:tailEnd/>
            </a:ln>
          </p:spPr>
          <p:txBody>
            <a:bodyPr/>
            <a:lstStyle/>
            <a:p>
              <a:endParaRPr lang="en-GB"/>
            </a:p>
          </p:txBody>
        </p:sp>
        <p:sp>
          <p:nvSpPr>
            <p:cNvPr id="74961" name="Line 89"/>
            <p:cNvSpPr>
              <a:spLocks noChangeShapeType="1"/>
            </p:cNvSpPr>
            <p:nvPr/>
          </p:nvSpPr>
          <p:spPr bwMode="auto">
            <a:xfrm>
              <a:off x="4168" y="1782"/>
              <a:ext cx="0" cy="46"/>
            </a:xfrm>
            <a:prstGeom prst="line">
              <a:avLst/>
            </a:prstGeom>
            <a:noFill/>
            <a:ln w="12700">
              <a:solidFill>
                <a:srgbClr val="00B7CE"/>
              </a:solidFill>
              <a:round/>
              <a:headEnd/>
              <a:tailEnd/>
            </a:ln>
          </p:spPr>
          <p:txBody>
            <a:bodyPr/>
            <a:lstStyle/>
            <a:p>
              <a:endParaRPr lang="en-GB"/>
            </a:p>
          </p:txBody>
        </p:sp>
        <p:sp>
          <p:nvSpPr>
            <p:cNvPr id="74962" name="Line 90"/>
            <p:cNvSpPr>
              <a:spLocks noChangeShapeType="1"/>
            </p:cNvSpPr>
            <p:nvPr/>
          </p:nvSpPr>
          <p:spPr bwMode="auto">
            <a:xfrm>
              <a:off x="4424" y="1782"/>
              <a:ext cx="0" cy="46"/>
            </a:xfrm>
            <a:prstGeom prst="line">
              <a:avLst/>
            </a:prstGeom>
            <a:noFill/>
            <a:ln w="12700">
              <a:solidFill>
                <a:srgbClr val="00B7CE"/>
              </a:solidFill>
              <a:round/>
              <a:headEnd/>
              <a:tailEnd/>
            </a:ln>
          </p:spPr>
          <p:txBody>
            <a:bodyPr/>
            <a:lstStyle/>
            <a:p>
              <a:endParaRPr lang="en-GB"/>
            </a:p>
          </p:txBody>
        </p:sp>
      </p:grpSp>
      <p:sp>
        <p:nvSpPr>
          <p:cNvPr id="74800" name="Text Box 91"/>
          <p:cNvSpPr txBox="1">
            <a:spLocks noChangeArrowheads="1"/>
          </p:cNvSpPr>
          <p:nvPr/>
        </p:nvSpPr>
        <p:spPr bwMode="auto">
          <a:xfrm>
            <a:off x="476250" y="395446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0.1</a:t>
            </a:r>
          </a:p>
        </p:txBody>
      </p:sp>
      <p:sp>
        <p:nvSpPr>
          <p:cNvPr id="74801" name="Text Box 92"/>
          <p:cNvSpPr txBox="1">
            <a:spLocks noChangeArrowheads="1"/>
          </p:cNvSpPr>
          <p:nvPr/>
        </p:nvSpPr>
        <p:spPr bwMode="auto">
          <a:xfrm>
            <a:off x="935038"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0.8</a:t>
            </a:r>
          </a:p>
        </p:txBody>
      </p:sp>
      <p:sp>
        <p:nvSpPr>
          <p:cNvPr id="74802" name="Text Box 93"/>
          <p:cNvSpPr txBox="1">
            <a:spLocks noChangeArrowheads="1"/>
          </p:cNvSpPr>
          <p:nvPr/>
        </p:nvSpPr>
        <p:spPr bwMode="auto">
          <a:xfrm>
            <a:off x="1411288"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2</a:t>
            </a:r>
          </a:p>
        </p:txBody>
      </p:sp>
      <p:sp>
        <p:nvSpPr>
          <p:cNvPr id="74803" name="Text Box 94"/>
          <p:cNvSpPr txBox="1">
            <a:spLocks noChangeArrowheads="1"/>
          </p:cNvSpPr>
          <p:nvPr/>
        </p:nvSpPr>
        <p:spPr bwMode="auto">
          <a:xfrm>
            <a:off x="1871663"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7</a:t>
            </a:r>
          </a:p>
        </p:txBody>
      </p:sp>
      <p:sp>
        <p:nvSpPr>
          <p:cNvPr id="74804" name="Text Box 95"/>
          <p:cNvSpPr txBox="1">
            <a:spLocks noChangeArrowheads="1"/>
          </p:cNvSpPr>
          <p:nvPr/>
        </p:nvSpPr>
        <p:spPr bwMode="auto">
          <a:xfrm>
            <a:off x="2332038"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16</a:t>
            </a:r>
          </a:p>
        </p:txBody>
      </p:sp>
      <p:sp>
        <p:nvSpPr>
          <p:cNvPr id="74805" name="Text Box 96"/>
          <p:cNvSpPr txBox="1">
            <a:spLocks noChangeArrowheads="1"/>
          </p:cNvSpPr>
          <p:nvPr/>
        </p:nvSpPr>
        <p:spPr bwMode="auto">
          <a:xfrm>
            <a:off x="3281363"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50</a:t>
            </a:r>
          </a:p>
        </p:txBody>
      </p:sp>
      <p:sp>
        <p:nvSpPr>
          <p:cNvPr id="74806" name="Text Box 97"/>
          <p:cNvSpPr txBox="1">
            <a:spLocks noChangeArrowheads="1"/>
          </p:cNvSpPr>
          <p:nvPr/>
        </p:nvSpPr>
        <p:spPr bwMode="auto">
          <a:xfrm>
            <a:off x="3773488"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69</a:t>
            </a:r>
          </a:p>
        </p:txBody>
      </p:sp>
      <p:sp>
        <p:nvSpPr>
          <p:cNvPr id="74807" name="Text Box 98"/>
          <p:cNvSpPr txBox="1">
            <a:spLocks noChangeArrowheads="1"/>
          </p:cNvSpPr>
          <p:nvPr/>
        </p:nvSpPr>
        <p:spPr bwMode="auto">
          <a:xfrm>
            <a:off x="4217988"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84</a:t>
            </a:r>
          </a:p>
        </p:txBody>
      </p:sp>
      <p:sp>
        <p:nvSpPr>
          <p:cNvPr id="74808" name="Text Box 99"/>
          <p:cNvSpPr txBox="1">
            <a:spLocks noChangeArrowheads="1"/>
          </p:cNvSpPr>
          <p:nvPr/>
        </p:nvSpPr>
        <p:spPr bwMode="auto">
          <a:xfrm>
            <a:off x="4686300" y="395446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93</a:t>
            </a:r>
          </a:p>
        </p:txBody>
      </p:sp>
      <p:sp>
        <p:nvSpPr>
          <p:cNvPr id="74809" name="Text Box 100"/>
          <p:cNvSpPr txBox="1">
            <a:spLocks noChangeArrowheads="1"/>
          </p:cNvSpPr>
          <p:nvPr/>
        </p:nvSpPr>
        <p:spPr bwMode="auto">
          <a:xfrm>
            <a:off x="5154613"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98</a:t>
            </a:r>
          </a:p>
        </p:txBody>
      </p:sp>
      <p:sp>
        <p:nvSpPr>
          <p:cNvPr id="74810" name="Text Box 101"/>
          <p:cNvSpPr txBox="1">
            <a:spLocks noChangeArrowheads="1"/>
          </p:cNvSpPr>
          <p:nvPr/>
        </p:nvSpPr>
        <p:spPr bwMode="auto">
          <a:xfrm>
            <a:off x="5624513"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99.20</a:t>
            </a:r>
          </a:p>
        </p:txBody>
      </p:sp>
      <p:sp>
        <p:nvSpPr>
          <p:cNvPr id="74811" name="Text Box 102"/>
          <p:cNvSpPr txBox="1">
            <a:spLocks noChangeArrowheads="1"/>
          </p:cNvSpPr>
          <p:nvPr/>
        </p:nvSpPr>
        <p:spPr bwMode="auto">
          <a:xfrm>
            <a:off x="6080125" y="395446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99.90</a:t>
            </a:r>
          </a:p>
        </p:txBody>
      </p:sp>
      <p:sp>
        <p:nvSpPr>
          <p:cNvPr id="74812" name="Text Box 103"/>
          <p:cNvSpPr txBox="1">
            <a:spLocks noChangeArrowheads="1"/>
          </p:cNvSpPr>
          <p:nvPr/>
        </p:nvSpPr>
        <p:spPr bwMode="auto">
          <a:xfrm>
            <a:off x="2805113" y="39544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31</a:t>
            </a:r>
          </a:p>
        </p:txBody>
      </p:sp>
      <p:grpSp>
        <p:nvGrpSpPr>
          <p:cNvPr id="5" name="Group 104"/>
          <p:cNvGrpSpPr>
            <a:grpSpLocks/>
          </p:cNvGrpSpPr>
          <p:nvPr/>
        </p:nvGrpSpPr>
        <p:grpSpPr bwMode="auto">
          <a:xfrm>
            <a:off x="454025" y="4524375"/>
            <a:ext cx="6076950" cy="100013"/>
            <a:chOff x="1202" y="1935"/>
            <a:chExt cx="3355" cy="50"/>
          </a:xfrm>
        </p:grpSpPr>
        <p:sp>
          <p:nvSpPr>
            <p:cNvPr id="74939" name="Line 105"/>
            <p:cNvSpPr>
              <a:spLocks noChangeShapeType="1"/>
            </p:cNvSpPr>
            <p:nvPr/>
          </p:nvSpPr>
          <p:spPr bwMode="auto">
            <a:xfrm>
              <a:off x="1202" y="1985"/>
              <a:ext cx="3355" cy="0"/>
            </a:xfrm>
            <a:prstGeom prst="line">
              <a:avLst/>
            </a:prstGeom>
            <a:noFill/>
            <a:ln w="12700">
              <a:solidFill>
                <a:srgbClr val="00B7CE"/>
              </a:solidFill>
              <a:round/>
              <a:headEnd/>
              <a:tailEnd/>
            </a:ln>
          </p:spPr>
          <p:txBody>
            <a:bodyPr/>
            <a:lstStyle/>
            <a:p>
              <a:endParaRPr lang="en-GB"/>
            </a:p>
          </p:txBody>
        </p:sp>
        <p:sp>
          <p:nvSpPr>
            <p:cNvPr id="74940" name="Line 106"/>
            <p:cNvSpPr>
              <a:spLocks noChangeShapeType="1"/>
            </p:cNvSpPr>
            <p:nvPr/>
          </p:nvSpPr>
          <p:spPr bwMode="auto">
            <a:xfrm>
              <a:off x="1846" y="1935"/>
              <a:ext cx="0" cy="46"/>
            </a:xfrm>
            <a:prstGeom prst="line">
              <a:avLst/>
            </a:prstGeom>
            <a:noFill/>
            <a:ln w="12700">
              <a:solidFill>
                <a:srgbClr val="00B7CE"/>
              </a:solidFill>
              <a:round/>
              <a:headEnd/>
              <a:tailEnd/>
            </a:ln>
          </p:spPr>
          <p:txBody>
            <a:bodyPr/>
            <a:lstStyle/>
            <a:p>
              <a:endParaRPr lang="en-GB"/>
            </a:p>
          </p:txBody>
        </p:sp>
        <p:sp>
          <p:nvSpPr>
            <p:cNvPr id="74941" name="Line 107"/>
            <p:cNvSpPr>
              <a:spLocks noChangeShapeType="1"/>
            </p:cNvSpPr>
            <p:nvPr/>
          </p:nvSpPr>
          <p:spPr bwMode="auto">
            <a:xfrm>
              <a:off x="2100" y="1935"/>
              <a:ext cx="0" cy="46"/>
            </a:xfrm>
            <a:prstGeom prst="line">
              <a:avLst/>
            </a:prstGeom>
            <a:noFill/>
            <a:ln w="12700">
              <a:solidFill>
                <a:srgbClr val="00B7CE"/>
              </a:solidFill>
              <a:round/>
              <a:headEnd/>
              <a:tailEnd/>
            </a:ln>
          </p:spPr>
          <p:txBody>
            <a:bodyPr/>
            <a:lstStyle/>
            <a:p>
              <a:endParaRPr lang="en-GB"/>
            </a:p>
          </p:txBody>
        </p:sp>
        <p:sp>
          <p:nvSpPr>
            <p:cNvPr id="74942" name="Line 108"/>
            <p:cNvSpPr>
              <a:spLocks noChangeShapeType="1"/>
            </p:cNvSpPr>
            <p:nvPr/>
          </p:nvSpPr>
          <p:spPr bwMode="auto">
            <a:xfrm>
              <a:off x="2357" y="1935"/>
              <a:ext cx="0" cy="46"/>
            </a:xfrm>
            <a:prstGeom prst="line">
              <a:avLst/>
            </a:prstGeom>
            <a:noFill/>
            <a:ln w="12700">
              <a:solidFill>
                <a:srgbClr val="00B7CE"/>
              </a:solidFill>
              <a:round/>
              <a:headEnd/>
              <a:tailEnd/>
            </a:ln>
          </p:spPr>
          <p:txBody>
            <a:bodyPr/>
            <a:lstStyle/>
            <a:p>
              <a:endParaRPr lang="en-GB"/>
            </a:p>
          </p:txBody>
        </p:sp>
        <p:sp>
          <p:nvSpPr>
            <p:cNvPr id="74943" name="Line 109"/>
            <p:cNvSpPr>
              <a:spLocks noChangeShapeType="1"/>
            </p:cNvSpPr>
            <p:nvPr/>
          </p:nvSpPr>
          <p:spPr bwMode="auto">
            <a:xfrm>
              <a:off x="2619" y="1935"/>
              <a:ext cx="0" cy="46"/>
            </a:xfrm>
            <a:prstGeom prst="line">
              <a:avLst/>
            </a:prstGeom>
            <a:noFill/>
            <a:ln w="12700">
              <a:solidFill>
                <a:srgbClr val="00B7CE"/>
              </a:solidFill>
              <a:round/>
              <a:headEnd/>
              <a:tailEnd/>
            </a:ln>
          </p:spPr>
          <p:txBody>
            <a:bodyPr/>
            <a:lstStyle/>
            <a:p>
              <a:endParaRPr lang="en-GB"/>
            </a:p>
          </p:txBody>
        </p:sp>
        <p:sp>
          <p:nvSpPr>
            <p:cNvPr id="74944" name="Line 110"/>
            <p:cNvSpPr>
              <a:spLocks noChangeShapeType="1"/>
            </p:cNvSpPr>
            <p:nvPr/>
          </p:nvSpPr>
          <p:spPr bwMode="auto">
            <a:xfrm>
              <a:off x="2878" y="1935"/>
              <a:ext cx="0" cy="46"/>
            </a:xfrm>
            <a:prstGeom prst="line">
              <a:avLst/>
            </a:prstGeom>
            <a:noFill/>
            <a:ln w="12700">
              <a:solidFill>
                <a:srgbClr val="00B7CE"/>
              </a:solidFill>
              <a:round/>
              <a:headEnd/>
              <a:tailEnd/>
            </a:ln>
          </p:spPr>
          <p:txBody>
            <a:bodyPr/>
            <a:lstStyle/>
            <a:p>
              <a:endParaRPr lang="en-GB"/>
            </a:p>
          </p:txBody>
        </p:sp>
        <p:sp>
          <p:nvSpPr>
            <p:cNvPr id="74945" name="Line 111"/>
            <p:cNvSpPr>
              <a:spLocks noChangeShapeType="1"/>
            </p:cNvSpPr>
            <p:nvPr/>
          </p:nvSpPr>
          <p:spPr bwMode="auto">
            <a:xfrm>
              <a:off x="3155" y="1935"/>
              <a:ext cx="0" cy="46"/>
            </a:xfrm>
            <a:prstGeom prst="line">
              <a:avLst/>
            </a:prstGeom>
            <a:noFill/>
            <a:ln w="12700">
              <a:solidFill>
                <a:srgbClr val="00B7CE"/>
              </a:solidFill>
              <a:round/>
              <a:headEnd/>
              <a:tailEnd/>
            </a:ln>
          </p:spPr>
          <p:txBody>
            <a:bodyPr/>
            <a:lstStyle/>
            <a:p>
              <a:endParaRPr lang="en-GB"/>
            </a:p>
          </p:txBody>
        </p:sp>
        <p:sp>
          <p:nvSpPr>
            <p:cNvPr id="74946" name="Line 112"/>
            <p:cNvSpPr>
              <a:spLocks noChangeShapeType="1"/>
            </p:cNvSpPr>
            <p:nvPr/>
          </p:nvSpPr>
          <p:spPr bwMode="auto">
            <a:xfrm>
              <a:off x="3394" y="1935"/>
              <a:ext cx="0" cy="46"/>
            </a:xfrm>
            <a:prstGeom prst="line">
              <a:avLst/>
            </a:prstGeom>
            <a:noFill/>
            <a:ln w="12700">
              <a:solidFill>
                <a:srgbClr val="00B7CE"/>
              </a:solidFill>
              <a:round/>
              <a:headEnd/>
              <a:tailEnd/>
            </a:ln>
          </p:spPr>
          <p:txBody>
            <a:bodyPr/>
            <a:lstStyle/>
            <a:p>
              <a:endParaRPr lang="en-GB"/>
            </a:p>
          </p:txBody>
        </p:sp>
        <p:sp>
          <p:nvSpPr>
            <p:cNvPr id="74947" name="Line 113"/>
            <p:cNvSpPr>
              <a:spLocks noChangeShapeType="1"/>
            </p:cNvSpPr>
            <p:nvPr/>
          </p:nvSpPr>
          <p:spPr bwMode="auto">
            <a:xfrm>
              <a:off x="3654" y="1935"/>
              <a:ext cx="0" cy="46"/>
            </a:xfrm>
            <a:prstGeom prst="line">
              <a:avLst/>
            </a:prstGeom>
            <a:noFill/>
            <a:ln w="12700">
              <a:solidFill>
                <a:srgbClr val="00B7CE"/>
              </a:solidFill>
              <a:round/>
              <a:headEnd/>
              <a:tailEnd/>
            </a:ln>
          </p:spPr>
          <p:txBody>
            <a:bodyPr/>
            <a:lstStyle/>
            <a:p>
              <a:endParaRPr lang="en-GB"/>
            </a:p>
          </p:txBody>
        </p:sp>
        <p:sp>
          <p:nvSpPr>
            <p:cNvPr id="74948" name="Line 114"/>
            <p:cNvSpPr>
              <a:spLocks noChangeShapeType="1"/>
            </p:cNvSpPr>
            <p:nvPr/>
          </p:nvSpPr>
          <p:spPr bwMode="auto">
            <a:xfrm>
              <a:off x="3914" y="1935"/>
              <a:ext cx="0" cy="46"/>
            </a:xfrm>
            <a:prstGeom prst="line">
              <a:avLst/>
            </a:prstGeom>
            <a:noFill/>
            <a:ln w="12700">
              <a:solidFill>
                <a:srgbClr val="00B7CE"/>
              </a:solidFill>
              <a:round/>
              <a:headEnd/>
              <a:tailEnd/>
            </a:ln>
          </p:spPr>
          <p:txBody>
            <a:bodyPr/>
            <a:lstStyle/>
            <a:p>
              <a:endParaRPr lang="en-GB"/>
            </a:p>
          </p:txBody>
        </p:sp>
      </p:grpSp>
      <p:sp>
        <p:nvSpPr>
          <p:cNvPr id="74814" name="Text Box 115"/>
          <p:cNvSpPr txBox="1">
            <a:spLocks noChangeArrowheads="1"/>
          </p:cNvSpPr>
          <p:nvPr/>
        </p:nvSpPr>
        <p:spPr bwMode="auto">
          <a:xfrm>
            <a:off x="434975" y="4341813"/>
            <a:ext cx="1150938"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a:t>
            </a:r>
          </a:p>
        </p:txBody>
      </p:sp>
      <p:sp>
        <p:nvSpPr>
          <p:cNvPr id="74815" name="Text Box 116"/>
          <p:cNvSpPr txBox="1">
            <a:spLocks noChangeArrowheads="1"/>
          </p:cNvSpPr>
          <p:nvPr/>
        </p:nvSpPr>
        <p:spPr bwMode="auto">
          <a:xfrm>
            <a:off x="1585913" y="4367213"/>
            <a:ext cx="549275" cy="155575"/>
          </a:xfrm>
          <a:prstGeom prst="rect">
            <a:avLst/>
          </a:prstGeom>
          <a:noFill/>
          <a:ln w="12700">
            <a:noFill/>
            <a:miter lim="800000"/>
            <a:headEnd/>
            <a:tailEnd/>
          </a:ln>
        </p:spPr>
        <p:txBody>
          <a:bodyPr lIns="0" rIns="0"/>
          <a:lstStyle/>
          <a:p>
            <a:r>
              <a:rPr lang="en-GB" sz="1000" b="0">
                <a:solidFill>
                  <a:schemeClr val="bg1"/>
                </a:solidFill>
                <a:latin typeface="Neo Sans" pitchFamily="34" charset="0"/>
              </a:rPr>
              <a:t>2</a:t>
            </a:r>
          </a:p>
        </p:txBody>
      </p:sp>
      <p:sp>
        <p:nvSpPr>
          <p:cNvPr id="74816" name="Text Box 117"/>
          <p:cNvSpPr txBox="1">
            <a:spLocks noChangeArrowheads="1"/>
          </p:cNvSpPr>
          <p:nvPr/>
        </p:nvSpPr>
        <p:spPr bwMode="auto">
          <a:xfrm>
            <a:off x="2078038" y="4367213"/>
            <a:ext cx="493712" cy="155575"/>
          </a:xfrm>
          <a:prstGeom prst="rect">
            <a:avLst/>
          </a:prstGeom>
          <a:noFill/>
          <a:ln w="12700">
            <a:noFill/>
            <a:miter lim="800000"/>
            <a:headEnd/>
            <a:tailEnd/>
          </a:ln>
        </p:spPr>
        <p:txBody>
          <a:bodyPr lIns="0" rIns="0"/>
          <a:lstStyle/>
          <a:p>
            <a:r>
              <a:rPr lang="en-GB" sz="1000" b="0">
                <a:solidFill>
                  <a:schemeClr val="bg1"/>
                </a:solidFill>
                <a:latin typeface="Neo Sans" pitchFamily="34" charset="0"/>
              </a:rPr>
              <a:t>3</a:t>
            </a:r>
          </a:p>
        </p:txBody>
      </p:sp>
      <p:sp>
        <p:nvSpPr>
          <p:cNvPr id="74817" name="Text Box 118"/>
          <p:cNvSpPr txBox="1">
            <a:spLocks noChangeArrowheads="1"/>
          </p:cNvSpPr>
          <p:nvPr/>
        </p:nvSpPr>
        <p:spPr bwMode="auto">
          <a:xfrm>
            <a:off x="2562225" y="436721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4</a:t>
            </a:r>
          </a:p>
        </p:txBody>
      </p:sp>
      <p:sp>
        <p:nvSpPr>
          <p:cNvPr id="74818" name="Text Box 119"/>
          <p:cNvSpPr txBox="1">
            <a:spLocks noChangeArrowheads="1"/>
          </p:cNvSpPr>
          <p:nvPr/>
        </p:nvSpPr>
        <p:spPr bwMode="auto">
          <a:xfrm>
            <a:off x="3568700" y="4373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6</a:t>
            </a:r>
          </a:p>
        </p:txBody>
      </p:sp>
      <p:sp>
        <p:nvSpPr>
          <p:cNvPr id="74819" name="Text Box 120"/>
          <p:cNvSpPr txBox="1">
            <a:spLocks noChangeArrowheads="1"/>
          </p:cNvSpPr>
          <p:nvPr/>
        </p:nvSpPr>
        <p:spPr bwMode="auto">
          <a:xfrm>
            <a:off x="4011613" y="436721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7</a:t>
            </a:r>
          </a:p>
        </p:txBody>
      </p:sp>
      <p:sp>
        <p:nvSpPr>
          <p:cNvPr id="74820" name="Text Box 121"/>
          <p:cNvSpPr txBox="1">
            <a:spLocks noChangeArrowheads="1"/>
          </p:cNvSpPr>
          <p:nvPr/>
        </p:nvSpPr>
        <p:spPr bwMode="auto">
          <a:xfrm>
            <a:off x="4432300" y="4373563"/>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8</a:t>
            </a:r>
          </a:p>
        </p:txBody>
      </p:sp>
      <p:sp>
        <p:nvSpPr>
          <p:cNvPr id="74821" name="Text Box 122"/>
          <p:cNvSpPr txBox="1">
            <a:spLocks noChangeArrowheads="1"/>
          </p:cNvSpPr>
          <p:nvPr/>
        </p:nvSpPr>
        <p:spPr bwMode="auto">
          <a:xfrm>
            <a:off x="4929188" y="436721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9</a:t>
            </a:r>
          </a:p>
        </p:txBody>
      </p:sp>
      <p:sp>
        <p:nvSpPr>
          <p:cNvPr id="74822" name="Text Box 123"/>
          <p:cNvSpPr txBox="1">
            <a:spLocks noChangeArrowheads="1"/>
          </p:cNvSpPr>
          <p:nvPr/>
        </p:nvSpPr>
        <p:spPr bwMode="auto">
          <a:xfrm>
            <a:off x="5364163" y="4341813"/>
            <a:ext cx="1149350"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10</a:t>
            </a:r>
          </a:p>
        </p:txBody>
      </p:sp>
      <p:sp>
        <p:nvSpPr>
          <p:cNvPr id="74823" name="Text Box 124"/>
          <p:cNvSpPr txBox="1">
            <a:spLocks noChangeArrowheads="1"/>
          </p:cNvSpPr>
          <p:nvPr/>
        </p:nvSpPr>
        <p:spPr bwMode="auto">
          <a:xfrm>
            <a:off x="3048000" y="4364038"/>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5</a:t>
            </a:r>
          </a:p>
        </p:txBody>
      </p:sp>
      <p:sp>
        <p:nvSpPr>
          <p:cNvPr id="74824" name="Text Box 125"/>
          <p:cNvSpPr txBox="1">
            <a:spLocks noChangeArrowheads="1"/>
          </p:cNvSpPr>
          <p:nvPr/>
        </p:nvSpPr>
        <p:spPr bwMode="auto">
          <a:xfrm>
            <a:off x="811213" y="46275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a:t>
            </a:r>
          </a:p>
        </p:txBody>
      </p:sp>
      <p:sp>
        <p:nvSpPr>
          <p:cNvPr id="74825" name="Text Box 126"/>
          <p:cNvSpPr txBox="1">
            <a:spLocks noChangeArrowheads="1"/>
          </p:cNvSpPr>
          <p:nvPr/>
        </p:nvSpPr>
        <p:spPr bwMode="auto">
          <a:xfrm>
            <a:off x="1687513" y="46402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4</a:t>
            </a:r>
          </a:p>
        </p:txBody>
      </p:sp>
      <p:sp>
        <p:nvSpPr>
          <p:cNvPr id="74826" name="Text Box 127"/>
          <p:cNvSpPr txBox="1">
            <a:spLocks noChangeArrowheads="1"/>
          </p:cNvSpPr>
          <p:nvPr/>
        </p:nvSpPr>
        <p:spPr bwMode="auto">
          <a:xfrm>
            <a:off x="2106613" y="46402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11</a:t>
            </a:r>
          </a:p>
        </p:txBody>
      </p:sp>
      <p:sp>
        <p:nvSpPr>
          <p:cNvPr id="74827" name="Text Box 128"/>
          <p:cNvSpPr txBox="1">
            <a:spLocks noChangeArrowheads="1"/>
          </p:cNvSpPr>
          <p:nvPr/>
        </p:nvSpPr>
        <p:spPr bwMode="auto">
          <a:xfrm>
            <a:off x="2605088" y="46402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23</a:t>
            </a:r>
          </a:p>
        </p:txBody>
      </p:sp>
      <p:sp>
        <p:nvSpPr>
          <p:cNvPr id="74828" name="Text Box 129"/>
          <p:cNvSpPr txBox="1">
            <a:spLocks noChangeArrowheads="1"/>
          </p:cNvSpPr>
          <p:nvPr/>
        </p:nvSpPr>
        <p:spPr bwMode="auto">
          <a:xfrm>
            <a:off x="3038475" y="464026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40</a:t>
            </a:r>
          </a:p>
        </p:txBody>
      </p:sp>
      <p:sp>
        <p:nvSpPr>
          <p:cNvPr id="74829" name="Text Box 130"/>
          <p:cNvSpPr txBox="1">
            <a:spLocks noChangeArrowheads="1"/>
          </p:cNvSpPr>
          <p:nvPr/>
        </p:nvSpPr>
        <p:spPr bwMode="auto">
          <a:xfrm>
            <a:off x="3536950" y="464026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60</a:t>
            </a:r>
          </a:p>
        </p:txBody>
      </p:sp>
      <p:sp>
        <p:nvSpPr>
          <p:cNvPr id="74830" name="Text Box 131"/>
          <p:cNvSpPr txBox="1">
            <a:spLocks noChangeArrowheads="1"/>
          </p:cNvSpPr>
          <p:nvPr/>
        </p:nvSpPr>
        <p:spPr bwMode="auto">
          <a:xfrm>
            <a:off x="4030663" y="46402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77</a:t>
            </a:r>
          </a:p>
        </p:txBody>
      </p:sp>
      <p:sp>
        <p:nvSpPr>
          <p:cNvPr id="74831" name="Text Box 132"/>
          <p:cNvSpPr txBox="1">
            <a:spLocks noChangeArrowheads="1"/>
          </p:cNvSpPr>
          <p:nvPr/>
        </p:nvSpPr>
        <p:spPr bwMode="auto">
          <a:xfrm>
            <a:off x="4451350" y="464026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89</a:t>
            </a:r>
          </a:p>
        </p:txBody>
      </p:sp>
      <p:sp>
        <p:nvSpPr>
          <p:cNvPr id="74832" name="Text Box 133"/>
          <p:cNvSpPr txBox="1">
            <a:spLocks noChangeArrowheads="1"/>
          </p:cNvSpPr>
          <p:nvPr/>
        </p:nvSpPr>
        <p:spPr bwMode="auto">
          <a:xfrm>
            <a:off x="4938713" y="4640263"/>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96</a:t>
            </a:r>
          </a:p>
        </p:txBody>
      </p:sp>
      <p:sp>
        <p:nvSpPr>
          <p:cNvPr id="74833" name="Text Box 134"/>
          <p:cNvSpPr txBox="1">
            <a:spLocks noChangeArrowheads="1"/>
          </p:cNvSpPr>
          <p:nvPr/>
        </p:nvSpPr>
        <p:spPr bwMode="auto">
          <a:xfrm>
            <a:off x="5715000" y="4652963"/>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99</a:t>
            </a:r>
          </a:p>
        </p:txBody>
      </p:sp>
      <p:grpSp>
        <p:nvGrpSpPr>
          <p:cNvPr id="6" name="Group 135"/>
          <p:cNvGrpSpPr>
            <a:grpSpLocks/>
          </p:cNvGrpSpPr>
          <p:nvPr/>
        </p:nvGrpSpPr>
        <p:grpSpPr bwMode="auto">
          <a:xfrm>
            <a:off x="454025" y="5299075"/>
            <a:ext cx="6076950" cy="103188"/>
            <a:chOff x="1206" y="2326"/>
            <a:chExt cx="3355" cy="52"/>
          </a:xfrm>
        </p:grpSpPr>
        <p:sp>
          <p:nvSpPr>
            <p:cNvPr id="74925" name="Line 136"/>
            <p:cNvSpPr>
              <a:spLocks noChangeShapeType="1"/>
            </p:cNvSpPr>
            <p:nvPr/>
          </p:nvSpPr>
          <p:spPr bwMode="auto">
            <a:xfrm>
              <a:off x="1206" y="2378"/>
              <a:ext cx="3355" cy="0"/>
            </a:xfrm>
            <a:prstGeom prst="line">
              <a:avLst/>
            </a:prstGeom>
            <a:noFill/>
            <a:ln w="12700">
              <a:solidFill>
                <a:srgbClr val="00B7CE"/>
              </a:solidFill>
              <a:round/>
              <a:headEnd/>
              <a:tailEnd/>
            </a:ln>
          </p:spPr>
          <p:txBody>
            <a:bodyPr/>
            <a:lstStyle/>
            <a:p>
              <a:endParaRPr lang="en-GB"/>
            </a:p>
          </p:txBody>
        </p:sp>
        <p:sp>
          <p:nvSpPr>
            <p:cNvPr id="74926" name="Line 137"/>
            <p:cNvSpPr>
              <a:spLocks noChangeShapeType="1"/>
            </p:cNvSpPr>
            <p:nvPr/>
          </p:nvSpPr>
          <p:spPr bwMode="auto">
            <a:xfrm>
              <a:off x="1336" y="2326"/>
              <a:ext cx="0" cy="46"/>
            </a:xfrm>
            <a:prstGeom prst="line">
              <a:avLst/>
            </a:prstGeom>
            <a:noFill/>
            <a:ln w="12700">
              <a:solidFill>
                <a:srgbClr val="00B7CE"/>
              </a:solidFill>
              <a:round/>
              <a:headEnd/>
              <a:tailEnd/>
            </a:ln>
          </p:spPr>
          <p:txBody>
            <a:bodyPr/>
            <a:lstStyle/>
            <a:p>
              <a:endParaRPr lang="en-GB"/>
            </a:p>
          </p:txBody>
        </p:sp>
        <p:sp>
          <p:nvSpPr>
            <p:cNvPr id="74927" name="Line 138"/>
            <p:cNvSpPr>
              <a:spLocks noChangeShapeType="1"/>
            </p:cNvSpPr>
            <p:nvPr/>
          </p:nvSpPr>
          <p:spPr bwMode="auto">
            <a:xfrm>
              <a:off x="1587" y="2326"/>
              <a:ext cx="0" cy="46"/>
            </a:xfrm>
            <a:prstGeom prst="line">
              <a:avLst/>
            </a:prstGeom>
            <a:noFill/>
            <a:ln w="12700">
              <a:solidFill>
                <a:srgbClr val="00B7CE"/>
              </a:solidFill>
              <a:round/>
              <a:headEnd/>
              <a:tailEnd/>
            </a:ln>
          </p:spPr>
          <p:txBody>
            <a:bodyPr/>
            <a:lstStyle/>
            <a:p>
              <a:endParaRPr lang="en-GB"/>
            </a:p>
          </p:txBody>
        </p:sp>
        <p:sp>
          <p:nvSpPr>
            <p:cNvPr id="74928" name="Line 139"/>
            <p:cNvSpPr>
              <a:spLocks noChangeShapeType="1"/>
            </p:cNvSpPr>
            <p:nvPr/>
          </p:nvSpPr>
          <p:spPr bwMode="auto">
            <a:xfrm>
              <a:off x="1850" y="2326"/>
              <a:ext cx="0" cy="46"/>
            </a:xfrm>
            <a:prstGeom prst="line">
              <a:avLst/>
            </a:prstGeom>
            <a:noFill/>
            <a:ln w="12700">
              <a:solidFill>
                <a:srgbClr val="00B7CE"/>
              </a:solidFill>
              <a:round/>
              <a:headEnd/>
              <a:tailEnd/>
            </a:ln>
          </p:spPr>
          <p:txBody>
            <a:bodyPr/>
            <a:lstStyle/>
            <a:p>
              <a:endParaRPr lang="en-GB"/>
            </a:p>
          </p:txBody>
        </p:sp>
        <p:sp>
          <p:nvSpPr>
            <p:cNvPr id="74929" name="Line 140"/>
            <p:cNvSpPr>
              <a:spLocks noChangeShapeType="1"/>
            </p:cNvSpPr>
            <p:nvPr/>
          </p:nvSpPr>
          <p:spPr bwMode="auto">
            <a:xfrm>
              <a:off x="2104" y="2326"/>
              <a:ext cx="0" cy="46"/>
            </a:xfrm>
            <a:prstGeom prst="line">
              <a:avLst/>
            </a:prstGeom>
            <a:noFill/>
            <a:ln w="12700">
              <a:solidFill>
                <a:srgbClr val="00B7CE"/>
              </a:solidFill>
              <a:round/>
              <a:headEnd/>
              <a:tailEnd/>
            </a:ln>
          </p:spPr>
          <p:txBody>
            <a:bodyPr/>
            <a:lstStyle/>
            <a:p>
              <a:endParaRPr lang="en-GB"/>
            </a:p>
          </p:txBody>
        </p:sp>
        <p:sp>
          <p:nvSpPr>
            <p:cNvPr id="74930" name="Line 141"/>
            <p:cNvSpPr>
              <a:spLocks noChangeShapeType="1"/>
            </p:cNvSpPr>
            <p:nvPr/>
          </p:nvSpPr>
          <p:spPr bwMode="auto">
            <a:xfrm>
              <a:off x="2361" y="2326"/>
              <a:ext cx="0" cy="46"/>
            </a:xfrm>
            <a:prstGeom prst="line">
              <a:avLst/>
            </a:prstGeom>
            <a:noFill/>
            <a:ln w="12700">
              <a:solidFill>
                <a:srgbClr val="00B7CE"/>
              </a:solidFill>
              <a:round/>
              <a:headEnd/>
              <a:tailEnd/>
            </a:ln>
          </p:spPr>
          <p:txBody>
            <a:bodyPr/>
            <a:lstStyle/>
            <a:p>
              <a:endParaRPr lang="en-GB"/>
            </a:p>
          </p:txBody>
        </p:sp>
        <p:sp>
          <p:nvSpPr>
            <p:cNvPr id="74931" name="Line 142"/>
            <p:cNvSpPr>
              <a:spLocks noChangeShapeType="1"/>
            </p:cNvSpPr>
            <p:nvPr/>
          </p:nvSpPr>
          <p:spPr bwMode="auto">
            <a:xfrm>
              <a:off x="2623" y="2326"/>
              <a:ext cx="0" cy="46"/>
            </a:xfrm>
            <a:prstGeom prst="line">
              <a:avLst/>
            </a:prstGeom>
            <a:noFill/>
            <a:ln w="12700">
              <a:solidFill>
                <a:srgbClr val="00B7CE"/>
              </a:solidFill>
              <a:round/>
              <a:headEnd/>
              <a:tailEnd/>
            </a:ln>
          </p:spPr>
          <p:txBody>
            <a:bodyPr/>
            <a:lstStyle/>
            <a:p>
              <a:endParaRPr lang="en-GB"/>
            </a:p>
          </p:txBody>
        </p:sp>
        <p:sp>
          <p:nvSpPr>
            <p:cNvPr id="74932" name="Line 143"/>
            <p:cNvSpPr>
              <a:spLocks noChangeShapeType="1"/>
            </p:cNvSpPr>
            <p:nvPr/>
          </p:nvSpPr>
          <p:spPr bwMode="auto">
            <a:xfrm>
              <a:off x="2882" y="2326"/>
              <a:ext cx="0" cy="46"/>
            </a:xfrm>
            <a:prstGeom prst="line">
              <a:avLst/>
            </a:prstGeom>
            <a:noFill/>
            <a:ln w="12700">
              <a:solidFill>
                <a:srgbClr val="00B7CE"/>
              </a:solidFill>
              <a:round/>
              <a:headEnd/>
              <a:tailEnd/>
            </a:ln>
          </p:spPr>
          <p:txBody>
            <a:bodyPr/>
            <a:lstStyle/>
            <a:p>
              <a:endParaRPr lang="en-GB"/>
            </a:p>
          </p:txBody>
        </p:sp>
        <p:sp>
          <p:nvSpPr>
            <p:cNvPr id="74933" name="Line 144"/>
            <p:cNvSpPr>
              <a:spLocks noChangeShapeType="1"/>
            </p:cNvSpPr>
            <p:nvPr/>
          </p:nvSpPr>
          <p:spPr bwMode="auto">
            <a:xfrm>
              <a:off x="3159" y="2326"/>
              <a:ext cx="0" cy="46"/>
            </a:xfrm>
            <a:prstGeom prst="line">
              <a:avLst/>
            </a:prstGeom>
            <a:noFill/>
            <a:ln w="12700">
              <a:solidFill>
                <a:srgbClr val="00B7CE"/>
              </a:solidFill>
              <a:round/>
              <a:headEnd/>
              <a:tailEnd/>
            </a:ln>
          </p:spPr>
          <p:txBody>
            <a:bodyPr/>
            <a:lstStyle/>
            <a:p>
              <a:endParaRPr lang="en-GB"/>
            </a:p>
          </p:txBody>
        </p:sp>
        <p:sp>
          <p:nvSpPr>
            <p:cNvPr id="74934" name="Line 145"/>
            <p:cNvSpPr>
              <a:spLocks noChangeShapeType="1"/>
            </p:cNvSpPr>
            <p:nvPr/>
          </p:nvSpPr>
          <p:spPr bwMode="auto">
            <a:xfrm>
              <a:off x="3398" y="2326"/>
              <a:ext cx="0" cy="46"/>
            </a:xfrm>
            <a:prstGeom prst="line">
              <a:avLst/>
            </a:prstGeom>
            <a:noFill/>
            <a:ln w="12700">
              <a:solidFill>
                <a:srgbClr val="00B7CE"/>
              </a:solidFill>
              <a:round/>
              <a:headEnd/>
              <a:tailEnd/>
            </a:ln>
          </p:spPr>
          <p:txBody>
            <a:bodyPr/>
            <a:lstStyle/>
            <a:p>
              <a:endParaRPr lang="en-GB"/>
            </a:p>
          </p:txBody>
        </p:sp>
        <p:sp>
          <p:nvSpPr>
            <p:cNvPr id="74935" name="Line 146"/>
            <p:cNvSpPr>
              <a:spLocks noChangeShapeType="1"/>
            </p:cNvSpPr>
            <p:nvPr/>
          </p:nvSpPr>
          <p:spPr bwMode="auto">
            <a:xfrm>
              <a:off x="3658" y="2326"/>
              <a:ext cx="0" cy="46"/>
            </a:xfrm>
            <a:prstGeom prst="line">
              <a:avLst/>
            </a:prstGeom>
            <a:noFill/>
            <a:ln w="12700">
              <a:solidFill>
                <a:srgbClr val="00B7CE"/>
              </a:solidFill>
              <a:round/>
              <a:headEnd/>
              <a:tailEnd/>
            </a:ln>
          </p:spPr>
          <p:txBody>
            <a:bodyPr/>
            <a:lstStyle/>
            <a:p>
              <a:endParaRPr lang="en-GB"/>
            </a:p>
          </p:txBody>
        </p:sp>
        <p:sp>
          <p:nvSpPr>
            <p:cNvPr id="74936" name="Line 147"/>
            <p:cNvSpPr>
              <a:spLocks noChangeShapeType="1"/>
            </p:cNvSpPr>
            <p:nvPr/>
          </p:nvSpPr>
          <p:spPr bwMode="auto">
            <a:xfrm>
              <a:off x="3918" y="2326"/>
              <a:ext cx="0" cy="46"/>
            </a:xfrm>
            <a:prstGeom prst="line">
              <a:avLst/>
            </a:prstGeom>
            <a:noFill/>
            <a:ln w="12700">
              <a:solidFill>
                <a:srgbClr val="00B7CE"/>
              </a:solidFill>
              <a:round/>
              <a:headEnd/>
              <a:tailEnd/>
            </a:ln>
          </p:spPr>
          <p:txBody>
            <a:bodyPr/>
            <a:lstStyle/>
            <a:p>
              <a:endParaRPr lang="en-GB"/>
            </a:p>
          </p:txBody>
        </p:sp>
        <p:sp>
          <p:nvSpPr>
            <p:cNvPr id="74937" name="Line 148"/>
            <p:cNvSpPr>
              <a:spLocks noChangeShapeType="1"/>
            </p:cNvSpPr>
            <p:nvPr/>
          </p:nvSpPr>
          <p:spPr bwMode="auto">
            <a:xfrm>
              <a:off x="4172" y="2326"/>
              <a:ext cx="0" cy="46"/>
            </a:xfrm>
            <a:prstGeom prst="line">
              <a:avLst/>
            </a:prstGeom>
            <a:noFill/>
            <a:ln w="12700">
              <a:solidFill>
                <a:srgbClr val="00B7CE"/>
              </a:solidFill>
              <a:round/>
              <a:headEnd/>
              <a:tailEnd/>
            </a:ln>
          </p:spPr>
          <p:txBody>
            <a:bodyPr/>
            <a:lstStyle/>
            <a:p>
              <a:endParaRPr lang="en-GB"/>
            </a:p>
          </p:txBody>
        </p:sp>
        <p:sp>
          <p:nvSpPr>
            <p:cNvPr id="74938" name="Line 149"/>
            <p:cNvSpPr>
              <a:spLocks noChangeShapeType="1"/>
            </p:cNvSpPr>
            <p:nvPr/>
          </p:nvSpPr>
          <p:spPr bwMode="auto">
            <a:xfrm>
              <a:off x="4428" y="2326"/>
              <a:ext cx="0" cy="46"/>
            </a:xfrm>
            <a:prstGeom prst="line">
              <a:avLst/>
            </a:prstGeom>
            <a:noFill/>
            <a:ln w="12700">
              <a:solidFill>
                <a:srgbClr val="00B7CE"/>
              </a:solidFill>
              <a:round/>
              <a:headEnd/>
              <a:tailEnd/>
            </a:ln>
          </p:spPr>
          <p:txBody>
            <a:bodyPr/>
            <a:lstStyle/>
            <a:p>
              <a:endParaRPr lang="en-GB"/>
            </a:p>
          </p:txBody>
        </p:sp>
      </p:grpSp>
      <p:sp>
        <p:nvSpPr>
          <p:cNvPr id="74835" name="Text Box 150"/>
          <p:cNvSpPr txBox="1">
            <a:spLocks noChangeArrowheads="1"/>
          </p:cNvSpPr>
          <p:nvPr/>
        </p:nvSpPr>
        <p:spPr bwMode="auto">
          <a:xfrm>
            <a:off x="476250" y="5019675"/>
            <a:ext cx="411163"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36" name="Text Box 151"/>
          <p:cNvSpPr txBox="1">
            <a:spLocks noChangeArrowheads="1"/>
          </p:cNvSpPr>
          <p:nvPr/>
        </p:nvSpPr>
        <p:spPr bwMode="auto">
          <a:xfrm>
            <a:off x="935038"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37" name="Text Box 152"/>
          <p:cNvSpPr txBox="1">
            <a:spLocks noChangeArrowheads="1"/>
          </p:cNvSpPr>
          <p:nvPr/>
        </p:nvSpPr>
        <p:spPr bwMode="auto">
          <a:xfrm>
            <a:off x="1411288"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38" name="Text Box 153"/>
          <p:cNvSpPr txBox="1">
            <a:spLocks noChangeArrowheads="1"/>
          </p:cNvSpPr>
          <p:nvPr/>
        </p:nvSpPr>
        <p:spPr bwMode="auto">
          <a:xfrm>
            <a:off x="1871663"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39" name="Text Box 154"/>
          <p:cNvSpPr txBox="1">
            <a:spLocks noChangeArrowheads="1"/>
          </p:cNvSpPr>
          <p:nvPr/>
        </p:nvSpPr>
        <p:spPr bwMode="auto">
          <a:xfrm>
            <a:off x="2332038"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0" name="Text Box 155"/>
          <p:cNvSpPr txBox="1">
            <a:spLocks noChangeArrowheads="1"/>
          </p:cNvSpPr>
          <p:nvPr/>
        </p:nvSpPr>
        <p:spPr bwMode="auto">
          <a:xfrm>
            <a:off x="3281363"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1" name="Text Box 156"/>
          <p:cNvSpPr txBox="1">
            <a:spLocks noChangeArrowheads="1"/>
          </p:cNvSpPr>
          <p:nvPr/>
        </p:nvSpPr>
        <p:spPr bwMode="auto">
          <a:xfrm>
            <a:off x="3795713"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2" name="Text Box 157"/>
          <p:cNvSpPr txBox="1">
            <a:spLocks noChangeArrowheads="1"/>
          </p:cNvSpPr>
          <p:nvPr/>
        </p:nvSpPr>
        <p:spPr bwMode="auto">
          <a:xfrm>
            <a:off x="4217988"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3" name="Text Box 158"/>
          <p:cNvSpPr txBox="1">
            <a:spLocks noChangeArrowheads="1"/>
          </p:cNvSpPr>
          <p:nvPr/>
        </p:nvSpPr>
        <p:spPr bwMode="auto">
          <a:xfrm>
            <a:off x="4686300" y="5019675"/>
            <a:ext cx="411163"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4" name="Text Box 159"/>
          <p:cNvSpPr txBox="1">
            <a:spLocks noChangeArrowheads="1"/>
          </p:cNvSpPr>
          <p:nvPr/>
        </p:nvSpPr>
        <p:spPr bwMode="auto">
          <a:xfrm>
            <a:off x="5154613" y="5019675"/>
            <a:ext cx="411162"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5" name="Text Box 160"/>
          <p:cNvSpPr txBox="1">
            <a:spLocks noChangeArrowheads="1"/>
          </p:cNvSpPr>
          <p:nvPr/>
        </p:nvSpPr>
        <p:spPr bwMode="auto">
          <a:xfrm>
            <a:off x="5613400" y="5019675"/>
            <a:ext cx="411163"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6" name="Text Box 161"/>
          <p:cNvSpPr txBox="1">
            <a:spLocks noChangeArrowheads="1"/>
          </p:cNvSpPr>
          <p:nvPr/>
        </p:nvSpPr>
        <p:spPr bwMode="auto">
          <a:xfrm>
            <a:off x="6080125" y="5019675"/>
            <a:ext cx="411163"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sp>
        <p:nvSpPr>
          <p:cNvPr id="74847" name="Text Box 162"/>
          <p:cNvSpPr txBox="1">
            <a:spLocks noChangeArrowheads="1"/>
          </p:cNvSpPr>
          <p:nvPr/>
        </p:nvSpPr>
        <p:spPr bwMode="auto">
          <a:xfrm>
            <a:off x="2816225" y="5019675"/>
            <a:ext cx="411163" cy="180975"/>
          </a:xfrm>
          <a:prstGeom prst="rect">
            <a:avLst/>
          </a:prstGeom>
          <a:noFill/>
          <a:ln w="12700">
            <a:noFill/>
            <a:miter lim="800000"/>
            <a:headEnd/>
            <a:tailEnd/>
          </a:ln>
        </p:spPr>
        <p:txBody>
          <a:bodyPr lIns="0" rIns="0"/>
          <a:lstStyle/>
          <a:p>
            <a:endParaRPr lang="en-GB" sz="1000" b="0">
              <a:solidFill>
                <a:schemeClr val="bg1"/>
              </a:solidFill>
              <a:latin typeface="Neo Sans" pitchFamily="34" charset="0"/>
            </a:endParaRPr>
          </a:p>
        </p:txBody>
      </p:sp>
      <p:grpSp>
        <p:nvGrpSpPr>
          <p:cNvPr id="7" name="Group 163"/>
          <p:cNvGrpSpPr>
            <a:grpSpLocks/>
          </p:cNvGrpSpPr>
          <p:nvPr/>
        </p:nvGrpSpPr>
        <p:grpSpPr bwMode="auto">
          <a:xfrm>
            <a:off x="454025" y="5656263"/>
            <a:ext cx="6076950" cy="104775"/>
            <a:chOff x="1200" y="2586"/>
            <a:chExt cx="3355" cy="54"/>
          </a:xfrm>
        </p:grpSpPr>
        <p:sp>
          <p:nvSpPr>
            <p:cNvPr id="74911" name="Line 164"/>
            <p:cNvSpPr>
              <a:spLocks noChangeShapeType="1"/>
            </p:cNvSpPr>
            <p:nvPr/>
          </p:nvSpPr>
          <p:spPr bwMode="auto">
            <a:xfrm>
              <a:off x="1200" y="2640"/>
              <a:ext cx="3355" cy="0"/>
            </a:xfrm>
            <a:prstGeom prst="line">
              <a:avLst/>
            </a:prstGeom>
            <a:noFill/>
            <a:ln w="12700">
              <a:solidFill>
                <a:srgbClr val="00B7CE"/>
              </a:solidFill>
              <a:round/>
              <a:headEnd/>
              <a:tailEnd/>
            </a:ln>
          </p:spPr>
          <p:txBody>
            <a:bodyPr/>
            <a:lstStyle/>
            <a:p>
              <a:endParaRPr lang="en-GB"/>
            </a:p>
          </p:txBody>
        </p:sp>
        <p:sp>
          <p:nvSpPr>
            <p:cNvPr id="74912" name="Line 165"/>
            <p:cNvSpPr>
              <a:spLocks noChangeShapeType="1"/>
            </p:cNvSpPr>
            <p:nvPr/>
          </p:nvSpPr>
          <p:spPr bwMode="auto">
            <a:xfrm>
              <a:off x="1330" y="2586"/>
              <a:ext cx="0" cy="46"/>
            </a:xfrm>
            <a:prstGeom prst="line">
              <a:avLst/>
            </a:prstGeom>
            <a:noFill/>
            <a:ln w="12700">
              <a:solidFill>
                <a:srgbClr val="00B7CE"/>
              </a:solidFill>
              <a:round/>
              <a:headEnd/>
              <a:tailEnd/>
            </a:ln>
          </p:spPr>
          <p:txBody>
            <a:bodyPr/>
            <a:lstStyle/>
            <a:p>
              <a:endParaRPr lang="en-GB"/>
            </a:p>
          </p:txBody>
        </p:sp>
        <p:sp>
          <p:nvSpPr>
            <p:cNvPr id="74913" name="Line 166"/>
            <p:cNvSpPr>
              <a:spLocks noChangeShapeType="1"/>
            </p:cNvSpPr>
            <p:nvPr/>
          </p:nvSpPr>
          <p:spPr bwMode="auto">
            <a:xfrm>
              <a:off x="1581" y="2586"/>
              <a:ext cx="0" cy="46"/>
            </a:xfrm>
            <a:prstGeom prst="line">
              <a:avLst/>
            </a:prstGeom>
            <a:noFill/>
            <a:ln w="12700">
              <a:solidFill>
                <a:srgbClr val="00B7CE"/>
              </a:solidFill>
              <a:round/>
              <a:headEnd/>
              <a:tailEnd/>
            </a:ln>
          </p:spPr>
          <p:txBody>
            <a:bodyPr/>
            <a:lstStyle/>
            <a:p>
              <a:endParaRPr lang="en-GB"/>
            </a:p>
          </p:txBody>
        </p:sp>
        <p:sp>
          <p:nvSpPr>
            <p:cNvPr id="74914" name="Line 167"/>
            <p:cNvSpPr>
              <a:spLocks noChangeShapeType="1"/>
            </p:cNvSpPr>
            <p:nvPr/>
          </p:nvSpPr>
          <p:spPr bwMode="auto">
            <a:xfrm>
              <a:off x="1844" y="2586"/>
              <a:ext cx="0" cy="46"/>
            </a:xfrm>
            <a:prstGeom prst="line">
              <a:avLst/>
            </a:prstGeom>
            <a:noFill/>
            <a:ln w="12700">
              <a:solidFill>
                <a:srgbClr val="00B7CE"/>
              </a:solidFill>
              <a:round/>
              <a:headEnd/>
              <a:tailEnd/>
            </a:ln>
          </p:spPr>
          <p:txBody>
            <a:bodyPr/>
            <a:lstStyle/>
            <a:p>
              <a:endParaRPr lang="en-GB"/>
            </a:p>
          </p:txBody>
        </p:sp>
        <p:sp>
          <p:nvSpPr>
            <p:cNvPr id="74915" name="Line 168"/>
            <p:cNvSpPr>
              <a:spLocks noChangeShapeType="1"/>
            </p:cNvSpPr>
            <p:nvPr/>
          </p:nvSpPr>
          <p:spPr bwMode="auto">
            <a:xfrm>
              <a:off x="2098" y="2586"/>
              <a:ext cx="0" cy="46"/>
            </a:xfrm>
            <a:prstGeom prst="line">
              <a:avLst/>
            </a:prstGeom>
            <a:noFill/>
            <a:ln w="12700">
              <a:solidFill>
                <a:srgbClr val="00B7CE"/>
              </a:solidFill>
              <a:round/>
              <a:headEnd/>
              <a:tailEnd/>
            </a:ln>
          </p:spPr>
          <p:txBody>
            <a:bodyPr/>
            <a:lstStyle/>
            <a:p>
              <a:endParaRPr lang="en-GB"/>
            </a:p>
          </p:txBody>
        </p:sp>
        <p:sp>
          <p:nvSpPr>
            <p:cNvPr id="74916" name="Line 169"/>
            <p:cNvSpPr>
              <a:spLocks noChangeShapeType="1"/>
            </p:cNvSpPr>
            <p:nvPr/>
          </p:nvSpPr>
          <p:spPr bwMode="auto">
            <a:xfrm>
              <a:off x="2355" y="2586"/>
              <a:ext cx="0" cy="46"/>
            </a:xfrm>
            <a:prstGeom prst="line">
              <a:avLst/>
            </a:prstGeom>
            <a:noFill/>
            <a:ln w="12700">
              <a:solidFill>
                <a:srgbClr val="00B7CE"/>
              </a:solidFill>
              <a:round/>
              <a:headEnd/>
              <a:tailEnd/>
            </a:ln>
          </p:spPr>
          <p:txBody>
            <a:bodyPr/>
            <a:lstStyle/>
            <a:p>
              <a:endParaRPr lang="en-GB"/>
            </a:p>
          </p:txBody>
        </p:sp>
        <p:sp>
          <p:nvSpPr>
            <p:cNvPr id="74917" name="Line 170"/>
            <p:cNvSpPr>
              <a:spLocks noChangeShapeType="1"/>
            </p:cNvSpPr>
            <p:nvPr/>
          </p:nvSpPr>
          <p:spPr bwMode="auto">
            <a:xfrm>
              <a:off x="2617" y="2586"/>
              <a:ext cx="0" cy="46"/>
            </a:xfrm>
            <a:prstGeom prst="line">
              <a:avLst/>
            </a:prstGeom>
            <a:noFill/>
            <a:ln w="12700">
              <a:solidFill>
                <a:srgbClr val="00B7CE"/>
              </a:solidFill>
              <a:round/>
              <a:headEnd/>
              <a:tailEnd/>
            </a:ln>
          </p:spPr>
          <p:txBody>
            <a:bodyPr/>
            <a:lstStyle/>
            <a:p>
              <a:endParaRPr lang="en-GB"/>
            </a:p>
          </p:txBody>
        </p:sp>
        <p:sp>
          <p:nvSpPr>
            <p:cNvPr id="74918" name="Line 171"/>
            <p:cNvSpPr>
              <a:spLocks noChangeShapeType="1"/>
            </p:cNvSpPr>
            <p:nvPr/>
          </p:nvSpPr>
          <p:spPr bwMode="auto">
            <a:xfrm>
              <a:off x="2876" y="2586"/>
              <a:ext cx="0" cy="46"/>
            </a:xfrm>
            <a:prstGeom prst="line">
              <a:avLst/>
            </a:prstGeom>
            <a:noFill/>
            <a:ln w="12700">
              <a:solidFill>
                <a:srgbClr val="00B7CE"/>
              </a:solidFill>
              <a:round/>
              <a:headEnd/>
              <a:tailEnd/>
            </a:ln>
          </p:spPr>
          <p:txBody>
            <a:bodyPr/>
            <a:lstStyle/>
            <a:p>
              <a:endParaRPr lang="en-GB"/>
            </a:p>
          </p:txBody>
        </p:sp>
        <p:sp>
          <p:nvSpPr>
            <p:cNvPr id="74919" name="Line 172"/>
            <p:cNvSpPr>
              <a:spLocks noChangeShapeType="1"/>
            </p:cNvSpPr>
            <p:nvPr/>
          </p:nvSpPr>
          <p:spPr bwMode="auto">
            <a:xfrm>
              <a:off x="3153" y="2586"/>
              <a:ext cx="0" cy="46"/>
            </a:xfrm>
            <a:prstGeom prst="line">
              <a:avLst/>
            </a:prstGeom>
            <a:noFill/>
            <a:ln w="12700">
              <a:solidFill>
                <a:srgbClr val="00B7CE"/>
              </a:solidFill>
              <a:round/>
              <a:headEnd/>
              <a:tailEnd/>
            </a:ln>
          </p:spPr>
          <p:txBody>
            <a:bodyPr/>
            <a:lstStyle/>
            <a:p>
              <a:endParaRPr lang="en-GB"/>
            </a:p>
          </p:txBody>
        </p:sp>
        <p:sp>
          <p:nvSpPr>
            <p:cNvPr id="74920" name="Line 173"/>
            <p:cNvSpPr>
              <a:spLocks noChangeShapeType="1"/>
            </p:cNvSpPr>
            <p:nvPr/>
          </p:nvSpPr>
          <p:spPr bwMode="auto">
            <a:xfrm>
              <a:off x="3392" y="2586"/>
              <a:ext cx="0" cy="46"/>
            </a:xfrm>
            <a:prstGeom prst="line">
              <a:avLst/>
            </a:prstGeom>
            <a:noFill/>
            <a:ln w="12700">
              <a:solidFill>
                <a:srgbClr val="00B7CE"/>
              </a:solidFill>
              <a:round/>
              <a:headEnd/>
              <a:tailEnd/>
            </a:ln>
          </p:spPr>
          <p:txBody>
            <a:bodyPr/>
            <a:lstStyle/>
            <a:p>
              <a:endParaRPr lang="en-GB"/>
            </a:p>
          </p:txBody>
        </p:sp>
        <p:sp>
          <p:nvSpPr>
            <p:cNvPr id="74921" name="Line 174"/>
            <p:cNvSpPr>
              <a:spLocks noChangeShapeType="1"/>
            </p:cNvSpPr>
            <p:nvPr/>
          </p:nvSpPr>
          <p:spPr bwMode="auto">
            <a:xfrm>
              <a:off x="3652" y="2586"/>
              <a:ext cx="0" cy="46"/>
            </a:xfrm>
            <a:prstGeom prst="line">
              <a:avLst/>
            </a:prstGeom>
            <a:noFill/>
            <a:ln w="12700">
              <a:solidFill>
                <a:srgbClr val="00B7CE"/>
              </a:solidFill>
              <a:round/>
              <a:headEnd/>
              <a:tailEnd/>
            </a:ln>
          </p:spPr>
          <p:txBody>
            <a:bodyPr/>
            <a:lstStyle/>
            <a:p>
              <a:endParaRPr lang="en-GB"/>
            </a:p>
          </p:txBody>
        </p:sp>
        <p:sp>
          <p:nvSpPr>
            <p:cNvPr id="74922" name="Line 175"/>
            <p:cNvSpPr>
              <a:spLocks noChangeShapeType="1"/>
            </p:cNvSpPr>
            <p:nvPr/>
          </p:nvSpPr>
          <p:spPr bwMode="auto">
            <a:xfrm>
              <a:off x="3912" y="2586"/>
              <a:ext cx="0" cy="46"/>
            </a:xfrm>
            <a:prstGeom prst="line">
              <a:avLst/>
            </a:prstGeom>
            <a:noFill/>
            <a:ln w="12700">
              <a:solidFill>
                <a:srgbClr val="00B7CE"/>
              </a:solidFill>
              <a:round/>
              <a:headEnd/>
              <a:tailEnd/>
            </a:ln>
          </p:spPr>
          <p:txBody>
            <a:bodyPr/>
            <a:lstStyle/>
            <a:p>
              <a:endParaRPr lang="en-GB"/>
            </a:p>
          </p:txBody>
        </p:sp>
        <p:sp>
          <p:nvSpPr>
            <p:cNvPr id="74923" name="Line 176"/>
            <p:cNvSpPr>
              <a:spLocks noChangeShapeType="1"/>
            </p:cNvSpPr>
            <p:nvPr/>
          </p:nvSpPr>
          <p:spPr bwMode="auto">
            <a:xfrm>
              <a:off x="4166" y="2586"/>
              <a:ext cx="0" cy="46"/>
            </a:xfrm>
            <a:prstGeom prst="line">
              <a:avLst/>
            </a:prstGeom>
            <a:noFill/>
            <a:ln w="12700">
              <a:solidFill>
                <a:srgbClr val="00B7CE"/>
              </a:solidFill>
              <a:round/>
              <a:headEnd/>
              <a:tailEnd/>
            </a:ln>
          </p:spPr>
          <p:txBody>
            <a:bodyPr/>
            <a:lstStyle/>
            <a:p>
              <a:endParaRPr lang="en-GB"/>
            </a:p>
          </p:txBody>
        </p:sp>
        <p:sp>
          <p:nvSpPr>
            <p:cNvPr id="74924" name="Line 177"/>
            <p:cNvSpPr>
              <a:spLocks noChangeShapeType="1"/>
            </p:cNvSpPr>
            <p:nvPr/>
          </p:nvSpPr>
          <p:spPr bwMode="auto">
            <a:xfrm>
              <a:off x="4422" y="2586"/>
              <a:ext cx="0" cy="46"/>
            </a:xfrm>
            <a:prstGeom prst="line">
              <a:avLst/>
            </a:prstGeom>
            <a:noFill/>
            <a:ln w="12700">
              <a:solidFill>
                <a:srgbClr val="00B7CE"/>
              </a:solidFill>
              <a:round/>
              <a:headEnd/>
              <a:tailEnd/>
            </a:ln>
          </p:spPr>
          <p:txBody>
            <a:bodyPr/>
            <a:lstStyle/>
            <a:p>
              <a:endParaRPr lang="en-GB"/>
            </a:p>
          </p:txBody>
        </p:sp>
      </p:grpSp>
      <p:sp>
        <p:nvSpPr>
          <p:cNvPr id="74849" name="Text Box 178"/>
          <p:cNvSpPr txBox="1">
            <a:spLocks noChangeArrowheads="1"/>
          </p:cNvSpPr>
          <p:nvPr/>
        </p:nvSpPr>
        <p:spPr bwMode="auto">
          <a:xfrm>
            <a:off x="476250" y="5418138"/>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28</a:t>
            </a:r>
          </a:p>
        </p:txBody>
      </p:sp>
      <p:sp>
        <p:nvSpPr>
          <p:cNvPr id="74850" name="Text Box 179"/>
          <p:cNvSpPr txBox="1">
            <a:spLocks noChangeArrowheads="1"/>
          </p:cNvSpPr>
          <p:nvPr/>
        </p:nvSpPr>
        <p:spPr bwMode="auto">
          <a:xfrm>
            <a:off x="935038"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40</a:t>
            </a:r>
          </a:p>
        </p:txBody>
      </p:sp>
      <p:sp>
        <p:nvSpPr>
          <p:cNvPr id="74851" name="Text Box 180"/>
          <p:cNvSpPr txBox="1">
            <a:spLocks noChangeArrowheads="1"/>
          </p:cNvSpPr>
          <p:nvPr/>
        </p:nvSpPr>
        <p:spPr bwMode="auto">
          <a:xfrm>
            <a:off x="1411288"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52</a:t>
            </a:r>
          </a:p>
        </p:txBody>
      </p:sp>
      <p:sp>
        <p:nvSpPr>
          <p:cNvPr id="74852" name="Text Box 181"/>
          <p:cNvSpPr txBox="1">
            <a:spLocks noChangeArrowheads="1"/>
          </p:cNvSpPr>
          <p:nvPr/>
        </p:nvSpPr>
        <p:spPr bwMode="auto">
          <a:xfrm>
            <a:off x="1871663"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64</a:t>
            </a:r>
          </a:p>
        </p:txBody>
      </p:sp>
      <p:sp>
        <p:nvSpPr>
          <p:cNvPr id="74853" name="Text Box 182"/>
          <p:cNvSpPr txBox="1">
            <a:spLocks noChangeArrowheads="1"/>
          </p:cNvSpPr>
          <p:nvPr/>
        </p:nvSpPr>
        <p:spPr bwMode="auto">
          <a:xfrm>
            <a:off x="2332038"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76</a:t>
            </a:r>
          </a:p>
        </p:txBody>
      </p:sp>
      <p:sp>
        <p:nvSpPr>
          <p:cNvPr id="74854" name="Text Box 183"/>
          <p:cNvSpPr txBox="1">
            <a:spLocks noChangeArrowheads="1"/>
          </p:cNvSpPr>
          <p:nvPr/>
        </p:nvSpPr>
        <p:spPr bwMode="auto">
          <a:xfrm>
            <a:off x="3281363"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100</a:t>
            </a:r>
          </a:p>
        </p:txBody>
      </p:sp>
      <p:sp>
        <p:nvSpPr>
          <p:cNvPr id="74855" name="Text Box 184"/>
          <p:cNvSpPr txBox="1">
            <a:spLocks noChangeArrowheads="1"/>
          </p:cNvSpPr>
          <p:nvPr/>
        </p:nvSpPr>
        <p:spPr bwMode="auto">
          <a:xfrm>
            <a:off x="3784600" y="5418138"/>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112</a:t>
            </a:r>
          </a:p>
        </p:txBody>
      </p:sp>
      <p:sp>
        <p:nvSpPr>
          <p:cNvPr id="74856" name="Text Box 185"/>
          <p:cNvSpPr txBox="1">
            <a:spLocks noChangeArrowheads="1"/>
          </p:cNvSpPr>
          <p:nvPr/>
        </p:nvSpPr>
        <p:spPr bwMode="auto">
          <a:xfrm>
            <a:off x="4217988"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124</a:t>
            </a:r>
          </a:p>
        </p:txBody>
      </p:sp>
      <p:sp>
        <p:nvSpPr>
          <p:cNvPr id="74857" name="Text Box 186"/>
          <p:cNvSpPr txBox="1">
            <a:spLocks noChangeArrowheads="1"/>
          </p:cNvSpPr>
          <p:nvPr/>
        </p:nvSpPr>
        <p:spPr bwMode="auto">
          <a:xfrm>
            <a:off x="4686300" y="5418138"/>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136</a:t>
            </a:r>
          </a:p>
        </p:txBody>
      </p:sp>
      <p:sp>
        <p:nvSpPr>
          <p:cNvPr id="74858" name="Text Box 187"/>
          <p:cNvSpPr txBox="1">
            <a:spLocks noChangeArrowheads="1"/>
          </p:cNvSpPr>
          <p:nvPr/>
        </p:nvSpPr>
        <p:spPr bwMode="auto">
          <a:xfrm>
            <a:off x="5154613"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148</a:t>
            </a:r>
          </a:p>
        </p:txBody>
      </p:sp>
      <p:sp>
        <p:nvSpPr>
          <p:cNvPr id="74859" name="Text Box 188"/>
          <p:cNvSpPr txBox="1">
            <a:spLocks noChangeArrowheads="1"/>
          </p:cNvSpPr>
          <p:nvPr/>
        </p:nvSpPr>
        <p:spPr bwMode="auto">
          <a:xfrm>
            <a:off x="5613400" y="5418138"/>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160</a:t>
            </a:r>
          </a:p>
        </p:txBody>
      </p:sp>
      <p:sp>
        <p:nvSpPr>
          <p:cNvPr id="74860" name="Text Box 189"/>
          <p:cNvSpPr txBox="1">
            <a:spLocks noChangeArrowheads="1"/>
          </p:cNvSpPr>
          <p:nvPr/>
        </p:nvSpPr>
        <p:spPr bwMode="auto">
          <a:xfrm>
            <a:off x="6080125" y="5418138"/>
            <a:ext cx="411163"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172</a:t>
            </a:r>
          </a:p>
        </p:txBody>
      </p:sp>
      <p:sp>
        <p:nvSpPr>
          <p:cNvPr id="74861" name="Text Box 190"/>
          <p:cNvSpPr txBox="1">
            <a:spLocks noChangeArrowheads="1"/>
          </p:cNvSpPr>
          <p:nvPr/>
        </p:nvSpPr>
        <p:spPr bwMode="auto">
          <a:xfrm>
            <a:off x="2805113" y="5418138"/>
            <a:ext cx="411162"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88</a:t>
            </a:r>
          </a:p>
        </p:txBody>
      </p:sp>
      <p:grpSp>
        <p:nvGrpSpPr>
          <p:cNvPr id="8" name="Group 191"/>
          <p:cNvGrpSpPr>
            <a:grpSpLocks/>
          </p:cNvGrpSpPr>
          <p:nvPr/>
        </p:nvGrpSpPr>
        <p:grpSpPr bwMode="auto">
          <a:xfrm>
            <a:off x="454025" y="6059488"/>
            <a:ext cx="6076950" cy="104775"/>
            <a:chOff x="1206" y="2846"/>
            <a:chExt cx="3355" cy="54"/>
          </a:xfrm>
        </p:grpSpPr>
        <p:sp>
          <p:nvSpPr>
            <p:cNvPr id="74897" name="Line 192"/>
            <p:cNvSpPr>
              <a:spLocks noChangeShapeType="1"/>
            </p:cNvSpPr>
            <p:nvPr/>
          </p:nvSpPr>
          <p:spPr bwMode="auto">
            <a:xfrm>
              <a:off x="1206" y="2900"/>
              <a:ext cx="3355" cy="0"/>
            </a:xfrm>
            <a:prstGeom prst="line">
              <a:avLst/>
            </a:prstGeom>
            <a:noFill/>
            <a:ln w="12700">
              <a:solidFill>
                <a:srgbClr val="00B7CE"/>
              </a:solidFill>
              <a:round/>
              <a:headEnd/>
              <a:tailEnd/>
            </a:ln>
          </p:spPr>
          <p:txBody>
            <a:bodyPr/>
            <a:lstStyle/>
            <a:p>
              <a:endParaRPr lang="en-GB"/>
            </a:p>
          </p:txBody>
        </p:sp>
        <p:sp>
          <p:nvSpPr>
            <p:cNvPr id="74898" name="Line 193"/>
            <p:cNvSpPr>
              <a:spLocks noChangeShapeType="1"/>
            </p:cNvSpPr>
            <p:nvPr/>
          </p:nvSpPr>
          <p:spPr bwMode="auto">
            <a:xfrm>
              <a:off x="1336" y="2846"/>
              <a:ext cx="0" cy="46"/>
            </a:xfrm>
            <a:prstGeom prst="line">
              <a:avLst/>
            </a:prstGeom>
            <a:noFill/>
            <a:ln w="12700">
              <a:solidFill>
                <a:srgbClr val="00B7CE"/>
              </a:solidFill>
              <a:round/>
              <a:headEnd/>
              <a:tailEnd/>
            </a:ln>
          </p:spPr>
          <p:txBody>
            <a:bodyPr/>
            <a:lstStyle/>
            <a:p>
              <a:endParaRPr lang="en-GB"/>
            </a:p>
          </p:txBody>
        </p:sp>
        <p:sp>
          <p:nvSpPr>
            <p:cNvPr id="74899" name="Line 194"/>
            <p:cNvSpPr>
              <a:spLocks noChangeShapeType="1"/>
            </p:cNvSpPr>
            <p:nvPr/>
          </p:nvSpPr>
          <p:spPr bwMode="auto">
            <a:xfrm>
              <a:off x="1587" y="2846"/>
              <a:ext cx="0" cy="46"/>
            </a:xfrm>
            <a:prstGeom prst="line">
              <a:avLst/>
            </a:prstGeom>
            <a:noFill/>
            <a:ln w="12700">
              <a:solidFill>
                <a:srgbClr val="00B7CE"/>
              </a:solidFill>
              <a:round/>
              <a:headEnd/>
              <a:tailEnd/>
            </a:ln>
          </p:spPr>
          <p:txBody>
            <a:bodyPr/>
            <a:lstStyle/>
            <a:p>
              <a:endParaRPr lang="en-GB"/>
            </a:p>
          </p:txBody>
        </p:sp>
        <p:sp>
          <p:nvSpPr>
            <p:cNvPr id="74900" name="Line 195"/>
            <p:cNvSpPr>
              <a:spLocks noChangeShapeType="1"/>
            </p:cNvSpPr>
            <p:nvPr/>
          </p:nvSpPr>
          <p:spPr bwMode="auto">
            <a:xfrm>
              <a:off x="1850" y="2846"/>
              <a:ext cx="0" cy="46"/>
            </a:xfrm>
            <a:prstGeom prst="line">
              <a:avLst/>
            </a:prstGeom>
            <a:noFill/>
            <a:ln w="12700">
              <a:solidFill>
                <a:srgbClr val="00B7CE"/>
              </a:solidFill>
              <a:round/>
              <a:headEnd/>
              <a:tailEnd/>
            </a:ln>
          </p:spPr>
          <p:txBody>
            <a:bodyPr/>
            <a:lstStyle/>
            <a:p>
              <a:endParaRPr lang="en-GB"/>
            </a:p>
          </p:txBody>
        </p:sp>
        <p:sp>
          <p:nvSpPr>
            <p:cNvPr id="74901" name="Line 196"/>
            <p:cNvSpPr>
              <a:spLocks noChangeShapeType="1"/>
            </p:cNvSpPr>
            <p:nvPr/>
          </p:nvSpPr>
          <p:spPr bwMode="auto">
            <a:xfrm>
              <a:off x="2104" y="2846"/>
              <a:ext cx="0" cy="46"/>
            </a:xfrm>
            <a:prstGeom prst="line">
              <a:avLst/>
            </a:prstGeom>
            <a:noFill/>
            <a:ln w="12700">
              <a:solidFill>
                <a:srgbClr val="00B7CE"/>
              </a:solidFill>
              <a:round/>
              <a:headEnd/>
              <a:tailEnd/>
            </a:ln>
          </p:spPr>
          <p:txBody>
            <a:bodyPr/>
            <a:lstStyle/>
            <a:p>
              <a:endParaRPr lang="en-GB"/>
            </a:p>
          </p:txBody>
        </p:sp>
        <p:sp>
          <p:nvSpPr>
            <p:cNvPr id="74902" name="Line 197"/>
            <p:cNvSpPr>
              <a:spLocks noChangeShapeType="1"/>
            </p:cNvSpPr>
            <p:nvPr/>
          </p:nvSpPr>
          <p:spPr bwMode="auto">
            <a:xfrm>
              <a:off x="2361" y="2846"/>
              <a:ext cx="0" cy="46"/>
            </a:xfrm>
            <a:prstGeom prst="line">
              <a:avLst/>
            </a:prstGeom>
            <a:noFill/>
            <a:ln w="12700">
              <a:solidFill>
                <a:srgbClr val="00B7CE"/>
              </a:solidFill>
              <a:round/>
              <a:headEnd/>
              <a:tailEnd/>
            </a:ln>
          </p:spPr>
          <p:txBody>
            <a:bodyPr/>
            <a:lstStyle/>
            <a:p>
              <a:endParaRPr lang="en-GB"/>
            </a:p>
          </p:txBody>
        </p:sp>
        <p:sp>
          <p:nvSpPr>
            <p:cNvPr id="74903" name="Line 198"/>
            <p:cNvSpPr>
              <a:spLocks noChangeShapeType="1"/>
            </p:cNvSpPr>
            <p:nvPr/>
          </p:nvSpPr>
          <p:spPr bwMode="auto">
            <a:xfrm>
              <a:off x="2623" y="2846"/>
              <a:ext cx="0" cy="46"/>
            </a:xfrm>
            <a:prstGeom prst="line">
              <a:avLst/>
            </a:prstGeom>
            <a:noFill/>
            <a:ln w="12700">
              <a:solidFill>
                <a:srgbClr val="00B7CE"/>
              </a:solidFill>
              <a:round/>
              <a:headEnd/>
              <a:tailEnd/>
            </a:ln>
          </p:spPr>
          <p:txBody>
            <a:bodyPr/>
            <a:lstStyle/>
            <a:p>
              <a:endParaRPr lang="en-GB"/>
            </a:p>
          </p:txBody>
        </p:sp>
        <p:sp>
          <p:nvSpPr>
            <p:cNvPr id="74904" name="Line 199"/>
            <p:cNvSpPr>
              <a:spLocks noChangeShapeType="1"/>
            </p:cNvSpPr>
            <p:nvPr/>
          </p:nvSpPr>
          <p:spPr bwMode="auto">
            <a:xfrm>
              <a:off x="2882" y="2846"/>
              <a:ext cx="0" cy="46"/>
            </a:xfrm>
            <a:prstGeom prst="line">
              <a:avLst/>
            </a:prstGeom>
            <a:noFill/>
            <a:ln w="12700">
              <a:solidFill>
                <a:srgbClr val="00B7CE"/>
              </a:solidFill>
              <a:round/>
              <a:headEnd/>
              <a:tailEnd/>
            </a:ln>
          </p:spPr>
          <p:txBody>
            <a:bodyPr/>
            <a:lstStyle/>
            <a:p>
              <a:endParaRPr lang="en-GB"/>
            </a:p>
          </p:txBody>
        </p:sp>
        <p:sp>
          <p:nvSpPr>
            <p:cNvPr id="74905" name="Line 200"/>
            <p:cNvSpPr>
              <a:spLocks noChangeShapeType="1"/>
            </p:cNvSpPr>
            <p:nvPr/>
          </p:nvSpPr>
          <p:spPr bwMode="auto">
            <a:xfrm>
              <a:off x="3159" y="2846"/>
              <a:ext cx="0" cy="46"/>
            </a:xfrm>
            <a:prstGeom prst="line">
              <a:avLst/>
            </a:prstGeom>
            <a:noFill/>
            <a:ln w="12700">
              <a:solidFill>
                <a:srgbClr val="00B7CE"/>
              </a:solidFill>
              <a:round/>
              <a:headEnd/>
              <a:tailEnd/>
            </a:ln>
          </p:spPr>
          <p:txBody>
            <a:bodyPr/>
            <a:lstStyle/>
            <a:p>
              <a:endParaRPr lang="en-GB"/>
            </a:p>
          </p:txBody>
        </p:sp>
        <p:sp>
          <p:nvSpPr>
            <p:cNvPr id="74906" name="Line 201"/>
            <p:cNvSpPr>
              <a:spLocks noChangeShapeType="1"/>
            </p:cNvSpPr>
            <p:nvPr/>
          </p:nvSpPr>
          <p:spPr bwMode="auto">
            <a:xfrm>
              <a:off x="3398" y="2846"/>
              <a:ext cx="0" cy="46"/>
            </a:xfrm>
            <a:prstGeom prst="line">
              <a:avLst/>
            </a:prstGeom>
            <a:noFill/>
            <a:ln w="12700">
              <a:solidFill>
                <a:srgbClr val="00B7CE"/>
              </a:solidFill>
              <a:round/>
              <a:headEnd/>
              <a:tailEnd/>
            </a:ln>
          </p:spPr>
          <p:txBody>
            <a:bodyPr/>
            <a:lstStyle/>
            <a:p>
              <a:endParaRPr lang="en-GB"/>
            </a:p>
          </p:txBody>
        </p:sp>
        <p:sp>
          <p:nvSpPr>
            <p:cNvPr id="74907" name="Line 202"/>
            <p:cNvSpPr>
              <a:spLocks noChangeShapeType="1"/>
            </p:cNvSpPr>
            <p:nvPr/>
          </p:nvSpPr>
          <p:spPr bwMode="auto">
            <a:xfrm>
              <a:off x="3658" y="2846"/>
              <a:ext cx="0" cy="46"/>
            </a:xfrm>
            <a:prstGeom prst="line">
              <a:avLst/>
            </a:prstGeom>
            <a:noFill/>
            <a:ln w="12700">
              <a:solidFill>
                <a:srgbClr val="00B7CE"/>
              </a:solidFill>
              <a:round/>
              <a:headEnd/>
              <a:tailEnd/>
            </a:ln>
          </p:spPr>
          <p:txBody>
            <a:bodyPr/>
            <a:lstStyle/>
            <a:p>
              <a:endParaRPr lang="en-GB"/>
            </a:p>
          </p:txBody>
        </p:sp>
        <p:sp>
          <p:nvSpPr>
            <p:cNvPr id="74908" name="Line 203"/>
            <p:cNvSpPr>
              <a:spLocks noChangeShapeType="1"/>
            </p:cNvSpPr>
            <p:nvPr/>
          </p:nvSpPr>
          <p:spPr bwMode="auto">
            <a:xfrm>
              <a:off x="3918" y="2846"/>
              <a:ext cx="0" cy="46"/>
            </a:xfrm>
            <a:prstGeom prst="line">
              <a:avLst/>
            </a:prstGeom>
            <a:noFill/>
            <a:ln w="12700">
              <a:solidFill>
                <a:srgbClr val="00B7CE"/>
              </a:solidFill>
              <a:round/>
              <a:headEnd/>
              <a:tailEnd/>
            </a:ln>
          </p:spPr>
          <p:txBody>
            <a:bodyPr/>
            <a:lstStyle/>
            <a:p>
              <a:endParaRPr lang="en-GB"/>
            </a:p>
          </p:txBody>
        </p:sp>
        <p:sp>
          <p:nvSpPr>
            <p:cNvPr id="74909" name="Line 204"/>
            <p:cNvSpPr>
              <a:spLocks noChangeShapeType="1"/>
            </p:cNvSpPr>
            <p:nvPr/>
          </p:nvSpPr>
          <p:spPr bwMode="auto">
            <a:xfrm>
              <a:off x="4172" y="2846"/>
              <a:ext cx="0" cy="46"/>
            </a:xfrm>
            <a:prstGeom prst="line">
              <a:avLst/>
            </a:prstGeom>
            <a:noFill/>
            <a:ln w="12700">
              <a:solidFill>
                <a:srgbClr val="00B7CE"/>
              </a:solidFill>
              <a:round/>
              <a:headEnd/>
              <a:tailEnd/>
            </a:ln>
          </p:spPr>
          <p:txBody>
            <a:bodyPr/>
            <a:lstStyle/>
            <a:p>
              <a:endParaRPr lang="en-GB"/>
            </a:p>
          </p:txBody>
        </p:sp>
        <p:sp>
          <p:nvSpPr>
            <p:cNvPr id="74910" name="Line 205"/>
            <p:cNvSpPr>
              <a:spLocks noChangeShapeType="1"/>
            </p:cNvSpPr>
            <p:nvPr/>
          </p:nvSpPr>
          <p:spPr bwMode="auto">
            <a:xfrm>
              <a:off x="4428" y="2846"/>
              <a:ext cx="0" cy="46"/>
            </a:xfrm>
            <a:prstGeom prst="line">
              <a:avLst/>
            </a:prstGeom>
            <a:noFill/>
            <a:ln w="12700">
              <a:solidFill>
                <a:srgbClr val="00B7CE"/>
              </a:solidFill>
              <a:round/>
              <a:headEnd/>
              <a:tailEnd/>
            </a:ln>
          </p:spPr>
          <p:txBody>
            <a:bodyPr/>
            <a:lstStyle/>
            <a:p>
              <a:endParaRPr lang="en-GB"/>
            </a:p>
          </p:txBody>
        </p:sp>
      </p:grpSp>
      <p:sp>
        <p:nvSpPr>
          <p:cNvPr id="74863" name="Text Box 206"/>
          <p:cNvSpPr txBox="1">
            <a:spLocks noChangeArrowheads="1"/>
          </p:cNvSpPr>
          <p:nvPr/>
        </p:nvSpPr>
        <p:spPr bwMode="auto">
          <a:xfrm>
            <a:off x="471488"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55</a:t>
            </a:r>
          </a:p>
        </p:txBody>
      </p:sp>
      <p:sp>
        <p:nvSpPr>
          <p:cNvPr id="74864" name="Text Box 207"/>
          <p:cNvSpPr txBox="1">
            <a:spLocks noChangeArrowheads="1"/>
          </p:cNvSpPr>
          <p:nvPr/>
        </p:nvSpPr>
        <p:spPr bwMode="auto">
          <a:xfrm>
            <a:off x="939800" y="58134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62.5</a:t>
            </a:r>
          </a:p>
        </p:txBody>
      </p:sp>
      <p:sp>
        <p:nvSpPr>
          <p:cNvPr id="74865" name="Text Box 208"/>
          <p:cNvSpPr txBox="1">
            <a:spLocks noChangeArrowheads="1"/>
          </p:cNvSpPr>
          <p:nvPr/>
        </p:nvSpPr>
        <p:spPr bwMode="auto">
          <a:xfrm>
            <a:off x="1408113"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70</a:t>
            </a:r>
          </a:p>
        </p:txBody>
      </p:sp>
      <p:sp>
        <p:nvSpPr>
          <p:cNvPr id="74866" name="Text Box 209"/>
          <p:cNvSpPr txBox="1">
            <a:spLocks noChangeArrowheads="1"/>
          </p:cNvSpPr>
          <p:nvPr/>
        </p:nvSpPr>
        <p:spPr bwMode="auto">
          <a:xfrm>
            <a:off x="1871663"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77.5</a:t>
            </a:r>
          </a:p>
        </p:txBody>
      </p:sp>
      <p:sp>
        <p:nvSpPr>
          <p:cNvPr id="74867" name="Text Box 210"/>
          <p:cNvSpPr txBox="1">
            <a:spLocks noChangeArrowheads="1"/>
          </p:cNvSpPr>
          <p:nvPr/>
        </p:nvSpPr>
        <p:spPr bwMode="auto">
          <a:xfrm>
            <a:off x="2332038"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85</a:t>
            </a:r>
          </a:p>
        </p:txBody>
      </p:sp>
      <p:sp>
        <p:nvSpPr>
          <p:cNvPr id="74868" name="Text Box 211"/>
          <p:cNvSpPr txBox="1">
            <a:spLocks noChangeArrowheads="1"/>
          </p:cNvSpPr>
          <p:nvPr/>
        </p:nvSpPr>
        <p:spPr bwMode="auto">
          <a:xfrm>
            <a:off x="3267075" y="58134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100</a:t>
            </a:r>
          </a:p>
        </p:txBody>
      </p:sp>
      <p:sp>
        <p:nvSpPr>
          <p:cNvPr id="74869" name="Text Box 212"/>
          <p:cNvSpPr txBox="1">
            <a:spLocks noChangeArrowheads="1"/>
          </p:cNvSpPr>
          <p:nvPr/>
        </p:nvSpPr>
        <p:spPr bwMode="auto">
          <a:xfrm>
            <a:off x="3784600" y="58134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107.5</a:t>
            </a:r>
          </a:p>
        </p:txBody>
      </p:sp>
      <p:sp>
        <p:nvSpPr>
          <p:cNvPr id="74870" name="Text Box 213"/>
          <p:cNvSpPr txBox="1">
            <a:spLocks noChangeArrowheads="1"/>
          </p:cNvSpPr>
          <p:nvPr/>
        </p:nvSpPr>
        <p:spPr bwMode="auto">
          <a:xfrm>
            <a:off x="4217988"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115</a:t>
            </a:r>
          </a:p>
        </p:txBody>
      </p:sp>
      <p:sp>
        <p:nvSpPr>
          <p:cNvPr id="74871" name="Text Box 214"/>
          <p:cNvSpPr txBox="1">
            <a:spLocks noChangeArrowheads="1"/>
          </p:cNvSpPr>
          <p:nvPr/>
        </p:nvSpPr>
        <p:spPr bwMode="auto">
          <a:xfrm>
            <a:off x="4675188"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122.5</a:t>
            </a:r>
          </a:p>
        </p:txBody>
      </p:sp>
      <p:sp>
        <p:nvSpPr>
          <p:cNvPr id="74872" name="Text Box 215"/>
          <p:cNvSpPr txBox="1">
            <a:spLocks noChangeArrowheads="1"/>
          </p:cNvSpPr>
          <p:nvPr/>
        </p:nvSpPr>
        <p:spPr bwMode="auto">
          <a:xfrm>
            <a:off x="5154613"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130</a:t>
            </a:r>
          </a:p>
        </p:txBody>
      </p:sp>
      <p:sp>
        <p:nvSpPr>
          <p:cNvPr id="74873" name="Text Box 216"/>
          <p:cNvSpPr txBox="1">
            <a:spLocks noChangeArrowheads="1"/>
          </p:cNvSpPr>
          <p:nvPr/>
        </p:nvSpPr>
        <p:spPr bwMode="auto">
          <a:xfrm>
            <a:off x="5602288" y="5813425"/>
            <a:ext cx="411162"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137.5</a:t>
            </a:r>
          </a:p>
        </p:txBody>
      </p:sp>
      <p:sp>
        <p:nvSpPr>
          <p:cNvPr id="74874" name="Text Box 217"/>
          <p:cNvSpPr txBox="1">
            <a:spLocks noChangeArrowheads="1"/>
          </p:cNvSpPr>
          <p:nvPr/>
        </p:nvSpPr>
        <p:spPr bwMode="auto">
          <a:xfrm>
            <a:off x="6083300" y="58134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145</a:t>
            </a:r>
          </a:p>
        </p:txBody>
      </p:sp>
      <p:sp>
        <p:nvSpPr>
          <p:cNvPr id="74875" name="Text Box 218"/>
          <p:cNvSpPr txBox="1">
            <a:spLocks noChangeArrowheads="1"/>
          </p:cNvSpPr>
          <p:nvPr/>
        </p:nvSpPr>
        <p:spPr bwMode="auto">
          <a:xfrm>
            <a:off x="2816225" y="5813425"/>
            <a:ext cx="411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92.5</a:t>
            </a:r>
          </a:p>
        </p:txBody>
      </p:sp>
      <p:grpSp>
        <p:nvGrpSpPr>
          <p:cNvPr id="9" name="Group 219"/>
          <p:cNvGrpSpPr>
            <a:grpSpLocks/>
          </p:cNvGrpSpPr>
          <p:nvPr/>
        </p:nvGrpSpPr>
        <p:grpSpPr bwMode="auto">
          <a:xfrm>
            <a:off x="457200" y="6415088"/>
            <a:ext cx="6076950" cy="98425"/>
            <a:chOff x="1204" y="3019"/>
            <a:chExt cx="3355" cy="47"/>
          </a:xfrm>
        </p:grpSpPr>
        <p:sp>
          <p:nvSpPr>
            <p:cNvPr id="74892" name="Line 220"/>
            <p:cNvSpPr>
              <a:spLocks noChangeShapeType="1"/>
            </p:cNvSpPr>
            <p:nvPr/>
          </p:nvSpPr>
          <p:spPr bwMode="auto">
            <a:xfrm>
              <a:off x="1204" y="3066"/>
              <a:ext cx="3355" cy="0"/>
            </a:xfrm>
            <a:prstGeom prst="line">
              <a:avLst/>
            </a:prstGeom>
            <a:noFill/>
            <a:ln w="12700">
              <a:solidFill>
                <a:srgbClr val="00B7CE"/>
              </a:solidFill>
              <a:round/>
              <a:headEnd/>
              <a:tailEnd/>
            </a:ln>
          </p:spPr>
          <p:txBody>
            <a:bodyPr/>
            <a:lstStyle/>
            <a:p>
              <a:endParaRPr lang="en-GB"/>
            </a:p>
          </p:txBody>
        </p:sp>
        <p:sp>
          <p:nvSpPr>
            <p:cNvPr id="74893" name="Line 221"/>
            <p:cNvSpPr>
              <a:spLocks noChangeShapeType="1"/>
            </p:cNvSpPr>
            <p:nvPr/>
          </p:nvSpPr>
          <p:spPr bwMode="auto">
            <a:xfrm>
              <a:off x="2254" y="3019"/>
              <a:ext cx="0" cy="46"/>
            </a:xfrm>
            <a:prstGeom prst="line">
              <a:avLst/>
            </a:prstGeom>
            <a:noFill/>
            <a:ln w="12700">
              <a:solidFill>
                <a:srgbClr val="00B7CE"/>
              </a:solidFill>
              <a:round/>
              <a:headEnd/>
              <a:tailEnd/>
            </a:ln>
          </p:spPr>
          <p:txBody>
            <a:bodyPr/>
            <a:lstStyle/>
            <a:p>
              <a:endParaRPr lang="en-GB"/>
            </a:p>
          </p:txBody>
        </p:sp>
        <p:sp>
          <p:nvSpPr>
            <p:cNvPr id="74894" name="Line 222"/>
            <p:cNvSpPr>
              <a:spLocks noChangeShapeType="1"/>
            </p:cNvSpPr>
            <p:nvPr/>
          </p:nvSpPr>
          <p:spPr bwMode="auto">
            <a:xfrm>
              <a:off x="2618" y="3019"/>
              <a:ext cx="0" cy="46"/>
            </a:xfrm>
            <a:prstGeom prst="line">
              <a:avLst/>
            </a:prstGeom>
            <a:noFill/>
            <a:ln w="12700">
              <a:solidFill>
                <a:srgbClr val="00B7CE"/>
              </a:solidFill>
              <a:round/>
              <a:headEnd/>
              <a:tailEnd/>
            </a:ln>
          </p:spPr>
          <p:txBody>
            <a:bodyPr/>
            <a:lstStyle/>
            <a:p>
              <a:endParaRPr lang="en-GB"/>
            </a:p>
          </p:txBody>
        </p:sp>
        <p:sp>
          <p:nvSpPr>
            <p:cNvPr id="74895" name="Line 223"/>
            <p:cNvSpPr>
              <a:spLocks noChangeShapeType="1"/>
            </p:cNvSpPr>
            <p:nvPr/>
          </p:nvSpPr>
          <p:spPr bwMode="auto">
            <a:xfrm>
              <a:off x="3160" y="3019"/>
              <a:ext cx="0" cy="46"/>
            </a:xfrm>
            <a:prstGeom prst="line">
              <a:avLst/>
            </a:prstGeom>
            <a:noFill/>
            <a:ln w="12700">
              <a:solidFill>
                <a:srgbClr val="00B7CE"/>
              </a:solidFill>
              <a:round/>
              <a:headEnd/>
              <a:tailEnd/>
            </a:ln>
          </p:spPr>
          <p:txBody>
            <a:bodyPr/>
            <a:lstStyle/>
            <a:p>
              <a:endParaRPr lang="en-GB"/>
            </a:p>
          </p:txBody>
        </p:sp>
        <p:sp>
          <p:nvSpPr>
            <p:cNvPr id="74896" name="Line 224"/>
            <p:cNvSpPr>
              <a:spLocks noChangeShapeType="1"/>
            </p:cNvSpPr>
            <p:nvPr/>
          </p:nvSpPr>
          <p:spPr bwMode="auto">
            <a:xfrm>
              <a:off x="3548" y="3019"/>
              <a:ext cx="0" cy="46"/>
            </a:xfrm>
            <a:prstGeom prst="line">
              <a:avLst/>
            </a:prstGeom>
            <a:noFill/>
            <a:ln w="12700">
              <a:solidFill>
                <a:srgbClr val="00B7CE"/>
              </a:solidFill>
              <a:round/>
              <a:headEnd/>
              <a:tailEnd/>
            </a:ln>
          </p:spPr>
          <p:txBody>
            <a:bodyPr/>
            <a:lstStyle/>
            <a:p>
              <a:endParaRPr lang="en-GB"/>
            </a:p>
          </p:txBody>
        </p:sp>
      </p:grpSp>
      <p:sp>
        <p:nvSpPr>
          <p:cNvPr id="74877" name="Text Box 225"/>
          <p:cNvSpPr txBox="1">
            <a:spLocks noChangeArrowheads="1"/>
          </p:cNvSpPr>
          <p:nvPr/>
        </p:nvSpPr>
        <p:spPr bwMode="auto">
          <a:xfrm>
            <a:off x="454025" y="6178550"/>
            <a:ext cx="1889125"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E</a:t>
            </a:r>
          </a:p>
        </p:txBody>
      </p:sp>
      <p:sp>
        <p:nvSpPr>
          <p:cNvPr id="74878" name="Text Box 226"/>
          <p:cNvSpPr txBox="1">
            <a:spLocks noChangeArrowheads="1"/>
          </p:cNvSpPr>
          <p:nvPr/>
        </p:nvSpPr>
        <p:spPr bwMode="auto">
          <a:xfrm>
            <a:off x="2343150" y="6180138"/>
            <a:ext cx="657225" cy="182562"/>
          </a:xfrm>
          <a:prstGeom prst="rect">
            <a:avLst/>
          </a:prstGeom>
          <a:noFill/>
          <a:ln w="12700">
            <a:noFill/>
            <a:miter lim="800000"/>
            <a:headEnd/>
            <a:tailEnd/>
          </a:ln>
        </p:spPr>
        <p:txBody>
          <a:bodyPr lIns="0" rIns="0"/>
          <a:lstStyle/>
          <a:p>
            <a:r>
              <a:rPr lang="en-GB" sz="1000" b="0">
                <a:solidFill>
                  <a:schemeClr val="bg1"/>
                </a:solidFill>
                <a:latin typeface="Neo Sans" pitchFamily="34" charset="0"/>
              </a:rPr>
              <a:t>D</a:t>
            </a:r>
          </a:p>
        </p:txBody>
      </p:sp>
      <p:sp>
        <p:nvSpPr>
          <p:cNvPr id="74879" name="Text Box 227"/>
          <p:cNvSpPr txBox="1">
            <a:spLocks noChangeArrowheads="1"/>
          </p:cNvSpPr>
          <p:nvPr/>
        </p:nvSpPr>
        <p:spPr bwMode="auto">
          <a:xfrm>
            <a:off x="3000375" y="6181725"/>
            <a:ext cx="985838" cy="182563"/>
          </a:xfrm>
          <a:prstGeom prst="rect">
            <a:avLst/>
          </a:prstGeom>
          <a:noFill/>
          <a:ln w="12700">
            <a:noFill/>
            <a:miter lim="800000"/>
            <a:headEnd/>
            <a:tailEnd/>
          </a:ln>
        </p:spPr>
        <p:txBody>
          <a:bodyPr lIns="0" rIns="0"/>
          <a:lstStyle/>
          <a:p>
            <a:r>
              <a:rPr lang="en-GB" sz="1000" b="0">
                <a:solidFill>
                  <a:schemeClr val="bg1"/>
                </a:solidFill>
                <a:latin typeface="Neo Sans" pitchFamily="34" charset="0"/>
              </a:rPr>
              <a:t>C</a:t>
            </a:r>
          </a:p>
        </p:txBody>
      </p:sp>
      <p:sp>
        <p:nvSpPr>
          <p:cNvPr id="74880" name="Text Box 228"/>
          <p:cNvSpPr txBox="1">
            <a:spLocks noChangeArrowheads="1"/>
          </p:cNvSpPr>
          <p:nvPr/>
        </p:nvSpPr>
        <p:spPr bwMode="auto">
          <a:xfrm>
            <a:off x="3986213" y="6186488"/>
            <a:ext cx="738187"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B</a:t>
            </a:r>
          </a:p>
        </p:txBody>
      </p:sp>
      <p:sp>
        <p:nvSpPr>
          <p:cNvPr id="74881" name="Text Box 229"/>
          <p:cNvSpPr txBox="1">
            <a:spLocks noChangeArrowheads="1"/>
          </p:cNvSpPr>
          <p:nvPr/>
        </p:nvSpPr>
        <p:spPr bwMode="auto">
          <a:xfrm>
            <a:off x="4724400" y="6194425"/>
            <a:ext cx="1808163" cy="180975"/>
          </a:xfrm>
          <a:prstGeom prst="rect">
            <a:avLst/>
          </a:prstGeom>
          <a:noFill/>
          <a:ln w="12700">
            <a:noFill/>
            <a:miter lim="800000"/>
            <a:headEnd/>
            <a:tailEnd/>
          </a:ln>
        </p:spPr>
        <p:txBody>
          <a:bodyPr lIns="0" rIns="0"/>
          <a:lstStyle/>
          <a:p>
            <a:r>
              <a:rPr lang="en-GB" sz="1000" b="0">
                <a:solidFill>
                  <a:schemeClr val="bg1"/>
                </a:solidFill>
                <a:latin typeface="Neo Sans" pitchFamily="34" charset="0"/>
              </a:rPr>
              <a:t>A</a:t>
            </a:r>
          </a:p>
        </p:txBody>
      </p:sp>
      <p:sp>
        <p:nvSpPr>
          <p:cNvPr id="74882" name="Text Box 230"/>
          <p:cNvSpPr txBox="1">
            <a:spLocks noChangeArrowheads="1"/>
          </p:cNvSpPr>
          <p:nvPr/>
        </p:nvSpPr>
        <p:spPr bwMode="auto">
          <a:xfrm>
            <a:off x="6534150" y="3230563"/>
            <a:ext cx="1955800" cy="296862"/>
          </a:xfrm>
          <a:prstGeom prst="rect">
            <a:avLst/>
          </a:prstGeom>
          <a:noFill/>
          <a:ln w="12700">
            <a:noFill/>
            <a:miter lim="800000"/>
            <a:headEnd/>
            <a:tailEnd/>
          </a:ln>
        </p:spPr>
        <p:txBody>
          <a:bodyPr/>
          <a:lstStyle/>
          <a:p>
            <a:pPr algn="l"/>
            <a:r>
              <a:rPr lang="en-GB" sz="1000" b="0">
                <a:solidFill>
                  <a:schemeClr val="bg1"/>
                </a:solidFill>
                <a:latin typeface="Neo Sans" pitchFamily="34" charset="0"/>
              </a:rPr>
              <a:t>Standard Z Score</a:t>
            </a:r>
          </a:p>
        </p:txBody>
      </p:sp>
      <p:sp>
        <p:nvSpPr>
          <p:cNvPr id="74883" name="Text Box 231"/>
          <p:cNvSpPr txBox="1">
            <a:spLocks noChangeArrowheads="1"/>
          </p:cNvSpPr>
          <p:nvPr/>
        </p:nvSpPr>
        <p:spPr bwMode="auto">
          <a:xfrm>
            <a:off x="6534150" y="3616325"/>
            <a:ext cx="1477963" cy="180975"/>
          </a:xfrm>
          <a:prstGeom prst="rect">
            <a:avLst/>
          </a:prstGeom>
          <a:noFill/>
          <a:ln w="12700">
            <a:noFill/>
            <a:miter lim="800000"/>
            <a:headEnd/>
            <a:tailEnd/>
          </a:ln>
        </p:spPr>
        <p:txBody>
          <a:bodyPr/>
          <a:lstStyle/>
          <a:p>
            <a:pPr algn="l"/>
            <a:r>
              <a:rPr lang="en-GB" sz="1000" b="0">
                <a:solidFill>
                  <a:schemeClr val="bg1"/>
                </a:solidFill>
                <a:latin typeface="Neo Sans" pitchFamily="34" charset="0"/>
              </a:rPr>
              <a:t>T-Score</a:t>
            </a:r>
          </a:p>
        </p:txBody>
      </p:sp>
      <p:sp>
        <p:nvSpPr>
          <p:cNvPr id="74884" name="Text Box 232"/>
          <p:cNvSpPr txBox="1">
            <a:spLocks noChangeArrowheads="1"/>
          </p:cNvSpPr>
          <p:nvPr/>
        </p:nvSpPr>
        <p:spPr bwMode="auto">
          <a:xfrm>
            <a:off x="6534150" y="3954463"/>
            <a:ext cx="1477963" cy="182562"/>
          </a:xfrm>
          <a:prstGeom prst="rect">
            <a:avLst/>
          </a:prstGeom>
          <a:noFill/>
          <a:ln w="12700">
            <a:noFill/>
            <a:miter lim="800000"/>
            <a:headEnd/>
            <a:tailEnd/>
          </a:ln>
        </p:spPr>
        <p:txBody>
          <a:bodyPr/>
          <a:lstStyle/>
          <a:p>
            <a:pPr algn="l"/>
            <a:r>
              <a:rPr lang="en-GB" sz="1000" b="0">
                <a:solidFill>
                  <a:schemeClr val="bg1"/>
                </a:solidFill>
                <a:latin typeface="Neo Sans" pitchFamily="34" charset="0"/>
              </a:rPr>
              <a:t>Percentile</a:t>
            </a:r>
          </a:p>
        </p:txBody>
      </p:sp>
      <p:sp>
        <p:nvSpPr>
          <p:cNvPr id="74885" name="Text Box 233"/>
          <p:cNvSpPr txBox="1">
            <a:spLocks noChangeArrowheads="1"/>
          </p:cNvSpPr>
          <p:nvPr/>
        </p:nvSpPr>
        <p:spPr bwMode="auto">
          <a:xfrm>
            <a:off x="6534150" y="4302125"/>
            <a:ext cx="1477963" cy="180975"/>
          </a:xfrm>
          <a:prstGeom prst="rect">
            <a:avLst/>
          </a:prstGeom>
          <a:noFill/>
          <a:ln w="12700">
            <a:noFill/>
            <a:miter lim="800000"/>
            <a:headEnd/>
            <a:tailEnd/>
          </a:ln>
        </p:spPr>
        <p:txBody>
          <a:bodyPr/>
          <a:lstStyle/>
          <a:p>
            <a:pPr algn="l"/>
            <a:r>
              <a:rPr lang="en-GB" sz="1000" b="0">
                <a:solidFill>
                  <a:schemeClr val="bg1"/>
                </a:solidFill>
                <a:latin typeface="Neo Sans" pitchFamily="34" charset="0"/>
              </a:rPr>
              <a:t>Stens</a:t>
            </a:r>
          </a:p>
        </p:txBody>
      </p:sp>
      <p:sp>
        <p:nvSpPr>
          <p:cNvPr id="74886" name="Text Box 234"/>
          <p:cNvSpPr txBox="1">
            <a:spLocks noChangeArrowheads="1"/>
          </p:cNvSpPr>
          <p:nvPr/>
        </p:nvSpPr>
        <p:spPr bwMode="auto">
          <a:xfrm>
            <a:off x="6534150" y="4640263"/>
            <a:ext cx="2363788" cy="257175"/>
          </a:xfrm>
          <a:prstGeom prst="rect">
            <a:avLst/>
          </a:prstGeom>
          <a:noFill/>
          <a:ln w="9525">
            <a:noFill/>
            <a:miter lim="800000"/>
            <a:headEnd/>
            <a:tailEnd/>
          </a:ln>
        </p:spPr>
        <p:txBody>
          <a:bodyPr/>
          <a:lstStyle/>
          <a:p>
            <a:pPr algn="l"/>
            <a:r>
              <a:rPr lang="en-GB" sz="1000" b="0">
                <a:solidFill>
                  <a:schemeClr val="bg1"/>
                </a:solidFill>
                <a:latin typeface="Neo Sans" pitchFamily="34" charset="0"/>
              </a:rPr>
              <a:t>Centile rank of central  sten value</a:t>
            </a:r>
          </a:p>
        </p:txBody>
      </p:sp>
      <p:sp>
        <p:nvSpPr>
          <p:cNvPr id="74887" name="Text Box 235"/>
          <p:cNvSpPr txBox="1">
            <a:spLocks noChangeArrowheads="1"/>
          </p:cNvSpPr>
          <p:nvPr/>
        </p:nvSpPr>
        <p:spPr bwMode="auto">
          <a:xfrm>
            <a:off x="6534150" y="5813425"/>
            <a:ext cx="2609850" cy="261938"/>
          </a:xfrm>
          <a:prstGeom prst="rect">
            <a:avLst/>
          </a:prstGeom>
          <a:noFill/>
          <a:ln w="9525">
            <a:noFill/>
            <a:miter lim="800000"/>
            <a:headEnd/>
            <a:tailEnd/>
          </a:ln>
        </p:spPr>
        <p:txBody>
          <a:bodyPr/>
          <a:lstStyle/>
          <a:p>
            <a:pPr algn="l"/>
            <a:r>
              <a:rPr lang="en-GB" sz="1000" b="0">
                <a:solidFill>
                  <a:schemeClr val="bg1"/>
                </a:solidFill>
                <a:latin typeface="Neo Sans" pitchFamily="34" charset="0"/>
              </a:rPr>
              <a:t>Wechsler IQ  Score (SD=15)</a:t>
            </a:r>
          </a:p>
        </p:txBody>
      </p:sp>
      <p:sp>
        <p:nvSpPr>
          <p:cNvPr id="74888" name="Text Box 236"/>
          <p:cNvSpPr txBox="1">
            <a:spLocks noChangeArrowheads="1"/>
          </p:cNvSpPr>
          <p:nvPr/>
        </p:nvSpPr>
        <p:spPr bwMode="auto">
          <a:xfrm>
            <a:off x="6534150" y="4983163"/>
            <a:ext cx="2281238" cy="277812"/>
          </a:xfrm>
          <a:prstGeom prst="rect">
            <a:avLst/>
          </a:prstGeom>
          <a:noFill/>
          <a:ln w="12700">
            <a:noFill/>
            <a:miter lim="800000"/>
            <a:headEnd/>
            <a:tailEnd/>
          </a:ln>
        </p:spPr>
        <p:txBody>
          <a:bodyPr/>
          <a:lstStyle/>
          <a:p>
            <a:pPr algn="l"/>
            <a:endParaRPr lang="en-GB" sz="1000" b="0">
              <a:solidFill>
                <a:schemeClr val="bg1"/>
              </a:solidFill>
              <a:latin typeface="Neo Sans" pitchFamily="34" charset="0"/>
            </a:endParaRPr>
          </a:p>
        </p:txBody>
      </p:sp>
      <p:sp>
        <p:nvSpPr>
          <p:cNvPr id="74889" name="Text Box 237"/>
          <p:cNvSpPr txBox="1">
            <a:spLocks noChangeArrowheads="1"/>
          </p:cNvSpPr>
          <p:nvPr/>
        </p:nvSpPr>
        <p:spPr bwMode="auto">
          <a:xfrm>
            <a:off x="6534150" y="5418138"/>
            <a:ext cx="2219325" cy="182562"/>
          </a:xfrm>
          <a:prstGeom prst="rect">
            <a:avLst/>
          </a:prstGeom>
          <a:noFill/>
          <a:ln w="12700">
            <a:noFill/>
            <a:miter lim="800000"/>
            <a:headEnd/>
            <a:tailEnd/>
          </a:ln>
        </p:spPr>
        <p:txBody>
          <a:bodyPr/>
          <a:lstStyle/>
          <a:p>
            <a:pPr algn="l"/>
            <a:r>
              <a:rPr lang="en-GB" sz="1000" b="0">
                <a:solidFill>
                  <a:schemeClr val="bg1"/>
                </a:solidFill>
                <a:latin typeface="Neo Sans" pitchFamily="34" charset="0"/>
              </a:rPr>
              <a:t>Culture Fair IQ Score (SD=24)</a:t>
            </a:r>
          </a:p>
        </p:txBody>
      </p:sp>
      <p:sp>
        <p:nvSpPr>
          <p:cNvPr id="74890" name="Text Box 238"/>
          <p:cNvSpPr txBox="1">
            <a:spLocks noChangeArrowheads="1"/>
          </p:cNvSpPr>
          <p:nvPr/>
        </p:nvSpPr>
        <p:spPr bwMode="auto">
          <a:xfrm>
            <a:off x="6534150" y="6192838"/>
            <a:ext cx="1477963" cy="244475"/>
          </a:xfrm>
          <a:prstGeom prst="rect">
            <a:avLst/>
          </a:prstGeom>
          <a:noFill/>
          <a:ln w="12700">
            <a:noFill/>
            <a:miter lim="800000"/>
            <a:headEnd/>
            <a:tailEnd/>
          </a:ln>
        </p:spPr>
        <p:txBody>
          <a:bodyPr>
            <a:spAutoFit/>
          </a:bodyPr>
          <a:lstStyle/>
          <a:p>
            <a:pPr algn="l"/>
            <a:r>
              <a:rPr lang="en-GB" sz="1000" b="0">
                <a:solidFill>
                  <a:schemeClr val="bg1"/>
                </a:solidFill>
                <a:latin typeface="Neo Sans" pitchFamily="34" charset="0"/>
              </a:rPr>
              <a:t>Grades</a:t>
            </a:r>
          </a:p>
        </p:txBody>
      </p:sp>
      <p:sp>
        <p:nvSpPr>
          <p:cNvPr id="74891" name="Rectangle 239"/>
          <p:cNvSpPr>
            <a:spLocks noGrp="1" noChangeArrowheads="1"/>
          </p:cNvSpPr>
          <p:nvPr>
            <p:ph type="title"/>
          </p:nvPr>
        </p:nvSpPr>
        <p:spPr/>
        <p:txBody>
          <a:bodyPr/>
          <a:lstStyle/>
          <a:p>
            <a:pPr eaLnBrk="1" hangingPunct="1"/>
            <a:r>
              <a:rPr lang="en-GB" smtClean="0"/>
              <a:t>Norms and the Normal Curve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212725" y="-16"/>
            <a:ext cx="8007350" cy="1143000"/>
          </a:xfrm>
        </p:spPr>
        <p:txBody>
          <a:bodyPr/>
          <a:lstStyle/>
          <a:p>
            <a:pPr eaLnBrk="1" hangingPunct="1">
              <a:lnSpc>
                <a:spcPct val="80000"/>
              </a:lnSpc>
            </a:pPr>
            <a:r>
              <a:rPr lang="en-GB" dirty="0" smtClean="0"/>
              <a:t>Appropriate Norm Groups</a:t>
            </a:r>
            <a:endParaRPr lang="en-US" dirty="0" smtClean="0"/>
          </a:p>
        </p:txBody>
      </p:sp>
      <p:sp>
        <p:nvSpPr>
          <p:cNvPr id="75779" name="Rectangle 3"/>
          <p:cNvSpPr>
            <a:spLocks noGrp="1" noChangeArrowheads="1"/>
          </p:cNvSpPr>
          <p:nvPr>
            <p:ph type="body" idx="1"/>
          </p:nvPr>
        </p:nvSpPr>
        <p:spPr>
          <a:xfrm>
            <a:off x="493713" y="1179513"/>
            <a:ext cx="8164512" cy="5170487"/>
          </a:xfrm>
        </p:spPr>
        <p:txBody>
          <a:bodyPr/>
          <a:lstStyle/>
          <a:p>
            <a:pPr eaLnBrk="1" hangingPunct="1">
              <a:buFont typeface="Neo Sans" pitchFamily="34" charset="0"/>
              <a:buNone/>
            </a:pPr>
            <a:endParaRPr lang="en-GB" sz="1000" smtClean="0"/>
          </a:p>
          <a:p>
            <a:pPr eaLnBrk="1" hangingPunct="1"/>
            <a:r>
              <a:rPr lang="en-GB" smtClean="0"/>
              <a:t>Should take account of:</a:t>
            </a:r>
          </a:p>
          <a:p>
            <a:pPr eaLnBrk="1" hangingPunct="1"/>
            <a:endParaRPr lang="en-GB" smtClean="0"/>
          </a:p>
          <a:p>
            <a:pPr lvl="1" eaLnBrk="1" hangingPunct="1"/>
            <a:r>
              <a:rPr lang="en-GB" sz="2400" smtClean="0"/>
              <a:t>job applied for</a:t>
            </a:r>
          </a:p>
          <a:p>
            <a:pPr lvl="1" eaLnBrk="1" hangingPunct="1"/>
            <a:r>
              <a:rPr lang="en-GB" sz="2400" smtClean="0"/>
              <a:t>educational level</a:t>
            </a:r>
          </a:p>
          <a:p>
            <a:pPr lvl="1" eaLnBrk="1" hangingPunct="1"/>
            <a:r>
              <a:rPr lang="en-GB" sz="2400" smtClean="0"/>
              <a:t>work experience</a:t>
            </a:r>
          </a:p>
          <a:p>
            <a:pPr eaLnBrk="1" hangingPunct="1">
              <a:buFont typeface="Neo Sans" pitchFamily="34" charset="0"/>
              <a:buNone/>
            </a:pPr>
            <a:endParaRPr lang="en-GB" smtClean="0"/>
          </a:p>
          <a:p>
            <a:pPr eaLnBrk="1" hangingPunct="1"/>
            <a:r>
              <a:rPr lang="en-GB" smtClean="0"/>
              <a:t>Up-to-date</a:t>
            </a:r>
          </a:p>
          <a:p>
            <a:pPr eaLnBrk="1" hangingPunct="1">
              <a:buFont typeface="Neo Sans" pitchFamily="34" charset="0"/>
              <a:buNone/>
            </a:pPr>
            <a:endParaRPr lang="en-GB" smtClean="0"/>
          </a:p>
          <a:p>
            <a:pPr eaLnBrk="1" hangingPunct="1"/>
            <a:r>
              <a:rPr lang="en-GB" smtClean="0"/>
              <a:t>Usually 100 people plus</a:t>
            </a:r>
            <a:endParaRPr lang="en-US" smtClean="0"/>
          </a:p>
        </p:txBody>
      </p:sp>
    </p:spTree>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ctrTitle"/>
          </p:nvPr>
        </p:nvSpPr>
        <p:spPr>
          <a:xfrm>
            <a:off x="684213" y="2565400"/>
            <a:ext cx="7772400" cy="1298575"/>
          </a:xfrm>
        </p:spPr>
        <p:txBody>
          <a:bodyPr/>
          <a:lstStyle/>
          <a:p>
            <a:pPr eaLnBrk="1" hangingPunct="1"/>
            <a:r>
              <a:rPr lang="en-GB" sz="3200" smtClean="0"/>
              <a:t>Test Feedback</a:t>
            </a:r>
            <a:endParaRPr lang="en-US" sz="3200" smtClean="0"/>
          </a:p>
        </p:txBody>
      </p:sp>
      <p:sp>
        <p:nvSpPr>
          <p:cNvPr id="76803"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219075" y="260350"/>
            <a:ext cx="8924925" cy="574675"/>
          </a:xfrm>
        </p:spPr>
        <p:txBody>
          <a:bodyPr/>
          <a:lstStyle/>
          <a:p>
            <a:pPr eaLnBrk="1" hangingPunct="1">
              <a:lnSpc>
                <a:spcPct val="80000"/>
              </a:lnSpc>
            </a:pPr>
            <a:r>
              <a:rPr lang="en-GB" smtClean="0"/>
              <a:t> Purpose of Test Feedback</a:t>
            </a:r>
            <a:endParaRPr lang="en-US" smtClean="0"/>
          </a:p>
        </p:txBody>
      </p:sp>
      <p:sp>
        <p:nvSpPr>
          <p:cNvPr id="78851" name="Rectangle 3"/>
          <p:cNvSpPr>
            <a:spLocks noGrp="1" noChangeArrowheads="1"/>
          </p:cNvSpPr>
          <p:nvPr>
            <p:ph type="body" sz="half" idx="1"/>
          </p:nvPr>
        </p:nvSpPr>
        <p:spPr>
          <a:xfrm>
            <a:off x="323850" y="908050"/>
            <a:ext cx="8642350" cy="5345113"/>
          </a:xfrm>
        </p:spPr>
        <p:txBody>
          <a:bodyPr/>
          <a:lstStyle/>
          <a:p>
            <a:pPr eaLnBrk="1" hangingPunct="1">
              <a:buFont typeface="Neo Sans" pitchFamily="34" charset="0"/>
              <a:buNone/>
            </a:pPr>
            <a:endParaRPr lang="en-GB" sz="2400" smtClean="0"/>
          </a:p>
          <a:p>
            <a:pPr eaLnBrk="1" hangingPunct="1">
              <a:spcBef>
                <a:spcPct val="50000"/>
              </a:spcBef>
            </a:pPr>
            <a:r>
              <a:rPr lang="en-GB" sz="2400" smtClean="0"/>
              <a:t>For public relations – candidates are often clients too</a:t>
            </a:r>
          </a:p>
          <a:p>
            <a:pPr eaLnBrk="1" hangingPunct="1">
              <a:spcBef>
                <a:spcPct val="50000"/>
              </a:spcBef>
            </a:pPr>
            <a:r>
              <a:rPr lang="en-GB" sz="2400" smtClean="0"/>
              <a:t>To assist in explaining why job offer not made</a:t>
            </a:r>
          </a:p>
          <a:p>
            <a:pPr eaLnBrk="1" hangingPunct="1">
              <a:spcBef>
                <a:spcPct val="50000"/>
              </a:spcBef>
            </a:pPr>
            <a:r>
              <a:rPr lang="en-GB" sz="2400" smtClean="0"/>
              <a:t>To comply with legal requirements – e.g. Data Protection</a:t>
            </a:r>
          </a:p>
          <a:p>
            <a:pPr eaLnBrk="1" hangingPunct="1">
              <a:spcBef>
                <a:spcPct val="50000"/>
              </a:spcBef>
            </a:pPr>
            <a:r>
              <a:rPr lang="en-GB" sz="2400" smtClean="0"/>
              <a:t>To understand results by seeking examples/explanation</a:t>
            </a:r>
          </a:p>
          <a:p>
            <a:pPr eaLnBrk="1" hangingPunct="1">
              <a:spcBef>
                <a:spcPct val="50000"/>
              </a:spcBef>
            </a:pPr>
            <a:r>
              <a:rPr lang="en-GB" sz="2400" smtClean="0"/>
              <a:t>To understand conflicts with other assessment data</a:t>
            </a:r>
          </a:p>
          <a:p>
            <a:pPr eaLnBrk="1" hangingPunct="1">
              <a:spcBef>
                <a:spcPct val="50000"/>
              </a:spcBef>
            </a:pPr>
            <a:r>
              <a:rPr lang="en-GB" sz="2400" smtClean="0"/>
              <a:t>To increase recruited candidate’s self awareness</a:t>
            </a:r>
          </a:p>
          <a:p>
            <a:pPr eaLnBrk="1" hangingPunct="1">
              <a:spcBef>
                <a:spcPct val="50000"/>
              </a:spcBef>
            </a:pPr>
            <a:r>
              <a:rPr lang="en-GB" sz="2400" smtClean="0"/>
              <a:t>To develop individual in key ability areas</a:t>
            </a:r>
          </a:p>
          <a:p>
            <a:pPr eaLnBrk="1" hangingPunct="1">
              <a:spcBef>
                <a:spcPct val="50000"/>
              </a:spcBef>
            </a:pPr>
            <a:endParaRPr lang="en-GB" sz="2400" smtClean="0"/>
          </a:p>
          <a:p>
            <a:pPr eaLnBrk="1" hangingPunct="1">
              <a:lnSpc>
                <a:spcPct val="125000"/>
              </a:lnSpc>
            </a:pPr>
            <a:endParaRPr lang="en-GB" sz="2400" smtClean="0"/>
          </a:p>
          <a:p>
            <a:pPr eaLnBrk="1" hangingPunct="1"/>
            <a:endParaRPr lang="en-GB" sz="2400" smtClean="0"/>
          </a:p>
          <a:p>
            <a:pPr eaLnBrk="1" hangingPunct="1">
              <a:buFont typeface="Neo Sans" pitchFamily="34" charset="0"/>
              <a:buNone/>
            </a:pPr>
            <a:endParaRPr lang="en-GB" smtClean="0"/>
          </a:p>
          <a:p>
            <a:pPr eaLnBrk="1" hangingPunct="1">
              <a:buFont typeface="Neo Sans" pitchFamily="34" charset="0"/>
              <a:buNone/>
            </a:pPr>
            <a:endParaRPr lang="en-GB" sz="1400" smtClean="0"/>
          </a:p>
          <a:p>
            <a:pPr eaLnBrk="1" hangingPunct="1">
              <a:buFont typeface="Neo Sans" pitchFamily="34" charset="0"/>
              <a:buNone/>
            </a:pPr>
            <a:endParaRPr lang="en-GB" sz="1200" smtClean="0"/>
          </a:p>
          <a:p>
            <a:pPr eaLnBrk="1" hangingPunct="1"/>
            <a:endParaRPr lang="en-US" sz="1200" smtClean="0"/>
          </a:p>
        </p:txBody>
      </p:sp>
    </p:spTree>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184150" y="333375"/>
            <a:ext cx="8924925" cy="574675"/>
          </a:xfrm>
        </p:spPr>
        <p:txBody>
          <a:bodyPr/>
          <a:lstStyle/>
          <a:p>
            <a:pPr eaLnBrk="1" hangingPunct="1">
              <a:lnSpc>
                <a:spcPct val="80000"/>
              </a:lnSpc>
            </a:pPr>
            <a:r>
              <a:rPr lang="en-GB" smtClean="0"/>
              <a:t> Feedback of SC Tests</a:t>
            </a:r>
            <a:endParaRPr lang="en-US" smtClean="0"/>
          </a:p>
        </p:txBody>
      </p:sp>
      <p:sp>
        <p:nvSpPr>
          <p:cNvPr id="79875" name="Rectangle 3"/>
          <p:cNvSpPr>
            <a:spLocks noGrp="1" noChangeArrowheads="1"/>
          </p:cNvSpPr>
          <p:nvPr>
            <p:ph type="body" sz="half" idx="1"/>
          </p:nvPr>
        </p:nvSpPr>
        <p:spPr>
          <a:xfrm>
            <a:off x="323850" y="908050"/>
            <a:ext cx="8642350" cy="5345113"/>
          </a:xfrm>
        </p:spPr>
        <p:txBody>
          <a:bodyPr/>
          <a:lstStyle/>
          <a:p>
            <a:pPr eaLnBrk="1" hangingPunct="1">
              <a:buFont typeface="Neo Sans" pitchFamily="34" charset="0"/>
              <a:buNone/>
            </a:pPr>
            <a:endParaRPr lang="en-GB" sz="2400" smtClean="0"/>
          </a:p>
          <a:p>
            <a:pPr eaLnBrk="1" hangingPunct="1">
              <a:spcBef>
                <a:spcPct val="50000"/>
              </a:spcBef>
            </a:pPr>
            <a:r>
              <a:rPr lang="en-GB" sz="2400" smtClean="0"/>
              <a:t>Sub-scores help to describe what the test is assessing</a:t>
            </a:r>
          </a:p>
          <a:p>
            <a:pPr eaLnBrk="1" hangingPunct="1">
              <a:spcBef>
                <a:spcPct val="50000"/>
              </a:spcBef>
            </a:pPr>
            <a:r>
              <a:rPr lang="en-GB" sz="2400" smtClean="0"/>
              <a:t>Speed, Accuracy and Caution scores allow discussion of  test taking style and how typical this is of working style</a:t>
            </a:r>
          </a:p>
          <a:p>
            <a:pPr eaLnBrk="1" hangingPunct="1">
              <a:spcBef>
                <a:spcPct val="50000"/>
              </a:spcBef>
            </a:pPr>
            <a:r>
              <a:rPr lang="en-GB" sz="2400" smtClean="0"/>
              <a:t>Item Type or Aptitude Area sub-scores help pinpoint very specific strengths and development needs</a:t>
            </a:r>
          </a:p>
          <a:p>
            <a:pPr eaLnBrk="1" hangingPunct="1">
              <a:spcBef>
                <a:spcPct val="50000"/>
              </a:spcBef>
            </a:pPr>
            <a:r>
              <a:rPr lang="en-GB" sz="2400" smtClean="0"/>
              <a:t>Answer Forms and Feedback Reports give straightforward feedback and development advice for candidates, line managers and trained test users.</a:t>
            </a:r>
          </a:p>
          <a:p>
            <a:pPr eaLnBrk="1" hangingPunct="1">
              <a:spcBef>
                <a:spcPct val="50000"/>
              </a:spcBef>
            </a:pPr>
            <a:endParaRPr lang="en-GB" sz="2400" smtClean="0"/>
          </a:p>
          <a:p>
            <a:pPr eaLnBrk="1" hangingPunct="1">
              <a:spcBef>
                <a:spcPct val="50000"/>
              </a:spcBef>
            </a:pPr>
            <a:endParaRPr lang="en-GB" sz="2400" smtClean="0"/>
          </a:p>
          <a:p>
            <a:pPr eaLnBrk="1" hangingPunct="1">
              <a:spcBef>
                <a:spcPct val="50000"/>
              </a:spcBef>
              <a:buFont typeface="Neo Sans" pitchFamily="34" charset="0"/>
              <a:buNone/>
            </a:pPr>
            <a:endParaRPr lang="en-GB" smtClean="0"/>
          </a:p>
          <a:p>
            <a:pPr eaLnBrk="1" hangingPunct="1">
              <a:buFont typeface="Neo Sans" pitchFamily="34" charset="0"/>
              <a:buNone/>
            </a:pPr>
            <a:endParaRPr lang="en-GB" sz="1400" smtClean="0"/>
          </a:p>
          <a:p>
            <a:pPr eaLnBrk="1" hangingPunct="1">
              <a:buFont typeface="Neo Sans" pitchFamily="34" charset="0"/>
              <a:buNone/>
            </a:pPr>
            <a:endParaRPr lang="en-GB" sz="1200" smtClean="0"/>
          </a:p>
          <a:p>
            <a:pPr eaLnBrk="1" hangingPunct="1"/>
            <a:endParaRPr lang="en-US" sz="1200" smtClean="0"/>
          </a:p>
        </p:txBody>
      </p:sp>
    </p:spTree>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323850" y="333375"/>
            <a:ext cx="8912225" cy="574675"/>
          </a:xfrm>
        </p:spPr>
        <p:txBody>
          <a:bodyPr/>
          <a:lstStyle/>
          <a:p>
            <a:pPr eaLnBrk="1" hangingPunct="1">
              <a:lnSpc>
                <a:spcPct val="80000"/>
              </a:lnSpc>
            </a:pPr>
            <a:r>
              <a:rPr lang="en-GB" smtClean="0"/>
              <a:t>Methods of Feedback </a:t>
            </a:r>
            <a:endParaRPr lang="en-US" smtClean="0"/>
          </a:p>
        </p:txBody>
      </p:sp>
      <p:sp>
        <p:nvSpPr>
          <p:cNvPr id="80899" name="Rectangle 3"/>
          <p:cNvSpPr>
            <a:spLocks noGrp="1" noChangeArrowheads="1"/>
          </p:cNvSpPr>
          <p:nvPr>
            <p:ph type="body" idx="1"/>
          </p:nvPr>
        </p:nvSpPr>
        <p:spPr>
          <a:xfrm>
            <a:off x="611188" y="1341438"/>
            <a:ext cx="8375650" cy="4848225"/>
          </a:xfrm>
        </p:spPr>
        <p:txBody>
          <a:bodyPr/>
          <a:lstStyle/>
          <a:p>
            <a:pPr eaLnBrk="1" hangingPunct="1">
              <a:lnSpc>
                <a:spcPct val="125000"/>
              </a:lnSpc>
            </a:pPr>
            <a:r>
              <a:rPr lang="en-US" smtClean="0"/>
              <a:t>Face to face</a:t>
            </a:r>
          </a:p>
          <a:p>
            <a:pPr eaLnBrk="1" hangingPunct="1">
              <a:lnSpc>
                <a:spcPct val="125000"/>
              </a:lnSpc>
            </a:pPr>
            <a:endParaRPr lang="en-US" smtClean="0"/>
          </a:p>
          <a:p>
            <a:pPr eaLnBrk="1" hangingPunct="1">
              <a:lnSpc>
                <a:spcPct val="125000"/>
              </a:lnSpc>
            </a:pPr>
            <a:r>
              <a:rPr lang="en-US" smtClean="0"/>
              <a:t>Telephone</a:t>
            </a:r>
          </a:p>
          <a:p>
            <a:pPr eaLnBrk="1" hangingPunct="1">
              <a:lnSpc>
                <a:spcPct val="125000"/>
              </a:lnSpc>
            </a:pPr>
            <a:endParaRPr lang="en-US" smtClean="0"/>
          </a:p>
          <a:p>
            <a:pPr eaLnBrk="1" hangingPunct="1">
              <a:lnSpc>
                <a:spcPct val="125000"/>
              </a:lnSpc>
            </a:pPr>
            <a:r>
              <a:rPr lang="en-US" smtClean="0"/>
              <a:t>Written</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31775" y="333375"/>
            <a:ext cx="8912225" cy="574675"/>
          </a:xfrm>
        </p:spPr>
        <p:txBody>
          <a:bodyPr/>
          <a:lstStyle/>
          <a:p>
            <a:pPr eaLnBrk="1" hangingPunct="1">
              <a:lnSpc>
                <a:spcPct val="80000"/>
              </a:lnSpc>
            </a:pPr>
            <a:r>
              <a:rPr lang="en-GB" smtClean="0"/>
              <a:t>Typical Feedback Structure</a:t>
            </a:r>
            <a:endParaRPr lang="en-US" smtClean="0"/>
          </a:p>
        </p:txBody>
      </p:sp>
      <p:sp>
        <p:nvSpPr>
          <p:cNvPr id="81923" name="Rectangle 3"/>
          <p:cNvSpPr>
            <a:spLocks noGrp="1" noChangeArrowheads="1"/>
          </p:cNvSpPr>
          <p:nvPr>
            <p:ph type="body" idx="1"/>
          </p:nvPr>
        </p:nvSpPr>
        <p:spPr>
          <a:xfrm>
            <a:off x="358775" y="1174750"/>
            <a:ext cx="8375650" cy="4848225"/>
          </a:xfrm>
        </p:spPr>
        <p:txBody>
          <a:bodyPr/>
          <a:lstStyle/>
          <a:p>
            <a:pPr eaLnBrk="1" hangingPunct="1">
              <a:lnSpc>
                <a:spcPct val="125000"/>
              </a:lnSpc>
            </a:pPr>
            <a:r>
              <a:rPr lang="en-US" smtClean="0"/>
              <a:t>Introduction</a:t>
            </a:r>
          </a:p>
          <a:p>
            <a:pPr eaLnBrk="1" hangingPunct="1">
              <a:lnSpc>
                <a:spcPct val="125000"/>
              </a:lnSpc>
            </a:pPr>
            <a:r>
              <a:rPr lang="en-US" smtClean="0"/>
              <a:t>Summary of tests used and comparison group</a:t>
            </a:r>
          </a:p>
          <a:p>
            <a:pPr eaLnBrk="1" hangingPunct="1">
              <a:lnSpc>
                <a:spcPct val="125000"/>
              </a:lnSpc>
            </a:pPr>
            <a:r>
              <a:rPr lang="en-US" smtClean="0"/>
              <a:t>Encourage self assessment</a:t>
            </a:r>
          </a:p>
          <a:p>
            <a:pPr eaLnBrk="1" hangingPunct="1">
              <a:lnSpc>
                <a:spcPct val="125000"/>
              </a:lnSpc>
            </a:pPr>
            <a:r>
              <a:rPr lang="en-US" smtClean="0"/>
              <a:t>Discuss overall performance and describe test scores</a:t>
            </a:r>
          </a:p>
          <a:p>
            <a:pPr eaLnBrk="1" hangingPunct="1">
              <a:lnSpc>
                <a:spcPct val="125000"/>
              </a:lnSpc>
            </a:pPr>
            <a:r>
              <a:rPr lang="en-US" smtClean="0"/>
              <a:t>Review test taking style</a:t>
            </a:r>
          </a:p>
          <a:p>
            <a:pPr eaLnBrk="1" hangingPunct="1">
              <a:lnSpc>
                <a:spcPct val="125000"/>
              </a:lnSpc>
            </a:pPr>
            <a:r>
              <a:rPr lang="en-US" smtClean="0"/>
              <a:t>Discuss whether reflective of work style</a:t>
            </a:r>
          </a:p>
          <a:p>
            <a:pPr eaLnBrk="1" hangingPunct="1">
              <a:lnSpc>
                <a:spcPct val="125000"/>
              </a:lnSpc>
            </a:pPr>
            <a:r>
              <a:rPr lang="en-US" smtClean="0"/>
              <a:t>Highlight any sub-score differences</a:t>
            </a:r>
          </a:p>
          <a:p>
            <a:pPr eaLnBrk="1" hangingPunct="1">
              <a:lnSpc>
                <a:spcPct val="125000"/>
              </a:lnSpc>
            </a:pPr>
            <a:r>
              <a:rPr lang="en-US" smtClean="0"/>
              <a:t>Summary and review</a:t>
            </a:r>
          </a:p>
          <a:p>
            <a:pPr eaLnBrk="1" hangingPunct="1">
              <a:lnSpc>
                <a:spcPct val="125000"/>
              </a:lnSpc>
            </a:pPr>
            <a:endParaRPr lang="en-US" smtClean="0"/>
          </a:p>
          <a:p>
            <a:pPr eaLnBrk="1" hangingPunct="1">
              <a:lnSpc>
                <a:spcPct val="125000"/>
              </a:lnSpc>
              <a:buFont typeface="Neo Sans" pitchFamily="34" charset="0"/>
              <a:buNone/>
            </a:pPr>
            <a:endParaRPr lang="en-US" sz="280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292100" y="249238"/>
            <a:ext cx="6464300" cy="574675"/>
          </a:xfrm>
        </p:spPr>
        <p:txBody>
          <a:bodyPr/>
          <a:lstStyle/>
          <a:p>
            <a:pPr eaLnBrk="1" hangingPunct="1"/>
            <a:r>
              <a:rPr lang="en-GB" smtClean="0"/>
              <a:t>Online Assessment Report</a:t>
            </a:r>
          </a:p>
        </p:txBody>
      </p:sp>
      <p:sp>
        <p:nvSpPr>
          <p:cNvPr id="82947" name="Text Box 3"/>
          <p:cNvSpPr txBox="1">
            <a:spLocks noChangeArrowheads="1"/>
          </p:cNvSpPr>
          <p:nvPr/>
        </p:nvSpPr>
        <p:spPr bwMode="auto">
          <a:xfrm>
            <a:off x="319088" y="919163"/>
            <a:ext cx="2546350" cy="1187450"/>
          </a:xfrm>
          <a:prstGeom prst="rect">
            <a:avLst/>
          </a:prstGeom>
          <a:noFill/>
          <a:ln w="9525">
            <a:noFill/>
            <a:miter lim="800000"/>
            <a:headEnd/>
            <a:tailEnd/>
          </a:ln>
        </p:spPr>
        <p:txBody>
          <a:bodyPr>
            <a:spAutoFit/>
          </a:bodyPr>
          <a:lstStyle/>
          <a:p>
            <a:pPr algn="l"/>
            <a:r>
              <a:rPr lang="en-GB" b="0">
                <a:solidFill>
                  <a:schemeClr val="bg1"/>
                </a:solidFill>
                <a:latin typeface="Neo Sans" pitchFamily="34" charset="0"/>
              </a:rPr>
              <a:t>For Test User,</a:t>
            </a:r>
            <a:r>
              <a:rPr lang="en-GB">
                <a:latin typeface="Neo Sans" pitchFamily="34" charset="0"/>
              </a:rPr>
              <a:t> </a:t>
            </a:r>
            <a:r>
              <a:rPr lang="en-GB" b="0">
                <a:solidFill>
                  <a:schemeClr val="bg1"/>
                </a:solidFill>
                <a:latin typeface="Neo Sans" pitchFamily="34" charset="0"/>
              </a:rPr>
              <a:t>Candidate and</a:t>
            </a:r>
            <a:r>
              <a:rPr lang="en-GB">
                <a:latin typeface="Neo Sans" pitchFamily="34" charset="0"/>
              </a:rPr>
              <a:t> </a:t>
            </a:r>
            <a:r>
              <a:rPr lang="en-GB" b="0">
                <a:solidFill>
                  <a:schemeClr val="bg1"/>
                </a:solidFill>
                <a:latin typeface="Neo Sans" pitchFamily="34" charset="0"/>
              </a:rPr>
              <a:t>Line Manager</a:t>
            </a:r>
          </a:p>
        </p:txBody>
      </p:sp>
      <p:pic>
        <p:nvPicPr>
          <p:cNvPr id="82948" name="Picture 4"/>
          <p:cNvPicPr>
            <a:picLocks noChangeAspect="1" noChangeArrowheads="1"/>
          </p:cNvPicPr>
          <p:nvPr/>
        </p:nvPicPr>
        <p:blipFill>
          <a:blip r:embed="rId3" cstate="print"/>
          <a:srcRect l="29178" t="8350" r="28429" b="9587"/>
          <a:stretch>
            <a:fillRect/>
          </a:stretch>
        </p:blipFill>
        <p:spPr bwMode="auto">
          <a:xfrm>
            <a:off x="288925" y="2981325"/>
            <a:ext cx="2460625" cy="3484563"/>
          </a:xfrm>
          <a:prstGeom prst="rect">
            <a:avLst/>
          </a:prstGeom>
          <a:noFill/>
          <a:ln w="9525" algn="ctr">
            <a:noFill/>
            <a:miter lim="800000"/>
            <a:headEnd/>
            <a:tailEnd/>
          </a:ln>
        </p:spPr>
      </p:pic>
      <p:pic>
        <p:nvPicPr>
          <p:cNvPr id="82949" name="Picture 5"/>
          <p:cNvPicPr>
            <a:picLocks noChangeAspect="1" noChangeArrowheads="1"/>
          </p:cNvPicPr>
          <p:nvPr/>
        </p:nvPicPr>
        <p:blipFill>
          <a:blip r:embed="rId4" cstate="print"/>
          <a:srcRect l="33273" t="19092" r="32655" b="28011"/>
          <a:stretch>
            <a:fillRect/>
          </a:stretch>
        </p:blipFill>
        <p:spPr bwMode="auto">
          <a:xfrm>
            <a:off x="3479800" y="1046163"/>
            <a:ext cx="4859338" cy="55181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322263" y="225425"/>
            <a:ext cx="6646862" cy="676275"/>
          </a:xfrm>
          <a:prstGeom prst="rect">
            <a:avLst/>
          </a:prstGeom>
          <a:noFill/>
          <a:ln w="9525">
            <a:noFill/>
            <a:miter lim="800000"/>
            <a:headEnd/>
            <a:tailEnd/>
          </a:ln>
        </p:spPr>
        <p:txBody>
          <a:bodyPr anchor="ctr"/>
          <a:lstStyle/>
          <a:p>
            <a:pPr algn="l">
              <a:spcBef>
                <a:spcPct val="0"/>
              </a:spcBef>
            </a:pPr>
            <a:endParaRPr lang="en-GB" sz="2800" b="0">
              <a:solidFill>
                <a:srgbClr val="00B5E6"/>
              </a:solidFill>
              <a:latin typeface="Neo Sans" pitchFamily="34" charset="0"/>
            </a:endParaRPr>
          </a:p>
        </p:txBody>
      </p:sp>
      <p:sp>
        <p:nvSpPr>
          <p:cNvPr id="83971" name="Rectangle 3"/>
          <p:cNvSpPr>
            <a:spLocks noGrp="1" noChangeArrowheads="1"/>
          </p:cNvSpPr>
          <p:nvPr>
            <p:ph type="title"/>
          </p:nvPr>
        </p:nvSpPr>
        <p:spPr>
          <a:xfrm>
            <a:off x="231775" y="182563"/>
            <a:ext cx="7169150" cy="574675"/>
          </a:xfrm>
        </p:spPr>
        <p:txBody>
          <a:bodyPr/>
          <a:lstStyle/>
          <a:p>
            <a:pPr eaLnBrk="1" hangingPunct="1"/>
            <a:r>
              <a:rPr lang="en-GB" smtClean="0"/>
              <a:t>Swift Analysis Aptitude Profile Chart</a:t>
            </a:r>
          </a:p>
        </p:txBody>
      </p:sp>
      <p:pic>
        <p:nvPicPr>
          <p:cNvPr id="83972" name="Picture 4"/>
          <p:cNvPicPr>
            <a:picLocks noChangeAspect="1" noChangeArrowheads="1"/>
          </p:cNvPicPr>
          <p:nvPr/>
        </p:nvPicPr>
        <p:blipFill>
          <a:blip r:embed="rId3" cstate="print"/>
          <a:srcRect l="3110" t="9306" r="7588"/>
          <a:stretch>
            <a:fillRect/>
          </a:stretch>
        </p:blipFill>
        <p:spPr bwMode="auto">
          <a:xfrm>
            <a:off x="968375" y="1077913"/>
            <a:ext cx="7259638" cy="5391150"/>
          </a:xfrm>
          <a:prstGeom prst="rect">
            <a:avLst/>
          </a:prstGeom>
          <a:noFill/>
          <a:ln w="28575" algn="ctr">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ctrTitle"/>
          </p:nvPr>
        </p:nvSpPr>
        <p:spPr>
          <a:xfrm>
            <a:off x="684213" y="2565400"/>
            <a:ext cx="7772400" cy="1298575"/>
          </a:xfrm>
        </p:spPr>
        <p:txBody>
          <a:bodyPr/>
          <a:lstStyle/>
          <a:p>
            <a:pPr eaLnBrk="1" hangingPunct="1"/>
            <a:r>
              <a:rPr lang="en-GB" sz="3200" smtClean="0"/>
              <a:t>Test Reliability</a:t>
            </a:r>
            <a:endParaRPr lang="en-US" sz="3200" smtClean="0"/>
          </a:p>
        </p:txBody>
      </p:sp>
      <p:sp>
        <p:nvSpPr>
          <p:cNvPr id="89091"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23850" y="260350"/>
            <a:ext cx="6335713" cy="574675"/>
          </a:xfrm>
        </p:spPr>
        <p:txBody>
          <a:bodyPr/>
          <a:lstStyle/>
          <a:p>
            <a:pPr eaLnBrk="1" hangingPunct="1"/>
            <a:r>
              <a:rPr lang="en-GB" smtClean="0"/>
              <a:t>Practical Arrangements</a:t>
            </a:r>
            <a:r>
              <a:rPr lang="en-GB" sz="2400" smtClean="0"/>
              <a:t> </a:t>
            </a:r>
          </a:p>
        </p:txBody>
      </p:sp>
      <p:sp>
        <p:nvSpPr>
          <p:cNvPr id="12291" name="Rectangle 3"/>
          <p:cNvSpPr>
            <a:spLocks noGrp="1" noChangeArrowheads="1"/>
          </p:cNvSpPr>
          <p:nvPr>
            <p:ph type="body" idx="1"/>
          </p:nvPr>
        </p:nvSpPr>
        <p:spPr>
          <a:xfrm>
            <a:off x="611188" y="1196975"/>
            <a:ext cx="7542212" cy="4932363"/>
          </a:xfrm>
        </p:spPr>
        <p:txBody>
          <a:bodyPr/>
          <a:lstStyle/>
          <a:p>
            <a:pPr eaLnBrk="1" hangingPunct="1"/>
            <a:r>
              <a:rPr lang="en-GB" smtClean="0"/>
              <a:t>Course Timings</a:t>
            </a:r>
          </a:p>
          <a:p>
            <a:pPr eaLnBrk="1" hangingPunct="1"/>
            <a:endParaRPr lang="en-GB" smtClean="0"/>
          </a:p>
          <a:p>
            <a:pPr eaLnBrk="1" hangingPunct="1"/>
            <a:r>
              <a:rPr lang="en-GB" smtClean="0"/>
              <a:t>Course Materials</a:t>
            </a:r>
          </a:p>
          <a:p>
            <a:pPr eaLnBrk="1" hangingPunct="1"/>
            <a:endParaRPr lang="en-GB" smtClean="0"/>
          </a:p>
          <a:p>
            <a:pPr eaLnBrk="1" hangingPunct="1"/>
            <a:r>
              <a:rPr lang="en-GB" smtClean="0"/>
              <a:t>Evening work</a:t>
            </a:r>
          </a:p>
          <a:p>
            <a:pPr eaLnBrk="1" hangingPunct="1"/>
            <a:endParaRPr lang="en-GB" smtClean="0"/>
          </a:p>
          <a:p>
            <a:pPr eaLnBrk="1" hangingPunct="1"/>
            <a:r>
              <a:rPr lang="en-GB" smtClean="0"/>
              <a:t>We provide extra coaching if required</a:t>
            </a:r>
          </a:p>
          <a:p>
            <a:pPr eaLnBrk="1" hangingPunct="1"/>
            <a:endParaRPr lang="en-GB" smtClean="0"/>
          </a:p>
          <a:p>
            <a:pPr eaLnBrk="1" hangingPunct="1"/>
            <a:r>
              <a:rPr lang="en-GB" smtClean="0"/>
              <a:t>Relax and enjoy the course</a:t>
            </a:r>
          </a:p>
          <a:p>
            <a:pPr eaLnBrk="1" hangingPunct="1"/>
            <a:endParaRPr lang="en-GB" smtClean="0"/>
          </a:p>
          <a:p>
            <a:pPr eaLnBrk="1" hangingPunct="1"/>
            <a:r>
              <a:rPr lang="en-GB" smtClean="0"/>
              <a:t>We are here to help</a:t>
            </a:r>
          </a:p>
          <a:p>
            <a:pPr eaLnBrk="1" hangingPunct="1"/>
            <a:endParaRPr lang="en-GB"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323850" y="261938"/>
            <a:ext cx="6335713" cy="574675"/>
          </a:xfrm>
        </p:spPr>
        <p:txBody>
          <a:bodyPr/>
          <a:lstStyle/>
          <a:p>
            <a:pPr eaLnBrk="1" hangingPunct="1"/>
            <a:r>
              <a:rPr lang="en-GB" smtClean="0"/>
              <a:t>Definition of Test Reliability</a:t>
            </a:r>
            <a:endParaRPr lang="en-US" smtClean="0"/>
          </a:p>
        </p:txBody>
      </p:sp>
      <p:sp>
        <p:nvSpPr>
          <p:cNvPr id="90115" name="Text Box 3"/>
          <p:cNvSpPr txBox="1">
            <a:spLocks noChangeArrowheads="1"/>
          </p:cNvSpPr>
          <p:nvPr/>
        </p:nvSpPr>
        <p:spPr bwMode="auto">
          <a:xfrm>
            <a:off x="365125" y="1228725"/>
            <a:ext cx="8540750" cy="3739485"/>
          </a:xfrm>
          <a:prstGeom prst="rect">
            <a:avLst/>
          </a:prstGeom>
          <a:noFill/>
          <a:ln w="9525">
            <a:noFill/>
            <a:miter lim="800000"/>
            <a:headEnd/>
            <a:tailEnd/>
          </a:ln>
        </p:spPr>
        <p:txBody>
          <a:bodyPr>
            <a:spAutoFit/>
          </a:bodyPr>
          <a:lstStyle/>
          <a:p>
            <a:pPr marL="371475" indent="-285750" algn="l">
              <a:buFont typeface="Neo Sans" pitchFamily="34" charset="0"/>
              <a:buChar char="»"/>
            </a:pPr>
            <a:r>
              <a:rPr lang="en-GB" sz="2400" b="0" dirty="0">
                <a:solidFill>
                  <a:schemeClr val="bg1"/>
                </a:solidFill>
                <a:latin typeface="Neo Sans" pitchFamily="34" charset="0"/>
              </a:rPr>
              <a:t>Nothing can be measured with absolute accuracy (not even your height – we are taller in the morning)</a:t>
            </a:r>
          </a:p>
          <a:p>
            <a:pPr marL="371475" indent="-285750" algn="l">
              <a:buFont typeface="Neo Sans" pitchFamily="34" charset="0"/>
              <a:buChar char="»"/>
            </a:pPr>
            <a:r>
              <a:rPr lang="en-GB" sz="2400" b="0" dirty="0">
                <a:solidFill>
                  <a:schemeClr val="bg1"/>
                </a:solidFill>
                <a:latin typeface="Neo Sans" pitchFamily="34" charset="0"/>
              </a:rPr>
              <a:t>Human abilities or personalities are more error prone than height!  </a:t>
            </a:r>
          </a:p>
          <a:p>
            <a:pPr marL="371475" indent="-285750" algn="l">
              <a:buFont typeface="Neo Sans" pitchFamily="34" charset="0"/>
              <a:buChar char="»"/>
            </a:pPr>
            <a:r>
              <a:rPr lang="en-GB" sz="2400" b="0" dirty="0">
                <a:solidFill>
                  <a:schemeClr val="bg1"/>
                </a:solidFill>
                <a:latin typeface="Neo Sans" pitchFamily="34" charset="0"/>
              </a:rPr>
              <a:t>A test’s reliability is its precision of measurement  </a:t>
            </a:r>
          </a:p>
          <a:p>
            <a:pPr marL="371475" indent="-285750" algn="l">
              <a:buFont typeface="Neo Sans" pitchFamily="34" charset="0"/>
              <a:buChar char="»"/>
            </a:pPr>
            <a:r>
              <a:rPr lang="en-GB" sz="2400" b="0" dirty="0">
                <a:solidFill>
                  <a:schemeClr val="bg1"/>
                </a:solidFill>
                <a:latin typeface="Neo Sans" pitchFamily="34" charset="0"/>
              </a:rPr>
              <a:t>Reliability concerns measurement errors within a test</a:t>
            </a:r>
          </a:p>
          <a:p>
            <a:pPr marL="371475" indent="-285750" algn="l">
              <a:buFont typeface="Neo Sans" pitchFamily="34" charset="0"/>
              <a:buChar char="»"/>
            </a:pPr>
            <a:r>
              <a:rPr lang="en-GB" sz="2400" b="0" dirty="0">
                <a:solidFill>
                  <a:schemeClr val="bg1"/>
                </a:solidFill>
                <a:latin typeface="Neo Sans" pitchFamily="34" charset="0"/>
              </a:rPr>
              <a:t>The more error in test scores the lower the reliability</a:t>
            </a:r>
          </a:p>
          <a:p>
            <a:pPr marL="371475" indent="-285750" algn="l">
              <a:buFont typeface="Neo Sans" pitchFamily="34" charset="0"/>
              <a:buChar char="»"/>
            </a:pPr>
            <a:endParaRPr lang="en-US" b="0" dirty="0">
              <a:solidFill>
                <a:schemeClr val="bg1"/>
              </a:solidFill>
            </a:endParaRPr>
          </a:p>
        </p:txBody>
      </p:sp>
    </p:spTree>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ChangeArrowheads="1"/>
          </p:cNvSpPr>
          <p:nvPr/>
        </p:nvSpPr>
        <p:spPr bwMode="auto">
          <a:xfrm>
            <a:off x="374650" y="201613"/>
            <a:ext cx="8229600" cy="706437"/>
          </a:xfrm>
          <a:prstGeom prst="rect">
            <a:avLst/>
          </a:prstGeom>
          <a:noFill/>
          <a:ln w="9525">
            <a:noFill/>
            <a:miter lim="800000"/>
            <a:headEnd/>
            <a:tailEnd/>
          </a:ln>
        </p:spPr>
        <p:txBody>
          <a:bodyPr anchor="ctr"/>
          <a:lstStyle/>
          <a:p>
            <a:pPr algn="l">
              <a:spcBef>
                <a:spcPct val="0"/>
              </a:spcBef>
            </a:pPr>
            <a:endParaRPr lang="en-GB" sz="2800" b="0">
              <a:solidFill>
                <a:srgbClr val="00B5E6"/>
              </a:solidFill>
              <a:latin typeface="Neo Sans" pitchFamily="34" charset="0"/>
            </a:endParaRPr>
          </a:p>
        </p:txBody>
      </p:sp>
      <p:sp>
        <p:nvSpPr>
          <p:cNvPr id="91139" name="Oval 4"/>
          <p:cNvSpPr>
            <a:spLocks noChangeArrowheads="1"/>
          </p:cNvSpPr>
          <p:nvPr/>
        </p:nvSpPr>
        <p:spPr bwMode="auto">
          <a:xfrm>
            <a:off x="827088" y="3141663"/>
            <a:ext cx="2520950" cy="1296987"/>
          </a:xfrm>
          <a:prstGeom prst="ellipse">
            <a:avLst/>
          </a:prstGeom>
          <a:solidFill>
            <a:srgbClr val="800000"/>
          </a:solidFill>
          <a:ln w="28575" algn="ctr">
            <a:solidFill>
              <a:srgbClr val="FFFF00"/>
            </a:solidFill>
            <a:round/>
            <a:headEnd/>
            <a:tailEnd/>
          </a:ln>
        </p:spPr>
        <p:txBody>
          <a:bodyPr wrap="none" anchor="ctr"/>
          <a:lstStyle/>
          <a:p>
            <a:r>
              <a:rPr lang="en-GB" b="0">
                <a:solidFill>
                  <a:schemeClr val="bg1"/>
                </a:solidFill>
                <a:latin typeface="Neo Sans Medium" pitchFamily="34" charset="0"/>
              </a:rPr>
              <a:t>Candidate</a:t>
            </a:r>
          </a:p>
        </p:txBody>
      </p:sp>
      <p:sp>
        <p:nvSpPr>
          <p:cNvPr id="91140" name="Oval 5"/>
          <p:cNvSpPr>
            <a:spLocks noChangeArrowheads="1"/>
          </p:cNvSpPr>
          <p:nvPr/>
        </p:nvSpPr>
        <p:spPr bwMode="auto">
          <a:xfrm>
            <a:off x="827088" y="1196975"/>
            <a:ext cx="2520950" cy="1296988"/>
          </a:xfrm>
          <a:prstGeom prst="ellipse">
            <a:avLst/>
          </a:prstGeom>
          <a:solidFill>
            <a:srgbClr val="800000"/>
          </a:solidFill>
          <a:ln w="28575" algn="ctr">
            <a:solidFill>
              <a:srgbClr val="FFFF00"/>
            </a:solidFill>
            <a:round/>
            <a:headEnd/>
            <a:tailEnd/>
          </a:ln>
        </p:spPr>
        <p:txBody>
          <a:bodyPr wrap="none" anchor="ctr"/>
          <a:lstStyle/>
          <a:p>
            <a:r>
              <a:rPr lang="en-GB" b="0">
                <a:solidFill>
                  <a:schemeClr val="bg1"/>
                </a:solidFill>
                <a:latin typeface="Neo Sans Medium" pitchFamily="34" charset="0"/>
              </a:rPr>
              <a:t>Administrator</a:t>
            </a:r>
          </a:p>
        </p:txBody>
      </p:sp>
      <p:sp>
        <p:nvSpPr>
          <p:cNvPr id="91141" name="Oval 6"/>
          <p:cNvSpPr>
            <a:spLocks noChangeArrowheads="1"/>
          </p:cNvSpPr>
          <p:nvPr/>
        </p:nvSpPr>
        <p:spPr bwMode="auto">
          <a:xfrm>
            <a:off x="898525" y="5011738"/>
            <a:ext cx="2520950" cy="1296987"/>
          </a:xfrm>
          <a:prstGeom prst="ellipse">
            <a:avLst/>
          </a:prstGeom>
          <a:solidFill>
            <a:srgbClr val="800000"/>
          </a:solidFill>
          <a:ln w="28575" algn="ctr">
            <a:solidFill>
              <a:srgbClr val="FFFF00"/>
            </a:solidFill>
            <a:round/>
            <a:headEnd/>
            <a:tailEnd/>
          </a:ln>
        </p:spPr>
        <p:txBody>
          <a:bodyPr wrap="none" anchor="ctr"/>
          <a:lstStyle/>
          <a:p>
            <a:r>
              <a:rPr lang="en-GB" b="0">
                <a:solidFill>
                  <a:schemeClr val="bg1"/>
                </a:solidFill>
                <a:latin typeface="Neo Sans Medium" pitchFamily="34" charset="0"/>
              </a:rPr>
              <a:t>Test Developer</a:t>
            </a:r>
          </a:p>
        </p:txBody>
      </p:sp>
      <p:sp>
        <p:nvSpPr>
          <p:cNvPr id="91142" name="Text Box 7"/>
          <p:cNvSpPr txBox="1">
            <a:spLocks noChangeArrowheads="1"/>
          </p:cNvSpPr>
          <p:nvPr/>
        </p:nvSpPr>
        <p:spPr bwMode="auto">
          <a:xfrm>
            <a:off x="4140200" y="1125538"/>
            <a:ext cx="4105275" cy="1538883"/>
          </a:xfrm>
          <a:prstGeom prst="rect">
            <a:avLst/>
          </a:prstGeom>
          <a:noFill/>
          <a:ln w="28575" algn="ctr">
            <a:noFill/>
            <a:miter lim="800000"/>
            <a:headEnd/>
            <a:tailEnd/>
          </a:ln>
        </p:spPr>
        <p:txBody>
          <a:bodyPr>
            <a:spAutoFit/>
          </a:bodyPr>
          <a:lstStyle/>
          <a:p>
            <a:pPr algn="l"/>
            <a:r>
              <a:rPr lang="en-GB" sz="2000" b="0" dirty="0">
                <a:solidFill>
                  <a:schemeClr val="bg1"/>
                </a:solidFill>
                <a:latin typeface="Neo Sans" pitchFamily="34" charset="0"/>
              </a:rPr>
              <a:t>Inaccurate timing</a:t>
            </a:r>
            <a:br>
              <a:rPr lang="en-GB" sz="2000" b="0" dirty="0">
                <a:solidFill>
                  <a:schemeClr val="bg1"/>
                </a:solidFill>
                <a:latin typeface="Neo Sans" pitchFamily="34" charset="0"/>
              </a:rPr>
            </a:br>
            <a:r>
              <a:rPr lang="en-GB" sz="2000" b="0" dirty="0">
                <a:solidFill>
                  <a:schemeClr val="bg1"/>
                </a:solidFill>
                <a:latin typeface="Neo Sans" pitchFamily="34" charset="0"/>
              </a:rPr>
              <a:t>Lack of Preparation</a:t>
            </a:r>
            <a:br>
              <a:rPr lang="en-GB" sz="2000" b="0" dirty="0">
                <a:solidFill>
                  <a:schemeClr val="bg1"/>
                </a:solidFill>
                <a:latin typeface="Neo Sans" pitchFamily="34" charset="0"/>
              </a:rPr>
            </a:br>
            <a:r>
              <a:rPr lang="en-GB" sz="2000" b="0" dirty="0">
                <a:solidFill>
                  <a:schemeClr val="bg1"/>
                </a:solidFill>
                <a:latin typeface="Neo Sans" pitchFamily="34" charset="0"/>
              </a:rPr>
              <a:t>Environment Noise/Heat</a:t>
            </a:r>
            <a:br>
              <a:rPr lang="en-GB" sz="2000" b="0" dirty="0">
                <a:solidFill>
                  <a:schemeClr val="bg1"/>
                </a:solidFill>
                <a:latin typeface="Neo Sans" pitchFamily="34" charset="0"/>
              </a:rPr>
            </a:br>
            <a:r>
              <a:rPr lang="en-GB" sz="2000" b="0" dirty="0">
                <a:solidFill>
                  <a:schemeClr val="bg1"/>
                </a:solidFill>
                <a:latin typeface="Neo Sans" pitchFamily="34" charset="0"/>
              </a:rPr>
              <a:t>Scoring errors</a:t>
            </a:r>
            <a:r>
              <a:rPr lang="en-GB" b="0" dirty="0">
                <a:solidFill>
                  <a:schemeClr val="bg1"/>
                </a:solidFill>
                <a:latin typeface="Neo Sans" pitchFamily="34" charset="0"/>
              </a:rPr>
              <a:t/>
            </a:r>
            <a:br>
              <a:rPr lang="en-GB" b="0" dirty="0">
                <a:solidFill>
                  <a:schemeClr val="bg1"/>
                </a:solidFill>
                <a:latin typeface="Neo Sans" pitchFamily="34" charset="0"/>
              </a:rPr>
            </a:br>
            <a:endParaRPr lang="en-GB" b="0" dirty="0">
              <a:solidFill>
                <a:schemeClr val="bg1"/>
              </a:solidFill>
              <a:latin typeface="Neo Sans" pitchFamily="34" charset="0"/>
            </a:endParaRPr>
          </a:p>
        </p:txBody>
      </p:sp>
      <p:sp>
        <p:nvSpPr>
          <p:cNvPr id="91143" name="Text Box 9"/>
          <p:cNvSpPr txBox="1">
            <a:spLocks noChangeArrowheads="1"/>
          </p:cNvSpPr>
          <p:nvPr/>
        </p:nvSpPr>
        <p:spPr bwMode="auto">
          <a:xfrm>
            <a:off x="4140200" y="3213100"/>
            <a:ext cx="4176713" cy="1754326"/>
          </a:xfrm>
          <a:prstGeom prst="rect">
            <a:avLst/>
          </a:prstGeom>
          <a:noFill/>
          <a:ln w="28575" algn="ctr">
            <a:noFill/>
            <a:miter lim="800000"/>
            <a:headEnd/>
            <a:tailEnd/>
          </a:ln>
        </p:spPr>
        <p:txBody>
          <a:bodyPr>
            <a:spAutoFit/>
          </a:bodyPr>
          <a:lstStyle/>
          <a:p>
            <a:pPr algn="l"/>
            <a:r>
              <a:rPr lang="en-GB" sz="2000" b="0" dirty="0">
                <a:solidFill>
                  <a:schemeClr val="bg1"/>
                </a:solidFill>
                <a:latin typeface="Neo Sans" pitchFamily="34" charset="0"/>
              </a:rPr>
              <a:t>Answers Misplaced</a:t>
            </a:r>
            <a:br>
              <a:rPr lang="en-GB" sz="2000" b="0" dirty="0">
                <a:solidFill>
                  <a:schemeClr val="bg1"/>
                </a:solidFill>
                <a:latin typeface="Neo Sans" pitchFamily="34" charset="0"/>
              </a:rPr>
            </a:br>
            <a:r>
              <a:rPr lang="en-GB" sz="2000" b="0" dirty="0">
                <a:solidFill>
                  <a:schemeClr val="bg1"/>
                </a:solidFill>
                <a:latin typeface="Neo Sans" pitchFamily="34" charset="0"/>
              </a:rPr>
              <a:t>Candidate Cheating</a:t>
            </a:r>
            <a:br>
              <a:rPr lang="en-GB" sz="2000" b="0" dirty="0">
                <a:solidFill>
                  <a:schemeClr val="bg1"/>
                </a:solidFill>
                <a:latin typeface="Neo Sans" pitchFamily="34" charset="0"/>
              </a:rPr>
            </a:br>
            <a:r>
              <a:rPr lang="en-GB" sz="2000" b="0" dirty="0">
                <a:solidFill>
                  <a:schemeClr val="bg1"/>
                </a:solidFill>
                <a:latin typeface="Neo Sans" pitchFamily="34" charset="0"/>
              </a:rPr>
              <a:t>Candidate Guessing  Temporary States </a:t>
            </a:r>
            <a:r>
              <a:rPr lang="en-GB" b="0" dirty="0">
                <a:solidFill>
                  <a:schemeClr val="bg1"/>
                </a:solidFill>
                <a:latin typeface="Neo Sans" pitchFamily="34" charset="0"/>
              </a:rPr>
              <a:t/>
            </a:r>
            <a:br>
              <a:rPr lang="en-GB" b="0" dirty="0">
                <a:solidFill>
                  <a:schemeClr val="bg1"/>
                </a:solidFill>
                <a:latin typeface="Neo Sans" pitchFamily="34" charset="0"/>
              </a:rPr>
            </a:br>
            <a:r>
              <a:rPr lang="en-GB" b="0" dirty="0">
                <a:solidFill>
                  <a:schemeClr val="bg1"/>
                </a:solidFill>
              </a:rPr>
              <a:t/>
            </a:r>
            <a:br>
              <a:rPr lang="en-GB" b="0" dirty="0">
                <a:solidFill>
                  <a:schemeClr val="bg1"/>
                </a:solidFill>
              </a:rPr>
            </a:br>
            <a:endParaRPr lang="en-GB" b="0" dirty="0">
              <a:solidFill>
                <a:schemeClr val="bg1"/>
              </a:solidFill>
            </a:endParaRPr>
          </a:p>
        </p:txBody>
      </p:sp>
      <p:sp>
        <p:nvSpPr>
          <p:cNvPr id="91144" name="Text Box 10"/>
          <p:cNvSpPr txBox="1">
            <a:spLocks noChangeArrowheads="1"/>
          </p:cNvSpPr>
          <p:nvPr/>
        </p:nvSpPr>
        <p:spPr bwMode="auto">
          <a:xfrm>
            <a:off x="4140200" y="5445125"/>
            <a:ext cx="2592388" cy="615553"/>
          </a:xfrm>
          <a:prstGeom prst="rect">
            <a:avLst/>
          </a:prstGeom>
          <a:noFill/>
          <a:ln w="28575" algn="ctr">
            <a:noFill/>
            <a:miter lim="800000"/>
            <a:headEnd/>
            <a:tailEnd/>
          </a:ln>
        </p:spPr>
        <p:txBody>
          <a:bodyPr>
            <a:spAutoFit/>
          </a:bodyPr>
          <a:lstStyle/>
          <a:p>
            <a:r>
              <a:rPr lang="en-GB" sz="2000" b="0" dirty="0">
                <a:solidFill>
                  <a:schemeClr val="bg1"/>
                </a:solidFill>
                <a:latin typeface="Neo Sans" pitchFamily="34" charset="0"/>
              </a:rPr>
              <a:t>Ambiguous Items</a:t>
            </a:r>
            <a:r>
              <a:rPr lang="en-GB" b="0" dirty="0">
                <a:solidFill>
                  <a:schemeClr val="bg1"/>
                </a:solidFill>
              </a:rPr>
              <a:t/>
            </a:r>
            <a:br>
              <a:rPr lang="en-GB" b="0" dirty="0">
                <a:solidFill>
                  <a:schemeClr val="bg1"/>
                </a:solidFill>
              </a:rPr>
            </a:br>
            <a:endParaRPr lang="en-GB" b="0" dirty="0">
              <a:solidFill>
                <a:schemeClr val="bg1"/>
              </a:solidFill>
            </a:endParaRPr>
          </a:p>
        </p:txBody>
      </p:sp>
      <p:sp>
        <p:nvSpPr>
          <p:cNvPr id="91145" name="Rectangle 12"/>
          <p:cNvSpPr>
            <a:spLocks noGrp="1" noChangeArrowheads="1"/>
          </p:cNvSpPr>
          <p:nvPr>
            <p:ph type="title"/>
          </p:nvPr>
        </p:nvSpPr>
        <p:spPr/>
        <p:txBody>
          <a:bodyPr/>
          <a:lstStyle/>
          <a:p>
            <a:pPr eaLnBrk="1" hangingPunct="1"/>
            <a:r>
              <a:rPr lang="en-GB" smtClean="0"/>
              <a:t>Sources of Test Error</a:t>
            </a:r>
          </a:p>
        </p:txBody>
      </p:sp>
    </p:spTree>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323850" y="260350"/>
            <a:ext cx="6335713" cy="574675"/>
          </a:xfrm>
        </p:spPr>
        <p:txBody>
          <a:bodyPr/>
          <a:lstStyle/>
          <a:p>
            <a:pPr eaLnBrk="1" hangingPunct="1"/>
            <a:r>
              <a:rPr lang="en-GB" smtClean="0"/>
              <a:t>The Importance of Reliability</a:t>
            </a:r>
          </a:p>
        </p:txBody>
      </p:sp>
      <p:sp>
        <p:nvSpPr>
          <p:cNvPr id="92163" name="Text Box 3"/>
          <p:cNvSpPr txBox="1">
            <a:spLocks noChangeArrowheads="1"/>
          </p:cNvSpPr>
          <p:nvPr/>
        </p:nvSpPr>
        <p:spPr bwMode="auto">
          <a:xfrm>
            <a:off x="2916238" y="1484313"/>
            <a:ext cx="3313112" cy="461665"/>
          </a:xfrm>
          <a:prstGeom prst="rect">
            <a:avLst/>
          </a:prstGeom>
          <a:noFill/>
          <a:ln w="9525" algn="ctr">
            <a:noFill/>
            <a:miter lim="800000"/>
            <a:headEnd/>
            <a:tailEnd/>
          </a:ln>
        </p:spPr>
        <p:txBody>
          <a:bodyPr>
            <a:spAutoFit/>
          </a:bodyPr>
          <a:lstStyle/>
          <a:p>
            <a:r>
              <a:rPr lang="en-GB" sz="2400" b="0" dirty="0">
                <a:solidFill>
                  <a:schemeClr val="bg1"/>
                </a:solidFill>
                <a:latin typeface="Neo Sans" pitchFamily="34" charset="0"/>
              </a:rPr>
              <a:t>Reliability</a:t>
            </a:r>
          </a:p>
        </p:txBody>
      </p:sp>
      <p:sp>
        <p:nvSpPr>
          <p:cNvPr id="92164" name="Line 4"/>
          <p:cNvSpPr>
            <a:spLocks noChangeShapeType="1"/>
          </p:cNvSpPr>
          <p:nvPr/>
        </p:nvSpPr>
        <p:spPr bwMode="auto">
          <a:xfrm>
            <a:off x="4572000" y="1916113"/>
            <a:ext cx="0" cy="1441450"/>
          </a:xfrm>
          <a:prstGeom prst="line">
            <a:avLst/>
          </a:prstGeom>
          <a:noFill/>
          <a:ln w="25400">
            <a:solidFill>
              <a:srgbClr val="FFFFCC"/>
            </a:solidFill>
            <a:round/>
            <a:headEnd/>
            <a:tailEnd type="triangle" w="lg" len="lg"/>
          </a:ln>
        </p:spPr>
        <p:txBody>
          <a:bodyPr/>
          <a:lstStyle/>
          <a:p>
            <a:endParaRPr lang="en-GB"/>
          </a:p>
        </p:txBody>
      </p:sp>
      <p:sp>
        <p:nvSpPr>
          <p:cNvPr id="92165" name="Text Box 5"/>
          <p:cNvSpPr txBox="1">
            <a:spLocks noChangeArrowheads="1"/>
          </p:cNvSpPr>
          <p:nvPr/>
        </p:nvSpPr>
        <p:spPr bwMode="auto">
          <a:xfrm>
            <a:off x="2916238" y="3429000"/>
            <a:ext cx="3313112" cy="457200"/>
          </a:xfrm>
          <a:prstGeom prst="rect">
            <a:avLst/>
          </a:prstGeom>
          <a:noFill/>
          <a:ln w="9525" algn="ctr">
            <a:noFill/>
            <a:miter lim="800000"/>
            <a:headEnd/>
            <a:tailEnd/>
          </a:ln>
        </p:spPr>
        <p:txBody>
          <a:bodyPr>
            <a:spAutoFit/>
          </a:bodyPr>
          <a:lstStyle/>
          <a:p>
            <a:r>
              <a:rPr lang="en-GB" sz="2400" b="0" dirty="0">
                <a:solidFill>
                  <a:schemeClr val="bg1"/>
                </a:solidFill>
                <a:latin typeface="Neo Sans" pitchFamily="34" charset="0"/>
              </a:rPr>
              <a:t>Validity</a:t>
            </a:r>
          </a:p>
        </p:txBody>
      </p:sp>
      <p:sp>
        <p:nvSpPr>
          <p:cNvPr id="92166" name="Line 6"/>
          <p:cNvSpPr>
            <a:spLocks noChangeShapeType="1"/>
          </p:cNvSpPr>
          <p:nvPr/>
        </p:nvSpPr>
        <p:spPr bwMode="auto">
          <a:xfrm flipH="1">
            <a:off x="2728913" y="3933825"/>
            <a:ext cx="1482725" cy="1325563"/>
          </a:xfrm>
          <a:prstGeom prst="line">
            <a:avLst/>
          </a:prstGeom>
          <a:noFill/>
          <a:ln w="25400">
            <a:solidFill>
              <a:srgbClr val="FFFFCC"/>
            </a:solidFill>
            <a:round/>
            <a:headEnd/>
            <a:tailEnd type="triangle" w="lg" len="lg"/>
          </a:ln>
        </p:spPr>
        <p:txBody>
          <a:bodyPr/>
          <a:lstStyle/>
          <a:p>
            <a:endParaRPr lang="en-GB"/>
          </a:p>
        </p:txBody>
      </p:sp>
      <p:sp>
        <p:nvSpPr>
          <p:cNvPr id="92167" name="Line 7"/>
          <p:cNvSpPr>
            <a:spLocks noChangeShapeType="1"/>
          </p:cNvSpPr>
          <p:nvPr/>
        </p:nvSpPr>
        <p:spPr bwMode="auto">
          <a:xfrm>
            <a:off x="4859338" y="3933825"/>
            <a:ext cx="1655762" cy="1295400"/>
          </a:xfrm>
          <a:prstGeom prst="line">
            <a:avLst/>
          </a:prstGeom>
          <a:noFill/>
          <a:ln w="25400">
            <a:solidFill>
              <a:srgbClr val="FFFFCC"/>
            </a:solidFill>
            <a:round/>
            <a:headEnd/>
            <a:tailEnd type="triangle" w="lg" len="lg"/>
          </a:ln>
        </p:spPr>
        <p:txBody>
          <a:bodyPr/>
          <a:lstStyle/>
          <a:p>
            <a:endParaRPr lang="en-GB"/>
          </a:p>
        </p:txBody>
      </p:sp>
      <p:sp>
        <p:nvSpPr>
          <p:cNvPr id="92168" name="Text Box 8"/>
          <p:cNvSpPr txBox="1">
            <a:spLocks noChangeArrowheads="1"/>
          </p:cNvSpPr>
          <p:nvPr/>
        </p:nvSpPr>
        <p:spPr bwMode="auto">
          <a:xfrm>
            <a:off x="900113" y="5300663"/>
            <a:ext cx="3313112" cy="461665"/>
          </a:xfrm>
          <a:prstGeom prst="rect">
            <a:avLst/>
          </a:prstGeom>
          <a:noFill/>
          <a:ln w="9525" algn="ctr">
            <a:noFill/>
            <a:miter lim="800000"/>
            <a:headEnd/>
            <a:tailEnd/>
          </a:ln>
        </p:spPr>
        <p:txBody>
          <a:bodyPr>
            <a:spAutoFit/>
          </a:bodyPr>
          <a:lstStyle/>
          <a:p>
            <a:r>
              <a:rPr lang="en-GB" sz="2400" b="0" dirty="0">
                <a:solidFill>
                  <a:schemeClr val="bg1"/>
                </a:solidFill>
                <a:latin typeface="Neo Sans" pitchFamily="34" charset="0"/>
              </a:rPr>
              <a:t>Fair and Legal</a:t>
            </a:r>
          </a:p>
        </p:txBody>
      </p:sp>
      <p:sp>
        <p:nvSpPr>
          <p:cNvPr id="92169" name="Text Box 9"/>
          <p:cNvSpPr txBox="1">
            <a:spLocks noChangeArrowheads="1"/>
          </p:cNvSpPr>
          <p:nvPr/>
        </p:nvSpPr>
        <p:spPr bwMode="auto">
          <a:xfrm>
            <a:off x="5076825" y="5373688"/>
            <a:ext cx="3313113" cy="461665"/>
          </a:xfrm>
          <a:prstGeom prst="rect">
            <a:avLst/>
          </a:prstGeom>
          <a:noFill/>
          <a:ln w="9525" algn="ctr">
            <a:noFill/>
            <a:miter lim="800000"/>
            <a:headEnd/>
            <a:tailEnd/>
          </a:ln>
        </p:spPr>
        <p:txBody>
          <a:bodyPr>
            <a:spAutoFit/>
          </a:bodyPr>
          <a:lstStyle/>
          <a:p>
            <a:r>
              <a:rPr lang="en-GB" sz="2400" b="0" dirty="0">
                <a:solidFill>
                  <a:schemeClr val="bg1"/>
                </a:solidFill>
                <a:latin typeface="Neo Sans" pitchFamily="34" charset="0"/>
              </a:rPr>
              <a:t>Benefit – Impact</a:t>
            </a:r>
          </a:p>
        </p:txBody>
      </p:sp>
      <p:sp>
        <p:nvSpPr>
          <p:cNvPr id="92170" name="Text Box 10"/>
          <p:cNvSpPr txBox="1">
            <a:spLocks noChangeArrowheads="1"/>
          </p:cNvSpPr>
          <p:nvPr/>
        </p:nvSpPr>
        <p:spPr bwMode="auto">
          <a:xfrm>
            <a:off x="2051050" y="981075"/>
            <a:ext cx="5329238" cy="244475"/>
          </a:xfrm>
          <a:prstGeom prst="rect">
            <a:avLst/>
          </a:prstGeom>
          <a:noFill/>
          <a:ln w="9525" algn="ctr">
            <a:noFill/>
            <a:miter lim="800000"/>
            <a:headEnd/>
            <a:tailEnd/>
          </a:ln>
        </p:spPr>
        <p:txBody>
          <a:bodyPr>
            <a:spAutoFit/>
          </a:bodyPr>
          <a:lstStyle/>
          <a:p>
            <a:endParaRPr lang="en-GB" sz="1000" b="0">
              <a:solidFill>
                <a:schemeClr val="bg1"/>
              </a:solidFill>
            </a:endParaRPr>
          </a:p>
        </p:txBody>
      </p:sp>
      <p:sp>
        <p:nvSpPr>
          <p:cNvPr id="92171" name="Text Box 11"/>
          <p:cNvSpPr txBox="1">
            <a:spLocks noChangeArrowheads="1"/>
          </p:cNvSpPr>
          <p:nvPr/>
        </p:nvSpPr>
        <p:spPr bwMode="auto">
          <a:xfrm>
            <a:off x="6732588" y="2276475"/>
            <a:ext cx="1871662" cy="1200329"/>
          </a:xfrm>
          <a:prstGeom prst="rect">
            <a:avLst/>
          </a:prstGeom>
          <a:noFill/>
          <a:ln w="9525" algn="ctr">
            <a:noFill/>
            <a:miter lim="800000"/>
            <a:headEnd/>
            <a:tailEnd/>
          </a:ln>
        </p:spPr>
        <p:txBody>
          <a:bodyPr>
            <a:spAutoFit/>
          </a:bodyPr>
          <a:lstStyle/>
          <a:p>
            <a:r>
              <a:rPr lang="en-GB" sz="2400" b="0" dirty="0">
                <a:solidFill>
                  <a:schemeClr val="bg1"/>
                </a:solidFill>
                <a:latin typeface="Neo Sans" pitchFamily="34" charset="0"/>
              </a:rPr>
              <a:t>Reliability underpins Validity</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211138" y="260350"/>
            <a:ext cx="8897937" cy="574675"/>
          </a:xfrm>
        </p:spPr>
        <p:txBody>
          <a:bodyPr/>
          <a:lstStyle/>
          <a:p>
            <a:pPr eaLnBrk="1" hangingPunct="1">
              <a:lnSpc>
                <a:spcPct val="80000"/>
              </a:lnSpc>
            </a:pPr>
            <a:r>
              <a:rPr lang="en-GB" dirty="0" smtClean="0"/>
              <a:t>Reliability Estimates - Pros and Cons</a:t>
            </a:r>
          </a:p>
        </p:txBody>
      </p:sp>
      <p:sp>
        <p:nvSpPr>
          <p:cNvPr id="93187" name="Text Box 3"/>
          <p:cNvSpPr txBox="1">
            <a:spLocks noChangeArrowheads="1"/>
          </p:cNvSpPr>
          <p:nvPr/>
        </p:nvSpPr>
        <p:spPr bwMode="auto">
          <a:xfrm>
            <a:off x="395288" y="1141413"/>
            <a:ext cx="8372475" cy="4708981"/>
          </a:xfrm>
          <a:prstGeom prst="rect">
            <a:avLst/>
          </a:prstGeom>
          <a:noFill/>
          <a:ln w="9525">
            <a:noFill/>
            <a:miter lim="800000"/>
            <a:headEnd/>
            <a:tailEnd/>
          </a:ln>
        </p:spPr>
        <p:txBody>
          <a:bodyPr>
            <a:spAutoFit/>
          </a:bodyPr>
          <a:lstStyle/>
          <a:p>
            <a:pPr algn="l"/>
            <a:r>
              <a:rPr lang="en-GB" sz="2000" dirty="0">
                <a:solidFill>
                  <a:srgbClr val="00B0F0"/>
                </a:solidFill>
                <a:latin typeface="Neo Sans" pitchFamily="34" charset="0"/>
              </a:rPr>
              <a:t>Test Retest – administering the same test twice </a:t>
            </a:r>
          </a:p>
          <a:p>
            <a:pPr algn="l"/>
            <a:r>
              <a:rPr lang="en-GB" sz="2000" dirty="0">
                <a:solidFill>
                  <a:schemeClr val="bg1"/>
                </a:solidFill>
                <a:latin typeface="Neo Sans" pitchFamily="34" charset="0"/>
              </a:rPr>
              <a:t>+ Gives indication that attribute is stable</a:t>
            </a:r>
          </a:p>
          <a:p>
            <a:pPr algn="l"/>
            <a:r>
              <a:rPr lang="en-GB" sz="2000" dirty="0">
                <a:solidFill>
                  <a:schemeClr val="bg1"/>
                </a:solidFill>
                <a:latin typeface="Neo Sans" pitchFamily="34" charset="0"/>
              </a:rPr>
              <a:t>- Boredom on second test, candidates dropping out</a:t>
            </a:r>
          </a:p>
          <a:p>
            <a:pPr algn="l"/>
            <a:r>
              <a:rPr lang="en-GB" sz="2000" dirty="0">
                <a:solidFill>
                  <a:srgbClr val="00B0F0"/>
                </a:solidFill>
                <a:latin typeface="Neo Sans" pitchFamily="34" charset="0"/>
              </a:rPr>
              <a:t>Alternate Form – administering two parallel forms </a:t>
            </a:r>
          </a:p>
          <a:p>
            <a:pPr algn="l"/>
            <a:r>
              <a:rPr lang="en-GB" sz="2000" dirty="0">
                <a:solidFill>
                  <a:schemeClr val="bg1"/>
                </a:solidFill>
                <a:latin typeface="Neo Sans" pitchFamily="34" charset="0"/>
              </a:rPr>
              <a:t>+ shows developer clear/consistent on what is measured </a:t>
            </a:r>
          </a:p>
          <a:p>
            <a:pPr algn="l"/>
            <a:r>
              <a:rPr lang="en-GB" sz="2000" dirty="0">
                <a:solidFill>
                  <a:schemeClr val="bg1"/>
                </a:solidFill>
                <a:latin typeface="Neo Sans" pitchFamily="34" charset="0"/>
              </a:rPr>
              <a:t>-  Has the expense of developing two forms</a:t>
            </a:r>
          </a:p>
          <a:p>
            <a:pPr algn="l"/>
            <a:r>
              <a:rPr lang="en-GB" sz="2000" dirty="0">
                <a:solidFill>
                  <a:srgbClr val="00B5E6"/>
                </a:solidFill>
                <a:latin typeface="Neo Sans" pitchFamily="34" charset="0"/>
              </a:rPr>
              <a:t>Internal Consistency – administering only 1 test once</a:t>
            </a:r>
          </a:p>
          <a:p>
            <a:pPr algn="l"/>
            <a:r>
              <a:rPr lang="en-GB" sz="2000" dirty="0">
                <a:solidFill>
                  <a:schemeClr val="bg1"/>
                </a:solidFill>
                <a:latin typeface="Neo Sans" pitchFamily="34" charset="0"/>
              </a:rPr>
              <a:t>+ Easy to do as only requires one test on one occasion</a:t>
            </a:r>
          </a:p>
          <a:p>
            <a:pPr algn="l"/>
            <a:r>
              <a:rPr lang="en-GB" sz="2000" dirty="0">
                <a:solidFill>
                  <a:schemeClr val="bg1"/>
                </a:solidFill>
                <a:latin typeface="Neo Sans" pitchFamily="34" charset="0"/>
              </a:rPr>
              <a:t>- Overused. Spuriously high with repetitive item content.  Can over-estimate speeded tests, under-estimate short tests</a:t>
            </a:r>
          </a:p>
          <a:p>
            <a:pPr algn="l">
              <a:spcBef>
                <a:spcPct val="0"/>
              </a:spcBef>
            </a:pPr>
            <a:endParaRPr lang="en-GB" sz="2000" b="0" dirty="0">
              <a:solidFill>
                <a:schemeClr val="bg1"/>
              </a:solidFill>
              <a:latin typeface="Neo Sans" pitchFamily="34" charset="0"/>
            </a:endParaRPr>
          </a:p>
        </p:txBody>
      </p:sp>
    </p:spTree>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193675" y="-17463"/>
            <a:ext cx="8229600" cy="1143001"/>
          </a:xfrm>
        </p:spPr>
        <p:txBody>
          <a:bodyPr/>
          <a:lstStyle/>
          <a:p>
            <a:pPr eaLnBrk="1" hangingPunct="1"/>
            <a:r>
              <a:rPr lang="en-GB" dirty="0" smtClean="0"/>
              <a:t>Profiling Test Scores and Error</a:t>
            </a:r>
            <a:endParaRPr lang="en-US" dirty="0" smtClean="0"/>
          </a:p>
        </p:txBody>
      </p:sp>
      <p:sp>
        <p:nvSpPr>
          <p:cNvPr id="95235" name="Rectangle 3"/>
          <p:cNvSpPr>
            <a:spLocks noGrp="1" noChangeArrowheads="1"/>
          </p:cNvSpPr>
          <p:nvPr>
            <p:ph type="body" idx="1"/>
          </p:nvPr>
        </p:nvSpPr>
        <p:spPr>
          <a:xfrm>
            <a:off x="71406" y="890588"/>
            <a:ext cx="3416300" cy="4773612"/>
          </a:xfrm>
        </p:spPr>
        <p:txBody>
          <a:bodyPr/>
          <a:lstStyle/>
          <a:p>
            <a:pPr eaLnBrk="1" hangingPunct="1"/>
            <a:endParaRPr lang="en-GB" dirty="0" smtClean="0"/>
          </a:p>
          <a:p>
            <a:pPr eaLnBrk="1" hangingPunct="1"/>
            <a:r>
              <a:rPr lang="en-GB" dirty="0" smtClean="0"/>
              <a:t>With online tests (e.g. Swift Analysis, Swift Comprehension and Swift Technical) the system does this automatically for you and is presented on the Assessment Report</a:t>
            </a:r>
          </a:p>
        </p:txBody>
      </p:sp>
      <p:pic>
        <p:nvPicPr>
          <p:cNvPr id="95236" name="Picture 7"/>
          <p:cNvPicPr>
            <a:picLocks noChangeAspect="1" noChangeArrowheads="1"/>
          </p:cNvPicPr>
          <p:nvPr/>
        </p:nvPicPr>
        <p:blipFill>
          <a:blip r:embed="rId3" cstate="print"/>
          <a:srcRect l="3110" t="9306" r="7588"/>
          <a:stretch>
            <a:fillRect/>
          </a:stretch>
        </p:blipFill>
        <p:spPr bwMode="auto">
          <a:xfrm>
            <a:off x="3395663" y="1325563"/>
            <a:ext cx="5411787" cy="4562475"/>
          </a:xfrm>
          <a:prstGeom prst="rect">
            <a:avLst/>
          </a:prstGeom>
          <a:noFill/>
          <a:ln w="28575" algn="ctr">
            <a:noFill/>
            <a:miter lim="800000"/>
            <a:headEnd/>
            <a:tailEnd/>
          </a:ln>
        </p:spPr>
      </p:pic>
    </p:spTree>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198438" y="306388"/>
            <a:ext cx="6618287" cy="574675"/>
          </a:xfrm>
        </p:spPr>
        <p:txBody>
          <a:bodyPr/>
          <a:lstStyle/>
          <a:p>
            <a:pPr eaLnBrk="1" hangingPunct="1"/>
            <a:r>
              <a:rPr lang="en-GB" smtClean="0"/>
              <a:t>Reliability and Difference Scores</a:t>
            </a:r>
          </a:p>
        </p:txBody>
      </p:sp>
      <p:sp>
        <p:nvSpPr>
          <p:cNvPr id="96259" name="Rectangle 3"/>
          <p:cNvSpPr>
            <a:spLocks noGrp="1" noChangeArrowheads="1"/>
          </p:cNvSpPr>
          <p:nvPr>
            <p:ph type="body" idx="1"/>
          </p:nvPr>
        </p:nvSpPr>
        <p:spPr>
          <a:xfrm>
            <a:off x="566738" y="1211263"/>
            <a:ext cx="8201025" cy="5456237"/>
          </a:xfrm>
        </p:spPr>
        <p:txBody>
          <a:bodyPr>
            <a:normAutofit fontScale="92500" lnSpcReduction="10000"/>
          </a:bodyPr>
          <a:lstStyle/>
          <a:p>
            <a:pPr eaLnBrk="1" hangingPunct="1"/>
            <a:r>
              <a:rPr lang="en-GB" dirty="0" smtClean="0"/>
              <a:t>It is important not to put too much emphasis on what may be small differences between:</a:t>
            </a:r>
          </a:p>
          <a:p>
            <a:pPr eaLnBrk="1" hangingPunct="1">
              <a:buNone/>
            </a:pPr>
            <a:r>
              <a:rPr lang="en-GB" dirty="0" smtClean="0"/>
              <a:t> </a:t>
            </a:r>
          </a:p>
          <a:p>
            <a:pPr lvl="1"/>
            <a:r>
              <a:rPr lang="en-GB" dirty="0" smtClean="0">
                <a:solidFill>
                  <a:srgbClr val="FFFF00"/>
                </a:solidFill>
              </a:rPr>
              <a:t>Several candidates who have completed the same test</a:t>
            </a:r>
          </a:p>
          <a:p>
            <a:pPr lvl="1"/>
            <a:r>
              <a:rPr lang="en-GB" dirty="0" smtClean="0">
                <a:solidFill>
                  <a:srgbClr val="FFFF00"/>
                </a:solidFill>
              </a:rPr>
              <a:t>A single candidate who has completed several tests</a:t>
            </a:r>
          </a:p>
          <a:p>
            <a:pPr eaLnBrk="1" hangingPunct="1"/>
            <a:endParaRPr lang="en-GB" dirty="0" smtClean="0">
              <a:solidFill>
                <a:srgbClr val="FFFF00"/>
              </a:solidFill>
            </a:endParaRPr>
          </a:p>
          <a:p>
            <a:pPr eaLnBrk="1" hangingPunct="1"/>
            <a:r>
              <a:rPr lang="en-GB" dirty="0" smtClean="0"/>
              <a:t>Differences between scores on tests may not necessarily reflect true differences in ability between the individuals concerned.</a:t>
            </a:r>
          </a:p>
          <a:p>
            <a:pPr eaLnBrk="1" hangingPunct="1"/>
            <a:endParaRPr lang="en-GB" dirty="0" smtClean="0"/>
          </a:p>
          <a:p>
            <a:pPr eaLnBrk="1" hangingPunct="1"/>
            <a:r>
              <a:rPr lang="en-GB" dirty="0" smtClean="0"/>
              <a:t>When considering the difference </a:t>
            </a:r>
            <a:r>
              <a:rPr lang="en-GB" dirty="0" smtClean="0">
                <a:solidFill>
                  <a:srgbClr val="FFFF00"/>
                </a:solidFill>
              </a:rPr>
              <a:t>between </a:t>
            </a:r>
            <a:r>
              <a:rPr lang="en-GB" dirty="0" smtClean="0"/>
              <a:t>two applicants scores on the same test, or a single applicants abilities on several tests as a rule of thumb allow about 2 Standard Error of Measurements between scores before inferring a significant difference exists.</a:t>
            </a:r>
          </a:p>
          <a:p>
            <a:pPr eaLnBrk="1" hangingPunct="1"/>
            <a:endParaRPr lang="en-GB" dirty="0"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GB" smtClean="0"/>
              <a:t>Implications of Reliability</a:t>
            </a:r>
          </a:p>
        </p:txBody>
      </p:sp>
      <p:sp>
        <p:nvSpPr>
          <p:cNvPr id="97283" name="Rectangle 3"/>
          <p:cNvSpPr>
            <a:spLocks noGrp="1" noChangeArrowheads="1"/>
          </p:cNvSpPr>
          <p:nvPr>
            <p:ph type="body" idx="1"/>
          </p:nvPr>
        </p:nvSpPr>
        <p:spPr>
          <a:xfrm>
            <a:off x="395288" y="1341438"/>
            <a:ext cx="7700962" cy="4967287"/>
          </a:xfrm>
        </p:spPr>
        <p:txBody>
          <a:bodyPr/>
          <a:lstStyle/>
          <a:p>
            <a:pPr eaLnBrk="1" hangingPunct="1"/>
            <a:r>
              <a:rPr lang="en-GB" dirty="0" smtClean="0"/>
              <a:t>The key messages regarding reliability and validity are:</a:t>
            </a:r>
          </a:p>
          <a:p>
            <a:pPr eaLnBrk="1" hangingPunct="1"/>
            <a:endParaRPr lang="en-GB" dirty="0" smtClean="0"/>
          </a:p>
          <a:p>
            <a:pPr eaLnBrk="1" hangingPunct="1"/>
            <a:r>
              <a:rPr lang="en-GB" i="1" dirty="0" smtClean="0">
                <a:solidFill>
                  <a:srgbClr val="00B0F0"/>
                </a:solidFill>
                <a:latin typeface="Neo Sans Medium" pitchFamily="34" charset="0"/>
              </a:rPr>
              <a:t>Reliability</a:t>
            </a:r>
            <a:r>
              <a:rPr lang="en-GB" i="1" dirty="0" smtClean="0">
                <a:solidFill>
                  <a:srgbClr val="00B0F0"/>
                </a:solidFill>
              </a:rPr>
              <a:t> is about getting the test right – the responsibility of test publishers</a:t>
            </a:r>
          </a:p>
          <a:p>
            <a:pPr eaLnBrk="1" hangingPunct="1"/>
            <a:endParaRPr lang="en-GB" i="1" dirty="0" smtClean="0">
              <a:solidFill>
                <a:srgbClr val="00B0F0"/>
              </a:solidFill>
            </a:endParaRPr>
          </a:p>
          <a:p>
            <a:pPr eaLnBrk="1" hangingPunct="1"/>
            <a:r>
              <a:rPr lang="en-GB" i="1" dirty="0" smtClean="0">
                <a:solidFill>
                  <a:srgbClr val="00B0F0"/>
                </a:solidFill>
                <a:latin typeface="Neo Sans Medium" pitchFamily="34" charset="0"/>
              </a:rPr>
              <a:t>Validity</a:t>
            </a:r>
            <a:r>
              <a:rPr lang="en-GB" i="1" dirty="0" smtClean="0">
                <a:solidFill>
                  <a:srgbClr val="00B0F0"/>
                </a:solidFill>
              </a:rPr>
              <a:t> is about getting the right test – the responsibility of test users, with the guidance of test publishers</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96838" y="311150"/>
            <a:ext cx="6697667" cy="523220"/>
          </a:xfrm>
          <a:prstGeom prst="rect">
            <a:avLst/>
          </a:prstGeom>
          <a:noFill/>
          <a:ln w="9525">
            <a:noFill/>
            <a:miter lim="800000"/>
            <a:headEnd/>
            <a:tailEnd/>
          </a:ln>
        </p:spPr>
        <p:txBody>
          <a:bodyPr wrap="none">
            <a:spAutoFit/>
          </a:bodyPr>
          <a:lstStyle/>
          <a:p>
            <a:pPr algn="l"/>
            <a:r>
              <a:rPr lang="en-GB" sz="2800" dirty="0">
                <a:solidFill>
                  <a:schemeClr val="bg1"/>
                </a:solidFill>
              </a:rPr>
              <a:t>SAA, SCA &amp; STA (IA) Criterion Validation</a:t>
            </a:r>
          </a:p>
        </p:txBody>
      </p:sp>
      <p:sp>
        <p:nvSpPr>
          <p:cNvPr id="15363" name="Rectangle 4"/>
          <p:cNvSpPr>
            <a:spLocks noChangeArrowheads="1"/>
          </p:cNvSpPr>
          <p:nvPr/>
        </p:nvSpPr>
        <p:spPr bwMode="auto">
          <a:xfrm>
            <a:off x="222250" y="1169988"/>
            <a:ext cx="8843963" cy="5516562"/>
          </a:xfrm>
          <a:prstGeom prst="rect">
            <a:avLst/>
          </a:prstGeom>
          <a:noFill/>
          <a:ln w="9525">
            <a:noFill/>
            <a:miter lim="800000"/>
            <a:headEnd/>
            <a:tailEnd/>
          </a:ln>
        </p:spPr>
        <p:txBody>
          <a:bodyPr/>
          <a:lstStyle/>
          <a:p>
            <a:pPr algn="l">
              <a:spcBef>
                <a:spcPct val="20000"/>
              </a:spcBef>
            </a:pPr>
            <a:endParaRPr lang="en-GB" sz="2000" dirty="0">
              <a:solidFill>
                <a:schemeClr val="bg1"/>
              </a:solidFill>
            </a:endParaRPr>
          </a:p>
        </p:txBody>
      </p:sp>
      <p:sp>
        <p:nvSpPr>
          <p:cNvPr id="5" name="Content Placeholder 4"/>
          <p:cNvSpPr>
            <a:spLocks noGrp="1"/>
          </p:cNvSpPr>
          <p:nvPr>
            <p:ph idx="1"/>
          </p:nvPr>
        </p:nvSpPr>
        <p:spPr>
          <a:xfrm>
            <a:off x="395288" y="1341438"/>
            <a:ext cx="8177240" cy="4967287"/>
          </a:xfrm>
        </p:spPr>
        <p:txBody>
          <a:bodyPr>
            <a:normAutofit fontScale="92500" lnSpcReduction="20000"/>
          </a:bodyPr>
          <a:lstStyle/>
          <a:p>
            <a:r>
              <a:rPr lang="en-GB" dirty="0" smtClean="0"/>
              <a:t>308 paid volunteers completed Invited Access (IA) versions of Swift Analysis Aptitude (SAA), Swift Comprehension Aptitude (SCA) and Swift Technical Aptitude (STA) alongside a large number of other measures. </a:t>
            </a:r>
          </a:p>
          <a:p>
            <a:endParaRPr lang="en-GB" dirty="0" smtClean="0"/>
          </a:p>
          <a:p>
            <a:r>
              <a:rPr lang="en-GB" dirty="0" smtClean="0"/>
              <a:t>All participants were rated on their performance on the Saville Consulting Wave® Performance 360 dimensions by at least one </a:t>
            </a:r>
            <a:r>
              <a:rPr lang="en-GB" dirty="0" err="1" smtClean="0"/>
              <a:t>Rater</a:t>
            </a:r>
            <a:r>
              <a:rPr lang="en-GB" dirty="0" smtClean="0"/>
              <a:t>.</a:t>
            </a:r>
          </a:p>
          <a:p>
            <a:endParaRPr lang="en-GB" dirty="0" smtClean="0"/>
          </a:p>
          <a:p>
            <a:r>
              <a:rPr lang="en-GB" dirty="0" smtClean="0"/>
              <a:t>For 263 individuals two ratings were obtained and Inter-</a:t>
            </a:r>
            <a:r>
              <a:rPr lang="en-GB" dirty="0" err="1" smtClean="0"/>
              <a:t>rater</a:t>
            </a:r>
            <a:r>
              <a:rPr lang="en-GB" dirty="0" smtClean="0"/>
              <a:t> reliabilities calculated for the matched criterion ratings.</a:t>
            </a:r>
          </a:p>
          <a:p>
            <a:endParaRPr lang="en-GB" dirty="0" smtClean="0"/>
          </a:p>
          <a:p>
            <a:r>
              <a:rPr lang="en-GB" dirty="0" smtClean="0"/>
              <a:t>Strong validities were found for all three Swift measures in the prediction of corresponding criterion measures that summarise three items. </a:t>
            </a:r>
          </a:p>
          <a:p>
            <a:endParaRPr lang="en-GB" dirty="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ChangeArrowheads="1"/>
          </p:cNvSpPr>
          <p:nvPr/>
        </p:nvSpPr>
        <p:spPr bwMode="auto">
          <a:xfrm>
            <a:off x="958850" y="1554163"/>
            <a:ext cx="6829425" cy="1077912"/>
          </a:xfrm>
          <a:prstGeom prst="rect">
            <a:avLst/>
          </a:prstGeom>
          <a:noFill/>
          <a:ln w="9525">
            <a:noFill/>
            <a:miter lim="800000"/>
            <a:headEnd/>
            <a:tailEnd/>
          </a:ln>
        </p:spPr>
        <p:txBody>
          <a:bodyPr>
            <a:spAutoFit/>
          </a:bodyPr>
          <a:lstStyle/>
          <a:p>
            <a:pPr>
              <a:lnSpc>
                <a:spcPct val="90000"/>
              </a:lnSpc>
            </a:pPr>
            <a:endParaRPr lang="en-GB" sz="2400">
              <a:solidFill>
                <a:srgbClr val="FFFFFF"/>
              </a:solidFill>
            </a:endParaRPr>
          </a:p>
          <a:p>
            <a:pPr>
              <a:lnSpc>
                <a:spcPct val="90000"/>
              </a:lnSpc>
            </a:pPr>
            <a:endParaRPr lang="en-GB" sz="2400">
              <a:solidFill>
                <a:srgbClr val="FFFFFF"/>
              </a:solidFill>
            </a:endParaRPr>
          </a:p>
          <a:p>
            <a:pPr>
              <a:lnSpc>
                <a:spcPct val="90000"/>
              </a:lnSpc>
            </a:pPr>
            <a:endParaRPr lang="en-GB" sz="2400">
              <a:solidFill>
                <a:srgbClr val="FFFFFF"/>
              </a:solidFill>
            </a:endParaRPr>
          </a:p>
        </p:txBody>
      </p:sp>
      <p:sp>
        <p:nvSpPr>
          <p:cNvPr id="16387" name="TextBox 2"/>
          <p:cNvSpPr txBox="1">
            <a:spLocks noChangeArrowheads="1"/>
          </p:cNvSpPr>
          <p:nvPr/>
        </p:nvSpPr>
        <p:spPr bwMode="auto">
          <a:xfrm>
            <a:off x="287338" y="214290"/>
            <a:ext cx="6300787" cy="683649"/>
          </a:xfrm>
          <a:prstGeom prst="rect">
            <a:avLst/>
          </a:prstGeom>
          <a:noFill/>
          <a:ln w="9525">
            <a:noFill/>
            <a:miter lim="800000"/>
            <a:headEnd/>
            <a:tailEnd/>
          </a:ln>
        </p:spPr>
        <p:txBody>
          <a:bodyPr>
            <a:spAutoFit/>
          </a:bodyPr>
          <a:lstStyle/>
          <a:p>
            <a:pPr algn="l">
              <a:lnSpc>
                <a:spcPts val="1500"/>
              </a:lnSpc>
            </a:pPr>
            <a:r>
              <a:rPr lang="en-GB" sz="2400" dirty="0">
                <a:solidFill>
                  <a:srgbClr val="FFFFFF"/>
                </a:solidFill>
              </a:rPr>
              <a:t>Swift Aptitude vs. External Ability Ratings</a:t>
            </a:r>
          </a:p>
          <a:p>
            <a:pPr algn="l">
              <a:lnSpc>
                <a:spcPts val="1500"/>
              </a:lnSpc>
            </a:pPr>
            <a:r>
              <a:rPr lang="en-GB" sz="2400" dirty="0">
                <a:solidFill>
                  <a:srgbClr val="FFFFFF"/>
                </a:solidFill>
              </a:rPr>
              <a:t>Matched Model Validation</a:t>
            </a:r>
          </a:p>
        </p:txBody>
      </p:sp>
      <p:graphicFrame>
        <p:nvGraphicFramePr>
          <p:cNvPr id="241668" name="Group 4"/>
          <p:cNvGraphicFramePr>
            <a:graphicFrameLocks noGrp="1"/>
          </p:cNvGraphicFramePr>
          <p:nvPr/>
        </p:nvGraphicFramePr>
        <p:xfrm>
          <a:off x="298450" y="1057275"/>
          <a:ext cx="8683625" cy="4419600"/>
        </p:xfrm>
        <a:graphic>
          <a:graphicData uri="http://schemas.openxmlformats.org/drawingml/2006/table">
            <a:tbl>
              <a:tblPr/>
              <a:tblGrid>
                <a:gridCol w="2160588"/>
                <a:gridCol w="1087437"/>
                <a:gridCol w="1231900"/>
                <a:gridCol w="1027113"/>
                <a:gridCol w="1163637"/>
                <a:gridCol w="2012950"/>
              </a:tblGrid>
              <a:tr h="590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Swift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Predictor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Scale</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bg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Validity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(Raw)</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Rater 1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N=308</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bg1"/>
                        </a:solidFill>
                        <a:effectLst/>
                        <a:latin typeface="Arial"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Criterion Internal Consistency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Rater 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(N=308)</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Criterion Inter-rater Reliability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(N=263)</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bg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Validity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Rater 1</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(Adj. for Inter-rater 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N=308</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bg1"/>
                        </a:solidFill>
                        <a:effectLst/>
                        <a:latin typeface="Arial"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bg1"/>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bg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Matched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Criterion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Rating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Swift Analysis Aptitude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(Verbal,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Numerical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&amp; Diagrammatic)</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494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.29</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494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.69</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494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.29</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494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.54</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494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Sum of Ratings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Working with Words, Numbers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&amp; Systems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4949"/>
                    </a:solidFill>
                  </a:tcPr>
                </a:tc>
              </a:tr>
              <a:tr h="839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Swift Comprehension Aptitude (Verbal,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Numerical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 &amp; Checking)</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C2A4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.29</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C2A4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.74</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C2A4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.33</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C2A4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.50</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C2A4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Sum of Ratings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Working with Words, Numbers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 &amp; Details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C2A46"/>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Swift Technical Aptitude (Spatial,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 Mechanical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&amp;  Diagrammatic)</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F8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.23</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F8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.79</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F8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.32</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F8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.41</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F8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Sum of Ratings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Working with Designs , Systems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bg1"/>
                          </a:solidFill>
                          <a:effectLst/>
                          <a:latin typeface="Arial" charset="0"/>
                        </a:rPr>
                        <a:t> &amp; Equipment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F83"/>
                    </a:solidFill>
                  </a:tcP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ctrTitle"/>
          </p:nvPr>
        </p:nvSpPr>
        <p:spPr>
          <a:xfrm>
            <a:off x="684213" y="2565400"/>
            <a:ext cx="7772400" cy="1298575"/>
          </a:xfrm>
        </p:spPr>
        <p:txBody>
          <a:bodyPr/>
          <a:lstStyle/>
          <a:p>
            <a:pPr eaLnBrk="1" hangingPunct="1"/>
            <a:r>
              <a:rPr lang="en-GB" sz="3200" smtClean="0"/>
              <a:t>Test Validity</a:t>
            </a:r>
            <a:endParaRPr lang="en-US" sz="3200" smtClean="0"/>
          </a:p>
        </p:txBody>
      </p:sp>
      <p:sp>
        <p:nvSpPr>
          <p:cNvPr id="98307"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smtClean="0"/>
              <a:t>Overview of Today</a:t>
            </a:r>
          </a:p>
        </p:txBody>
      </p:sp>
      <p:sp>
        <p:nvSpPr>
          <p:cNvPr id="13315" name="Rectangle 3"/>
          <p:cNvSpPr>
            <a:spLocks noGrp="1" noChangeArrowheads="1"/>
          </p:cNvSpPr>
          <p:nvPr>
            <p:ph type="body" idx="1"/>
          </p:nvPr>
        </p:nvSpPr>
        <p:spPr>
          <a:xfrm>
            <a:off x="539750" y="1128713"/>
            <a:ext cx="7361238" cy="5362575"/>
          </a:xfrm>
        </p:spPr>
        <p:txBody>
          <a:bodyPr/>
          <a:lstStyle/>
          <a:p>
            <a:pPr eaLnBrk="1" hangingPunct="1"/>
            <a:r>
              <a:rPr lang="en-GB" dirty="0" smtClean="0"/>
              <a:t>Introduction to psychometric tests</a:t>
            </a:r>
          </a:p>
          <a:p>
            <a:pPr eaLnBrk="1" hangingPunct="1"/>
            <a:endParaRPr lang="en-GB" dirty="0" smtClean="0"/>
          </a:p>
          <a:p>
            <a:pPr eaLnBrk="1" hangingPunct="1"/>
            <a:r>
              <a:rPr lang="en-GB" dirty="0" smtClean="0"/>
              <a:t>Job Analysis &amp; Test Choice</a:t>
            </a:r>
          </a:p>
          <a:p>
            <a:pPr eaLnBrk="1" hangingPunct="1"/>
            <a:endParaRPr lang="en-GB" dirty="0" smtClean="0"/>
          </a:p>
          <a:p>
            <a:pPr eaLnBrk="1" hangingPunct="1"/>
            <a:r>
              <a:rPr lang="en-GB" dirty="0" smtClean="0"/>
              <a:t>Swift Aptitude Assessments</a:t>
            </a:r>
          </a:p>
          <a:p>
            <a:pPr eaLnBrk="1" hangingPunct="1"/>
            <a:endParaRPr lang="en-GB" dirty="0" smtClean="0"/>
          </a:p>
          <a:p>
            <a:pPr eaLnBrk="1" hangingPunct="1"/>
            <a:r>
              <a:rPr lang="en-GB" dirty="0" smtClean="0"/>
              <a:t>Test Scoring, </a:t>
            </a:r>
            <a:r>
              <a:rPr lang="en-GB" dirty="0" err="1" smtClean="0"/>
              <a:t>Norming</a:t>
            </a:r>
            <a:r>
              <a:rPr lang="en-GB" dirty="0" smtClean="0"/>
              <a:t> and Feedback</a:t>
            </a:r>
          </a:p>
          <a:p>
            <a:pPr eaLnBrk="1" hangingPunct="1"/>
            <a:endParaRPr lang="en-GB" dirty="0" smtClean="0"/>
          </a:p>
          <a:p>
            <a:pPr eaLnBrk="1" hangingPunct="1"/>
            <a:r>
              <a:rPr lang="en-GB" dirty="0" smtClean="0"/>
              <a:t>Reliability  &amp; Validity</a:t>
            </a:r>
          </a:p>
          <a:p>
            <a:pPr eaLnBrk="1" hangingPunct="1"/>
            <a:endParaRPr lang="en-GB" dirty="0" smtClean="0"/>
          </a:p>
          <a:p>
            <a:pPr eaLnBrk="1" hangingPunct="1"/>
            <a:endParaRPr lang="en-GB"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323850" y="260350"/>
            <a:ext cx="6335713" cy="574675"/>
          </a:xfrm>
        </p:spPr>
        <p:txBody>
          <a:bodyPr/>
          <a:lstStyle/>
          <a:p>
            <a:pPr eaLnBrk="1" hangingPunct="1"/>
            <a:r>
              <a:rPr lang="en-GB" smtClean="0"/>
              <a:t>The Importance of Validity</a:t>
            </a:r>
          </a:p>
        </p:txBody>
      </p:sp>
      <p:sp>
        <p:nvSpPr>
          <p:cNvPr id="99331" name="Text Box 3"/>
          <p:cNvSpPr txBox="1">
            <a:spLocks noChangeArrowheads="1"/>
          </p:cNvSpPr>
          <p:nvPr/>
        </p:nvSpPr>
        <p:spPr bwMode="auto">
          <a:xfrm>
            <a:off x="2916238" y="1484313"/>
            <a:ext cx="3313112" cy="461665"/>
          </a:xfrm>
          <a:prstGeom prst="rect">
            <a:avLst/>
          </a:prstGeom>
          <a:noFill/>
          <a:ln w="9525" algn="ctr">
            <a:noFill/>
            <a:miter lim="800000"/>
            <a:headEnd/>
            <a:tailEnd/>
          </a:ln>
        </p:spPr>
        <p:txBody>
          <a:bodyPr>
            <a:spAutoFit/>
          </a:bodyPr>
          <a:lstStyle/>
          <a:p>
            <a:r>
              <a:rPr lang="en-GB" sz="2400" b="0" dirty="0">
                <a:solidFill>
                  <a:schemeClr val="bg1"/>
                </a:solidFill>
              </a:rPr>
              <a:t>Reliability</a:t>
            </a:r>
          </a:p>
        </p:txBody>
      </p:sp>
      <p:sp>
        <p:nvSpPr>
          <p:cNvPr id="99332" name="Line 4"/>
          <p:cNvSpPr>
            <a:spLocks noChangeShapeType="1"/>
          </p:cNvSpPr>
          <p:nvPr/>
        </p:nvSpPr>
        <p:spPr bwMode="auto">
          <a:xfrm>
            <a:off x="4572000" y="1916113"/>
            <a:ext cx="0" cy="1441450"/>
          </a:xfrm>
          <a:prstGeom prst="line">
            <a:avLst/>
          </a:prstGeom>
          <a:noFill/>
          <a:ln w="25400">
            <a:solidFill>
              <a:srgbClr val="FFFFCC"/>
            </a:solidFill>
            <a:round/>
            <a:headEnd/>
            <a:tailEnd type="triangle" w="lg" len="lg"/>
          </a:ln>
        </p:spPr>
        <p:txBody>
          <a:bodyPr/>
          <a:lstStyle/>
          <a:p>
            <a:endParaRPr lang="en-GB"/>
          </a:p>
        </p:txBody>
      </p:sp>
      <p:sp>
        <p:nvSpPr>
          <p:cNvPr id="99333" name="Text Box 5"/>
          <p:cNvSpPr txBox="1">
            <a:spLocks noChangeArrowheads="1"/>
          </p:cNvSpPr>
          <p:nvPr/>
        </p:nvSpPr>
        <p:spPr bwMode="auto">
          <a:xfrm>
            <a:off x="2916238" y="3429000"/>
            <a:ext cx="3313112" cy="461665"/>
          </a:xfrm>
          <a:prstGeom prst="rect">
            <a:avLst/>
          </a:prstGeom>
          <a:noFill/>
          <a:ln w="9525" algn="ctr">
            <a:noFill/>
            <a:miter lim="800000"/>
            <a:headEnd/>
            <a:tailEnd/>
          </a:ln>
        </p:spPr>
        <p:txBody>
          <a:bodyPr>
            <a:spAutoFit/>
          </a:bodyPr>
          <a:lstStyle/>
          <a:p>
            <a:r>
              <a:rPr lang="en-GB" sz="2400" b="0" dirty="0">
                <a:solidFill>
                  <a:schemeClr val="bg1"/>
                </a:solidFill>
              </a:rPr>
              <a:t>Validity</a:t>
            </a:r>
          </a:p>
        </p:txBody>
      </p:sp>
      <p:sp>
        <p:nvSpPr>
          <p:cNvPr id="99334" name="Line 6"/>
          <p:cNvSpPr>
            <a:spLocks noChangeShapeType="1"/>
          </p:cNvSpPr>
          <p:nvPr/>
        </p:nvSpPr>
        <p:spPr bwMode="auto">
          <a:xfrm flipH="1">
            <a:off x="2830513" y="3933825"/>
            <a:ext cx="1381125" cy="1262063"/>
          </a:xfrm>
          <a:prstGeom prst="line">
            <a:avLst/>
          </a:prstGeom>
          <a:noFill/>
          <a:ln w="25400">
            <a:solidFill>
              <a:srgbClr val="FFFFCC"/>
            </a:solidFill>
            <a:round/>
            <a:headEnd/>
            <a:tailEnd type="triangle" w="lg" len="lg"/>
          </a:ln>
        </p:spPr>
        <p:txBody>
          <a:bodyPr/>
          <a:lstStyle/>
          <a:p>
            <a:endParaRPr lang="en-GB"/>
          </a:p>
        </p:txBody>
      </p:sp>
      <p:sp>
        <p:nvSpPr>
          <p:cNvPr id="99335" name="Line 7"/>
          <p:cNvSpPr>
            <a:spLocks noChangeShapeType="1"/>
          </p:cNvSpPr>
          <p:nvPr/>
        </p:nvSpPr>
        <p:spPr bwMode="auto">
          <a:xfrm>
            <a:off x="4859338" y="3933825"/>
            <a:ext cx="1655762" cy="1295400"/>
          </a:xfrm>
          <a:prstGeom prst="line">
            <a:avLst/>
          </a:prstGeom>
          <a:noFill/>
          <a:ln w="25400">
            <a:solidFill>
              <a:srgbClr val="FFFFCC"/>
            </a:solidFill>
            <a:round/>
            <a:headEnd/>
            <a:tailEnd type="triangle" w="lg" len="lg"/>
          </a:ln>
        </p:spPr>
        <p:txBody>
          <a:bodyPr/>
          <a:lstStyle/>
          <a:p>
            <a:endParaRPr lang="en-GB"/>
          </a:p>
        </p:txBody>
      </p:sp>
      <p:sp>
        <p:nvSpPr>
          <p:cNvPr id="99336" name="Text Box 8"/>
          <p:cNvSpPr txBox="1">
            <a:spLocks noChangeArrowheads="1"/>
          </p:cNvSpPr>
          <p:nvPr/>
        </p:nvSpPr>
        <p:spPr bwMode="auto">
          <a:xfrm>
            <a:off x="900113" y="5313363"/>
            <a:ext cx="3313112" cy="461665"/>
          </a:xfrm>
          <a:prstGeom prst="rect">
            <a:avLst/>
          </a:prstGeom>
          <a:noFill/>
          <a:ln w="9525" algn="ctr">
            <a:noFill/>
            <a:miter lim="800000"/>
            <a:headEnd/>
            <a:tailEnd/>
          </a:ln>
        </p:spPr>
        <p:txBody>
          <a:bodyPr>
            <a:spAutoFit/>
          </a:bodyPr>
          <a:lstStyle/>
          <a:p>
            <a:r>
              <a:rPr lang="en-GB" sz="2400" b="0" dirty="0">
                <a:solidFill>
                  <a:schemeClr val="bg1"/>
                </a:solidFill>
              </a:rPr>
              <a:t>Fair and Legal</a:t>
            </a:r>
          </a:p>
        </p:txBody>
      </p:sp>
      <p:sp>
        <p:nvSpPr>
          <p:cNvPr id="99337" name="Text Box 9"/>
          <p:cNvSpPr txBox="1">
            <a:spLocks noChangeArrowheads="1"/>
          </p:cNvSpPr>
          <p:nvPr/>
        </p:nvSpPr>
        <p:spPr bwMode="auto">
          <a:xfrm>
            <a:off x="5076825" y="5373688"/>
            <a:ext cx="3313113" cy="461665"/>
          </a:xfrm>
          <a:prstGeom prst="rect">
            <a:avLst/>
          </a:prstGeom>
          <a:noFill/>
          <a:ln w="9525" algn="ctr">
            <a:noFill/>
            <a:miter lim="800000"/>
            <a:headEnd/>
            <a:tailEnd/>
          </a:ln>
        </p:spPr>
        <p:txBody>
          <a:bodyPr>
            <a:spAutoFit/>
          </a:bodyPr>
          <a:lstStyle/>
          <a:p>
            <a:r>
              <a:rPr lang="en-GB" sz="2400" b="0" dirty="0">
                <a:solidFill>
                  <a:schemeClr val="bg1"/>
                </a:solidFill>
              </a:rPr>
              <a:t>Benefit – Impact</a:t>
            </a:r>
          </a:p>
        </p:txBody>
      </p:sp>
      <p:sp>
        <p:nvSpPr>
          <p:cNvPr id="99338" name="Text Box 10"/>
          <p:cNvSpPr txBox="1">
            <a:spLocks noChangeArrowheads="1"/>
          </p:cNvSpPr>
          <p:nvPr/>
        </p:nvSpPr>
        <p:spPr bwMode="auto">
          <a:xfrm>
            <a:off x="2051050" y="981075"/>
            <a:ext cx="5329238" cy="244475"/>
          </a:xfrm>
          <a:prstGeom prst="rect">
            <a:avLst/>
          </a:prstGeom>
          <a:noFill/>
          <a:ln w="9525" algn="ctr">
            <a:noFill/>
            <a:miter lim="800000"/>
            <a:headEnd/>
            <a:tailEnd/>
          </a:ln>
        </p:spPr>
        <p:txBody>
          <a:bodyPr>
            <a:spAutoFit/>
          </a:bodyPr>
          <a:lstStyle/>
          <a:p>
            <a:endParaRPr lang="en-GB" sz="1000" b="0">
              <a:solidFill>
                <a:schemeClr val="bg1"/>
              </a:solidFill>
            </a:endParaRPr>
          </a:p>
        </p:txBody>
      </p:sp>
      <p:sp>
        <p:nvSpPr>
          <p:cNvPr id="99339" name="Text Box 11"/>
          <p:cNvSpPr txBox="1">
            <a:spLocks noChangeArrowheads="1"/>
          </p:cNvSpPr>
          <p:nvPr/>
        </p:nvSpPr>
        <p:spPr bwMode="auto">
          <a:xfrm>
            <a:off x="6732588" y="2276475"/>
            <a:ext cx="1871662" cy="1569660"/>
          </a:xfrm>
          <a:prstGeom prst="rect">
            <a:avLst/>
          </a:prstGeom>
          <a:noFill/>
          <a:ln w="9525" algn="ctr">
            <a:noFill/>
            <a:miter lim="800000"/>
            <a:headEnd/>
            <a:tailEnd/>
          </a:ln>
        </p:spPr>
        <p:txBody>
          <a:bodyPr>
            <a:spAutoFit/>
          </a:bodyPr>
          <a:lstStyle/>
          <a:p>
            <a:r>
              <a:rPr lang="en-GB" sz="2400" b="0" dirty="0">
                <a:solidFill>
                  <a:schemeClr val="bg1"/>
                </a:solidFill>
              </a:rPr>
              <a:t>Validity underpins Fairness  and Utility</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323850" y="260350"/>
            <a:ext cx="6335713" cy="574675"/>
          </a:xfrm>
        </p:spPr>
        <p:txBody>
          <a:bodyPr/>
          <a:lstStyle/>
          <a:p>
            <a:pPr eaLnBrk="1" hangingPunct="1"/>
            <a:r>
              <a:rPr lang="en-GB" dirty="0" smtClean="0"/>
              <a:t>Formal Forms of Validity</a:t>
            </a:r>
            <a:endParaRPr lang="en-US" dirty="0" smtClean="0"/>
          </a:p>
        </p:txBody>
      </p:sp>
      <p:sp>
        <p:nvSpPr>
          <p:cNvPr id="102403" name="Rectangle 3"/>
          <p:cNvSpPr>
            <a:spLocks noGrp="1" noChangeArrowheads="1"/>
          </p:cNvSpPr>
          <p:nvPr>
            <p:ph type="body" idx="1"/>
          </p:nvPr>
        </p:nvSpPr>
        <p:spPr>
          <a:xfrm>
            <a:off x="352425" y="1112838"/>
            <a:ext cx="8396288" cy="5245100"/>
          </a:xfrm>
        </p:spPr>
        <p:txBody>
          <a:bodyPr/>
          <a:lstStyle/>
          <a:p>
            <a:pPr eaLnBrk="1" hangingPunct="1">
              <a:lnSpc>
                <a:spcPct val="125000"/>
              </a:lnSpc>
              <a:buFont typeface="Arial" charset="0"/>
              <a:buNone/>
            </a:pPr>
            <a:r>
              <a:rPr lang="en-GB" smtClean="0"/>
              <a:t>Empirical or Criterion-related Validity</a:t>
            </a:r>
            <a:r>
              <a:rPr lang="en-GB" b="1" smtClean="0">
                <a:solidFill>
                  <a:srgbClr val="FFFF00"/>
                </a:solidFill>
              </a:rPr>
              <a:t> </a:t>
            </a:r>
          </a:p>
          <a:p>
            <a:pPr eaLnBrk="1" hangingPunct="1">
              <a:lnSpc>
                <a:spcPct val="125000"/>
              </a:lnSpc>
              <a:buFont typeface="Arial" charset="0"/>
              <a:buNone/>
            </a:pPr>
            <a:endParaRPr lang="en-GB" b="1" smtClean="0">
              <a:solidFill>
                <a:srgbClr val="FFFF00"/>
              </a:solidFill>
            </a:endParaRPr>
          </a:p>
          <a:p>
            <a:pPr eaLnBrk="1" hangingPunct="1">
              <a:lnSpc>
                <a:spcPct val="125000"/>
              </a:lnSpc>
            </a:pPr>
            <a:r>
              <a:rPr lang="en-GB" smtClean="0">
                <a:solidFill>
                  <a:srgbClr val="FFFF00"/>
                </a:solidFill>
              </a:rPr>
              <a:t>Concurrent validity coefficients</a:t>
            </a:r>
            <a:r>
              <a:rPr lang="en-GB" smtClean="0"/>
              <a:t>: the correlation of job incumbent test scores with job performance measures gathered at the same time.</a:t>
            </a:r>
          </a:p>
          <a:p>
            <a:pPr eaLnBrk="1" hangingPunct="1">
              <a:lnSpc>
                <a:spcPct val="125000"/>
              </a:lnSpc>
            </a:pPr>
            <a:endParaRPr lang="en-GB" smtClean="0"/>
          </a:p>
          <a:p>
            <a:pPr eaLnBrk="1" hangingPunct="1">
              <a:lnSpc>
                <a:spcPct val="125000"/>
              </a:lnSpc>
            </a:pPr>
            <a:r>
              <a:rPr lang="en-GB" smtClean="0">
                <a:solidFill>
                  <a:srgbClr val="FFFF00"/>
                </a:solidFill>
              </a:rPr>
              <a:t>Predictive validity coefficients</a:t>
            </a:r>
            <a:r>
              <a:rPr lang="en-GB" smtClean="0"/>
              <a:t>: the correlation of applicant test scores with their job performance a few months later. </a:t>
            </a:r>
          </a:p>
          <a:p>
            <a:pPr eaLnBrk="1" hangingPunct="1">
              <a:lnSpc>
                <a:spcPct val="125000"/>
              </a:lnSpc>
              <a:buFont typeface="Arial" charset="0"/>
              <a:buNone/>
            </a:pPr>
            <a:endParaRPr lang="en-GB" smtClean="0"/>
          </a:p>
          <a:p>
            <a:pPr eaLnBrk="1" hangingPunct="1">
              <a:lnSpc>
                <a:spcPct val="125000"/>
              </a:lnSpc>
              <a:buFont typeface="Arial" charset="0"/>
              <a:buNone/>
            </a:pPr>
            <a:endParaRPr lang="en-US" smtClean="0"/>
          </a:p>
          <a:p>
            <a:pPr eaLnBrk="1" hangingPunct="1">
              <a:lnSpc>
                <a:spcPct val="125000"/>
              </a:lnSpc>
              <a:buFont typeface="Arial" charset="0"/>
              <a:buNone/>
            </a:pPr>
            <a:endParaRPr lang="en-GB"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79388" y="261938"/>
            <a:ext cx="6335712" cy="574675"/>
          </a:xfrm>
        </p:spPr>
        <p:txBody>
          <a:bodyPr/>
          <a:lstStyle/>
          <a:p>
            <a:pPr eaLnBrk="1" hangingPunct="1"/>
            <a:r>
              <a:rPr lang="en-GB" smtClean="0"/>
              <a:t> Key Problems in Validation</a:t>
            </a:r>
          </a:p>
        </p:txBody>
      </p:sp>
      <p:sp>
        <p:nvSpPr>
          <p:cNvPr id="104451" name="Rectangle 3"/>
          <p:cNvSpPr>
            <a:spLocks noGrp="1" noChangeArrowheads="1"/>
          </p:cNvSpPr>
          <p:nvPr>
            <p:ph type="body" idx="1"/>
          </p:nvPr>
        </p:nvSpPr>
        <p:spPr>
          <a:xfrm>
            <a:off x="468313" y="1890713"/>
            <a:ext cx="7848600" cy="4967287"/>
          </a:xfrm>
        </p:spPr>
        <p:txBody>
          <a:bodyPr/>
          <a:lstStyle/>
          <a:p>
            <a:pPr eaLnBrk="1" hangingPunct="1">
              <a:spcBef>
                <a:spcPct val="60000"/>
              </a:spcBef>
            </a:pPr>
            <a:r>
              <a:rPr lang="en-GB" smtClean="0"/>
              <a:t>Small Sample Size and Sampling Error</a:t>
            </a:r>
          </a:p>
          <a:p>
            <a:pPr eaLnBrk="1" hangingPunct="1">
              <a:spcBef>
                <a:spcPct val="60000"/>
              </a:spcBef>
            </a:pPr>
            <a:r>
              <a:rPr lang="en-GB" smtClean="0"/>
              <a:t>Unreliable Job Performance Criteria</a:t>
            </a:r>
          </a:p>
          <a:p>
            <a:pPr eaLnBrk="1" hangingPunct="1">
              <a:spcBef>
                <a:spcPct val="60000"/>
              </a:spcBef>
            </a:pPr>
            <a:r>
              <a:rPr lang="en-GB" smtClean="0"/>
              <a:t>Restriction of Range</a:t>
            </a:r>
          </a:p>
          <a:p>
            <a:pPr eaLnBrk="1" hangingPunct="1">
              <a:spcBef>
                <a:spcPct val="60000"/>
              </a:spcBef>
            </a:pPr>
            <a:r>
              <a:rPr lang="en-GB" smtClean="0"/>
              <a:t>Motivation of participants in research settings</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GB" smtClean="0"/>
              <a:t>Total Score Validity</a:t>
            </a:r>
            <a:endParaRPr lang="en-US" smtClean="0"/>
          </a:p>
        </p:txBody>
      </p:sp>
      <p:graphicFrame>
        <p:nvGraphicFramePr>
          <p:cNvPr id="538692" name="Group 68"/>
          <p:cNvGraphicFramePr>
            <a:graphicFrameLocks noGrp="1"/>
          </p:cNvGraphicFramePr>
          <p:nvPr/>
        </p:nvGraphicFramePr>
        <p:xfrm>
          <a:off x="250825" y="1858963"/>
          <a:ext cx="8642350" cy="4684714"/>
        </p:xfrm>
        <a:graphic>
          <a:graphicData uri="http://schemas.openxmlformats.org/drawingml/2006/table">
            <a:tbl>
              <a:tblPr/>
              <a:tblGrid>
                <a:gridCol w="1882775"/>
                <a:gridCol w="990600"/>
                <a:gridCol w="719138"/>
                <a:gridCol w="782637"/>
                <a:gridCol w="817563"/>
                <a:gridCol w="1033462"/>
                <a:gridCol w="815975"/>
                <a:gridCol w="827088"/>
                <a:gridCol w="773112"/>
              </a:tblGrid>
              <a:tr h="159861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endParaRPr kumimoji="0" lang="en-GB" sz="2800" b="0" i="0" u="none" strike="noStrike" cap="none" normalizeH="0" baseline="0" smtClean="0">
                        <a:ln>
                          <a:noFill/>
                        </a:ln>
                        <a:solidFill>
                          <a:srgbClr val="00204E"/>
                        </a:solidFill>
                        <a:effectLst/>
                        <a:latin typeface="Arial" charset="0"/>
                      </a:endParaRPr>
                    </a:p>
                  </a:txBody>
                  <a:tcPr vert="eaVert" anchor="ctr" horzOverflow="overflow">
                    <a:lnL>
                      <a:noFill/>
                    </a:lnL>
                    <a:lnR w="12700" cap="flat" cmpd="sng" algn="ctr">
                      <a:solidFill>
                        <a:srgbClr val="00BACB"/>
                      </a:solidFill>
                      <a:prstDash val="solid"/>
                      <a:round/>
                      <a:headEnd type="none" w="med" len="med"/>
                      <a:tailEnd type="none" w="med" len="med"/>
                    </a:lnR>
                    <a:lnT>
                      <a:noFill/>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GCSE Points</a:t>
                      </a: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English</a:t>
                      </a: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Mathematics</a:t>
                      </a: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Science</a:t>
                      </a: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Thinking Competencies</a:t>
                      </a: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Working with Words </a:t>
                      </a: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Working with Numbers</a:t>
                      </a: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endParaRPr kumimoji="0" lang="en-GB" sz="1800" b="0" i="0" u="none" strike="noStrike" cap="none" normalizeH="0" baseline="0" smtClean="0">
                        <a:ln>
                          <a:noFill/>
                        </a:ln>
                        <a:solidFill>
                          <a:srgbClr val="00204E"/>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Working with Diagrams</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endParaRPr kumimoji="0" lang="en-GB" sz="1800" b="0" i="0" u="none" strike="noStrike" cap="none" normalizeH="0" baseline="0" smtClean="0">
                        <a:ln>
                          <a:noFill/>
                        </a:ln>
                        <a:solidFill>
                          <a:srgbClr val="00204E"/>
                        </a:solidFill>
                        <a:effectLst/>
                        <a:latin typeface="Arial" charset="0"/>
                      </a:endParaRPr>
                    </a:p>
                  </a:txBody>
                  <a:tcPr marL="90000" marR="90000" marT="46800" marB="46800" vert="eaVert"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r>
              <a:tr h="809625">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Verbal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none" strike="noStrike" cap="none" normalizeH="0" baseline="0" smtClean="0">
                          <a:ln>
                            <a:noFill/>
                          </a:ln>
                          <a:solidFill>
                            <a:schemeClr val="bg1"/>
                          </a:solidFill>
                          <a:effectLst/>
                          <a:latin typeface="Arial" charset="0"/>
                        </a:rPr>
                        <a:t>.50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.47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.37</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none" strike="noStrike" cap="none" normalizeH="0" baseline="0" smtClean="0">
                          <a:ln>
                            <a:noFill/>
                          </a:ln>
                          <a:solidFill>
                            <a:schemeClr val="bg1"/>
                          </a:solidFill>
                          <a:effectLst/>
                          <a:latin typeface="Arial" charset="0"/>
                        </a:rPr>
                        <a:t>.32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77311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Numerical</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none" strike="noStrike" cap="none" normalizeH="0" baseline="0" smtClean="0">
                          <a:ln>
                            <a:noFill/>
                          </a:ln>
                          <a:solidFill>
                            <a:schemeClr val="bg1"/>
                          </a:solidFill>
                          <a:effectLst/>
                          <a:latin typeface="Arial" charset="0"/>
                        </a:rPr>
                        <a:t>.46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.28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.46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none" strike="noStrike" cap="none" normalizeH="0" baseline="0" smtClean="0">
                          <a:ln>
                            <a:noFill/>
                          </a:ln>
                          <a:solidFill>
                            <a:schemeClr val="bg1"/>
                          </a:solidFill>
                          <a:effectLst/>
                          <a:latin typeface="Arial" charset="0"/>
                        </a:rPr>
                        <a:t>.46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.49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788988">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rgbClr val="00204E"/>
                          </a:solidFill>
                          <a:effectLst/>
                          <a:latin typeface="Arial" charset="0"/>
                        </a:rPr>
                        <a:t>Diagrammatic</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none" strike="noStrike" cap="none" normalizeH="0" baseline="0" smtClean="0">
                          <a:ln>
                            <a:noFill/>
                          </a:ln>
                          <a:solidFill>
                            <a:schemeClr val="bg1"/>
                          </a:solidFill>
                          <a:effectLst/>
                          <a:latin typeface="Arial" charset="0"/>
                        </a:rPr>
                        <a:t>.39</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.16</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.42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none" strike="noStrike" cap="none" normalizeH="0" baseline="0" smtClean="0">
                          <a:ln>
                            <a:noFill/>
                          </a:ln>
                          <a:solidFill>
                            <a:schemeClr val="bg1"/>
                          </a:solidFill>
                          <a:effectLst/>
                          <a:latin typeface="Arial" charset="0"/>
                        </a:rPr>
                        <a:t>.23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-.01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.24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none" strike="noStrike" cap="none" normalizeH="0" baseline="0" smtClean="0">
                          <a:ln>
                            <a:noFill/>
                          </a:ln>
                          <a:solidFill>
                            <a:schemeClr val="bg1"/>
                          </a:solidFill>
                          <a:effectLst/>
                          <a:latin typeface="Arial" charset="0"/>
                        </a:rPr>
                        <a:t>.30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r h="714375">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sng" strike="noStrike" cap="none" normalizeH="0" baseline="0" smtClean="0">
                          <a:ln>
                            <a:noFill/>
                          </a:ln>
                          <a:solidFill>
                            <a:srgbClr val="00204E"/>
                          </a:solidFill>
                          <a:effectLst/>
                          <a:latin typeface="Arial" charset="0"/>
                        </a:rPr>
                        <a:t>Average</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sng" strike="noStrike" cap="none" normalizeH="0" baseline="0" smtClean="0">
                          <a:ln>
                            <a:noFill/>
                          </a:ln>
                          <a:solidFill>
                            <a:schemeClr val="bg1"/>
                          </a:solidFill>
                          <a:effectLst/>
                          <a:latin typeface="Arial" charset="0"/>
                        </a:rPr>
                        <a:t>.45</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sng" strike="noStrike" cap="none" normalizeH="0" baseline="0" smtClean="0">
                          <a:ln>
                            <a:noFill/>
                          </a:ln>
                          <a:solidFill>
                            <a:schemeClr val="bg1"/>
                          </a:solidFill>
                          <a:effectLst/>
                          <a:latin typeface="Arial" charset="0"/>
                        </a:rPr>
                        <a:t>.30</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sng" strike="noStrike" cap="none" normalizeH="0" baseline="0" smtClean="0">
                          <a:ln>
                            <a:noFill/>
                          </a:ln>
                          <a:solidFill>
                            <a:schemeClr val="bg1"/>
                          </a:solidFill>
                          <a:effectLst/>
                          <a:latin typeface="Arial" charset="0"/>
                        </a:rPr>
                        <a:t>.42</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sng" strike="noStrike" cap="none" normalizeH="0" baseline="0" smtClean="0">
                          <a:ln>
                            <a:noFill/>
                          </a:ln>
                          <a:solidFill>
                            <a:schemeClr val="bg1"/>
                          </a:solidFill>
                          <a:effectLst/>
                          <a:latin typeface="Arial" charset="0"/>
                        </a:rPr>
                        <a:t>.34</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1" i="0" u="sng" strike="noStrike" cap="none" normalizeH="0" baseline="0" smtClean="0">
                          <a:ln>
                            <a:noFill/>
                          </a:ln>
                          <a:solidFill>
                            <a:schemeClr val="bg1"/>
                          </a:solidFill>
                          <a:effectLst/>
                          <a:latin typeface="Arial" charset="0"/>
                        </a:rPr>
                        <a:t>.33</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sng" strike="noStrike" cap="none" normalizeH="0" baseline="0" smtClean="0">
                          <a:ln>
                            <a:noFill/>
                          </a:ln>
                          <a:solidFill>
                            <a:schemeClr val="bg1"/>
                          </a:solidFill>
                          <a:effectLst/>
                          <a:latin typeface="Arial" charset="0"/>
                        </a:rPr>
                        <a:t>.18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sng" strike="noStrike" cap="none" normalizeH="0" baseline="0" smtClean="0">
                          <a:ln>
                            <a:noFill/>
                          </a:ln>
                          <a:solidFill>
                            <a:schemeClr val="bg1"/>
                          </a:solidFill>
                          <a:effectLst/>
                          <a:latin typeface="Arial" charset="0"/>
                        </a:rPr>
                        <a:t>.31</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GB" sz="1800" b="0" i="0" u="sng" strike="noStrike" cap="none" normalizeH="0" baseline="0" smtClean="0">
                          <a:ln>
                            <a:noFill/>
                          </a:ln>
                          <a:solidFill>
                            <a:schemeClr val="bg1"/>
                          </a:solidFill>
                          <a:effectLst/>
                          <a:latin typeface="Arial" charset="0"/>
                        </a:rPr>
                        <a:t>.28</a:t>
                      </a:r>
                    </a:p>
                  </a:txBody>
                  <a:tcPr marL="90000" marR="90000" marT="46800" marB="46800" anchor="ctr" horzOverflow="overflow">
                    <a:lnL w="12700" cap="flat" cmpd="sng" algn="ctr">
                      <a:solidFill>
                        <a:srgbClr val="00BACB"/>
                      </a:solidFill>
                      <a:prstDash val="solid"/>
                      <a:round/>
                      <a:headEnd type="none" w="med" len="med"/>
                      <a:tailEnd type="none" w="med" len="med"/>
                    </a:lnL>
                    <a:lnR w="12700" cap="flat" cmpd="sng" algn="ctr">
                      <a:solidFill>
                        <a:srgbClr val="00BACB"/>
                      </a:solidFill>
                      <a:prstDash val="solid"/>
                      <a:round/>
                      <a:headEnd type="none" w="med" len="med"/>
                      <a:tailEnd type="none" w="med" len="med"/>
                    </a:lnR>
                    <a:lnT w="12700" cap="flat" cmpd="sng" algn="ctr">
                      <a:solidFill>
                        <a:srgbClr val="00BACB"/>
                      </a:solidFill>
                      <a:prstDash val="solid"/>
                      <a:round/>
                      <a:headEnd type="none" w="med" len="med"/>
                      <a:tailEnd type="none" w="med" len="med"/>
                    </a:lnT>
                    <a:lnB w="12700" cap="flat" cmpd="sng" algn="ctr">
                      <a:solidFill>
                        <a:srgbClr val="00BACB"/>
                      </a:solidFill>
                      <a:prstDash val="solid"/>
                      <a:round/>
                      <a:headEnd type="none" w="med" len="med"/>
                      <a:tailEnd type="none" w="med" len="med"/>
                    </a:lnB>
                    <a:lnTlToBr>
                      <a:noFill/>
                    </a:lnTlToBr>
                    <a:lnBlToTr>
                      <a:noFill/>
                    </a:lnBlToTr>
                    <a:noFill/>
                  </a:tcPr>
                </a:tc>
              </a:tr>
            </a:tbl>
          </a:graphicData>
        </a:graphic>
      </p:graphicFrame>
      <p:sp>
        <p:nvSpPr>
          <p:cNvPr id="107585" name="Rectangle 67"/>
          <p:cNvSpPr>
            <a:spLocks noChangeArrowheads="1"/>
          </p:cNvSpPr>
          <p:nvPr/>
        </p:nvSpPr>
        <p:spPr bwMode="auto">
          <a:xfrm>
            <a:off x="381000" y="1092200"/>
            <a:ext cx="8285163" cy="300038"/>
          </a:xfrm>
          <a:prstGeom prst="rect">
            <a:avLst/>
          </a:prstGeom>
          <a:noFill/>
          <a:ln w="9525">
            <a:noFill/>
            <a:miter lim="800000"/>
            <a:headEnd/>
            <a:tailEnd/>
          </a:ln>
        </p:spPr>
        <p:txBody>
          <a:bodyPr/>
          <a:lstStyle/>
          <a:p>
            <a:pPr>
              <a:spcBef>
                <a:spcPct val="0"/>
              </a:spcBef>
            </a:pPr>
            <a:r>
              <a:rPr lang="en-GB" sz="2000" b="0">
                <a:solidFill>
                  <a:srgbClr val="00B5E6"/>
                </a:solidFill>
              </a:rPr>
              <a:t>Total Score Validity for Professional Aptitudes (N=300)</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ctrTitle"/>
          </p:nvPr>
        </p:nvSpPr>
        <p:spPr>
          <a:xfrm>
            <a:off x="684213" y="2635250"/>
            <a:ext cx="7772400" cy="1298575"/>
          </a:xfrm>
        </p:spPr>
        <p:txBody>
          <a:bodyPr/>
          <a:lstStyle/>
          <a:p>
            <a:pPr eaLnBrk="1" hangingPunct="1"/>
            <a:r>
              <a:rPr lang="en-GB" sz="3200" smtClean="0"/>
              <a:t>Professional Services Case Study</a:t>
            </a:r>
            <a:endParaRPr lang="en-US" sz="320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GB" smtClean="0"/>
              <a:t> The Validation Study</a:t>
            </a:r>
          </a:p>
        </p:txBody>
      </p:sp>
      <p:sp>
        <p:nvSpPr>
          <p:cNvPr id="109571" name="Content Placeholder 2"/>
          <p:cNvSpPr>
            <a:spLocks noGrp="1"/>
          </p:cNvSpPr>
          <p:nvPr>
            <p:ph idx="1"/>
          </p:nvPr>
        </p:nvSpPr>
        <p:spPr>
          <a:xfrm>
            <a:off x="395288" y="1201738"/>
            <a:ext cx="8107362" cy="5106987"/>
          </a:xfrm>
        </p:spPr>
        <p:txBody>
          <a:bodyPr/>
          <a:lstStyle/>
          <a:p>
            <a:r>
              <a:rPr lang="en-GB" sz="2000" dirty="0" smtClean="0"/>
              <a:t>A criterion-related validity study was conducted to pilot Swift Analysis Aptitude with a graduate population in a Professional Services Company  (N=198)</a:t>
            </a:r>
          </a:p>
          <a:p>
            <a:endParaRPr lang="en-GB" sz="2000" dirty="0" smtClean="0"/>
          </a:p>
          <a:p>
            <a:r>
              <a:rPr lang="en-GB" sz="2000" dirty="0" smtClean="0"/>
              <a:t>Participants completed: </a:t>
            </a:r>
          </a:p>
          <a:p>
            <a:pPr lvl="1"/>
            <a:r>
              <a:rPr lang="en-GB" dirty="0" smtClean="0"/>
              <a:t>Swift Analysis Aptitude  (IA)</a:t>
            </a:r>
          </a:p>
          <a:p>
            <a:pPr lvl="1"/>
            <a:r>
              <a:rPr lang="en-GB" dirty="0" smtClean="0"/>
              <a:t>Saville Consulting Wave Performance 360 (self and boss)</a:t>
            </a:r>
          </a:p>
          <a:p>
            <a:endParaRPr lang="en-GB" sz="2000" dirty="0" smtClean="0"/>
          </a:p>
          <a:p>
            <a:r>
              <a:rPr lang="en-GB" sz="2000" dirty="0" smtClean="0"/>
              <a:t>Additional exam performance data was collated and matched with psychometric data</a:t>
            </a:r>
          </a:p>
          <a:p>
            <a:endParaRPr lang="en-GB" sz="2000" dirty="0" smtClean="0"/>
          </a:p>
          <a:p>
            <a:r>
              <a:rPr lang="en-GB" sz="2000" dirty="0" smtClean="0"/>
              <a:t>High SAA scores (Mean 17.89 , SD of 3.15 ) were strongly related with exam performance data and moderately associated  with self and external ratings of ability</a:t>
            </a:r>
          </a:p>
          <a:p>
            <a:endParaRPr lang="en-GB" dirty="0" smtClean="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3"/>
          <p:cNvSpPr>
            <a:spLocks noGrp="1"/>
          </p:cNvSpPr>
          <p:nvPr>
            <p:ph type="title"/>
          </p:nvPr>
        </p:nvSpPr>
        <p:spPr/>
        <p:txBody>
          <a:bodyPr/>
          <a:lstStyle/>
          <a:p>
            <a:r>
              <a:rPr lang="en-GB" sz="2400" smtClean="0"/>
              <a:t>The Results – SAA and Exam Performance</a:t>
            </a:r>
          </a:p>
        </p:txBody>
      </p:sp>
      <p:sp>
        <p:nvSpPr>
          <p:cNvPr id="110595" name="Content Placeholder 5"/>
          <p:cNvSpPr>
            <a:spLocks noGrp="1"/>
          </p:cNvSpPr>
          <p:nvPr>
            <p:ph idx="1"/>
          </p:nvPr>
        </p:nvSpPr>
        <p:spPr>
          <a:xfrm>
            <a:off x="395288" y="1341438"/>
            <a:ext cx="8121650" cy="4967287"/>
          </a:xfrm>
        </p:spPr>
        <p:txBody>
          <a:bodyPr/>
          <a:lstStyle/>
          <a:p>
            <a:r>
              <a:rPr lang="en-GB" smtClean="0"/>
              <a:t>Total Swift Score and Exam Performance- correlations ranged from .16* to .37**</a:t>
            </a:r>
          </a:p>
          <a:p>
            <a:endParaRPr lang="en-GB" smtClean="0"/>
          </a:p>
          <a:p>
            <a:r>
              <a:rPr lang="en-GB" smtClean="0"/>
              <a:t>Verbal, Numerical and Diagrammatic Sub-tests show comparable levels of validity with slight variations by subject area</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84163" y="1636713"/>
          <a:ext cx="8569325" cy="2881313"/>
        </p:xfrm>
        <a:graphic>
          <a:graphicData uri="http://schemas.openxmlformats.org/drawingml/2006/table">
            <a:tbl>
              <a:tblPr/>
              <a:tblGrid>
                <a:gridCol w="1470025"/>
                <a:gridCol w="819150"/>
                <a:gridCol w="1046162"/>
                <a:gridCol w="749300"/>
                <a:gridCol w="1030288"/>
                <a:gridCol w="763587"/>
                <a:gridCol w="896938"/>
                <a:gridCol w="895350"/>
                <a:gridCol w="898525"/>
              </a:tblGrid>
              <a:tr h="1055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Arial" charset="0"/>
                          <a:cs typeface="Times New Roman" pitchFamily="18" charset="0"/>
                        </a:rPr>
                        <a:t>Swift Analysis Aptitude Validation on N=198</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44241"/>
                    </a:solidFill>
                  </a:tcPr>
                </a:tc>
                <a:tc gridSpan="2">
                  <a:txBody>
                    <a:body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Arial" charset="0"/>
                          <a:cs typeface="Times New Roman" pitchFamily="18" charset="0"/>
                        </a:rPr>
                        <a:t>Analysing Information</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p>
                      <a:pPr marL="71438"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Arial" charset="0"/>
                          <a:cs typeface="Times New Roman" pitchFamily="18" charset="0"/>
                        </a:rPr>
                        <a:t> (Working with Words, Numbers &amp; Systems)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44241"/>
                    </a:solidFill>
                  </a:tcPr>
                </a:tc>
                <a:tc hMerge="1">
                  <a:txBody>
                    <a:bodyPr/>
                    <a:lstStyle/>
                    <a:p>
                      <a:endParaRPr lang="en-GB"/>
                    </a:p>
                  </a:txBody>
                  <a:tcPr/>
                </a:tc>
                <a:tc gridSpan="2">
                  <a:txBody>
                    <a:body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Arial" charset="0"/>
                          <a:cs typeface="Times New Roman" pitchFamily="18" charset="0"/>
                        </a:rPr>
                        <a:t>Working with Words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44241"/>
                    </a:solidFill>
                  </a:tcPr>
                </a:tc>
                <a:tc hMerge="1">
                  <a:txBody>
                    <a:bodyPr/>
                    <a:lstStyle/>
                    <a:p>
                      <a:endParaRPr lang="en-GB"/>
                    </a:p>
                  </a:txBody>
                  <a:tcPr/>
                </a:tc>
                <a:tc gridSpan="2">
                  <a:txBody>
                    <a:body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Arial" charset="0"/>
                          <a:cs typeface="Times New Roman" pitchFamily="18" charset="0"/>
                        </a:rPr>
                        <a:t>Working with Numbers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44241"/>
                    </a:solidFill>
                  </a:tcPr>
                </a:tc>
                <a:tc hMerge="1">
                  <a:txBody>
                    <a:bodyPr/>
                    <a:lstStyle/>
                    <a:p>
                      <a:endParaRPr lang="en-GB"/>
                    </a:p>
                  </a:txBody>
                  <a:tcPr/>
                </a:tc>
                <a:tc gridSpan="2">
                  <a:txBody>
                    <a:body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FFFFFF"/>
                          </a:solidFill>
                          <a:effectLst/>
                          <a:latin typeface="Arial" charset="0"/>
                          <a:cs typeface="Times New Roman" pitchFamily="18" charset="0"/>
                        </a:rPr>
                        <a:t>Working  with Systems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44241"/>
                    </a:solidFill>
                  </a:tcPr>
                </a:tc>
                <a:tc hMerge="1">
                  <a:txBody>
                    <a:bodyPr/>
                    <a:lstStyle/>
                    <a:p>
                      <a:endParaRPr lang="en-GB"/>
                    </a:p>
                  </a:txBody>
                  <a:tcPr/>
                </a:tc>
              </a:tr>
              <a:tr h="608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Boss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Self</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Boss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Self</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Boss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Self</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Boss</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cs typeface="Times New Roman" pitchFamily="18" charset="0"/>
                        </a:rPr>
                        <a:t>Self</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r>
              <a:tr h="320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smtClean="0">
                          <a:ln>
                            <a:noFill/>
                          </a:ln>
                          <a:solidFill>
                            <a:schemeClr val="tx1"/>
                          </a:solidFill>
                          <a:effectLst/>
                          <a:latin typeface="Arial" charset="0"/>
                          <a:cs typeface="Times New Roman" pitchFamily="18" charset="0"/>
                        </a:rPr>
                        <a:t>Total</a:t>
                      </a:r>
                      <a:endParaRPr kumimoji="0" lang="en-GB" sz="1400" b="1"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.19</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.23</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.15</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.06</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.20</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.23</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.12</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.23</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r>
              <a:tr h="295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smtClean="0">
                          <a:ln>
                            <a:noFill/>
                          </a:ln>
                          <a:solidFill>
                            <a:schemeClr val="tx1"/>
                          </a:solidFill>
                          <a:effectLst/>
                          <a:latin typeface="Arial" charset="0"/>
                          <a:cs typeface="Times New Roman" pitchFamily="18" charset="0"/>
                        </a:rPr>
                        <a:t>Verbal</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.16</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.13</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.09</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.14</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.16</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-.02</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.13</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.12</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r>
              <a:tr h="295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smtClean="0">
                          <a:ln>
                            <a:noFill/>
                          </a:ln>
                          <a:solidFill>
                            <a:schemeClr val="tx1"/>
                          </a:solidFill>
                          <a:effectLst/>
                          <a:latin typeface="Arial" charset="0"/>
                          <a:cs typeface="Times New Roman" pitchFamily="18" charset="0"/>
                        </a:rPr>
                        <a:t>Numerical</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.14</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.20</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.08</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.06</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.18</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.22</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.09</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.17</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95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smtClean="0">
                          <a:ln>
                            <a:noFill/>
                          </a:ln>
                          <a:solidFill>
                            <a:schemeClr val="tx1"/>
                          </a:solidFill>
                          <a:effectLst/>
                          <a:latin typeface="Arial" charset="0"/>
                          <a:cs typeface="Times New Roman" pitchFamily="18" charset="0"/>
                        </a:rPr>
                        <a:t>Diagrammatic</a:t>
                      </a:r>
                      <a:endParaRPr kumimoji="0" lang="en-GB" sz="1400" b="0" i="0" u="none" strike="noStrike" cap="none" normalizeH="0" baseline="0" smtClean="0">
                        <a:ln>
                          <a:noFill/>
                        </a:ln>
                        <a:solidFill>
                          <a:schemeClr val="tx1"/>
                        </a:solidFill>
                        <a:effectLst/>
                        <a:latin typeface="Book Antiqua" pitchFamily="18" charset="0"/>
                        <a:cs typeface="Times New Roman" pitchFamily="18"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.11</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.16</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.14</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-.06</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.07</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.27</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.03</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00"/>
                          </a:solidFill>
                          <a:effectLst/>
                          <a:latin typeface="Arial Narrow" pitchFamily="34" charset="0"/>
                          <a:ea typeface="Times New Roman" pitchFamily="18" charset="0"/>
                          <a:cs typeface="Arial" charset="0"/>
                        </a:rPr>
                        <a:t>.18</a:t>
                      </a:r>
                      <a:endParaRPr kumimoji="0" lang="en-GB" sz="1400" b="0" i="0" u="none" strike="noStrike" cap="none" normalizeH="0" baseline="0" smtClean="0">
                        <a:ln>
                          <a:noFill/>
                        </a:ln>
                        <a:solidFill>
                          <a:schemeClr val="tx1"/>
                        </a:solidFill>
                        <a:effectLst/>
                        <a:latin typeface="Book Antiqua" pitchFamily="18" charset="0"/>
                        <a:ea typeface="Times New Roman" pitchFamily="18" charset="0"/>
                        <a:cs typeface="Arial" charset="0"/>
                      </a:endParaRPr>
                    </a:p>
                  </a:txBody>
                  <a:tcPr marL="55615" marR="55615" marT="0" marB="0" anchor="ctr" horzOverflow="overflow">
                    <a:lnL w="1270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8DB3E2"/>
                    </a:solidFill>
                  </a:tcPr>
                </a:tc>
              </a:tr>
            </a:tbl>
          </a:graphicData>
        </a:graphic>
      </p:graphicFrame>
      <p:sp>
        <p:nvSpPr>
          <p:cNvPr id="111686" name="Rectangle 3"/>
          <p:cNvSpPr>
            <a:spLocks noChangeArrowheads="1"/>
          </p:cNvSpPr>
          <p:nvPr/>
        </p:nvSpPr>
        <p:spPr bwMode="auto">
          <a:xfrm>
            <a:off x="519113" y="5430838"/>
            <a:ext cx="6413500" cy="587375"/>
          </a:xfrm>
          <a:prstGeom prst="rect">
            <a:avLst/>
          </a:prstGeom>
          <a:noFill/>
          <a:ln w="9525">
            <a:noFill/>
            <a:miter lim="800000"/>
            <a:headEnd/>
            <a:tailEnd/>
          </a:ln>
        </p:spPr>
        <p:txBody>
          <a:bodyPr>
            <a:spAutoFit/>
          </a:bodyPr>
          <a:lstStyle/>
          <a:p>
            <a:pPr algn="l">
              <a:lnSpc>
                <a:spcPct val="90000"/>
              </a:lnSpc>
            </a:pPr>
            <a:r>
              <a:rPr lang="en-US" sz="1400">
                <a:solidFill>
                  <a:schemeClr val="bg1"/>
                </a:solidFill>
              </a:rPr>
              <a:t>Correlations &gt;=.17 significant at the .01 level (1-tailed)</a:t>
            </a:r>
            <a:endParaRPr lang="en-GB" sz="1400">
              <a:solidFill>
                <a:schemeClr val="bg1"/>
              </a:solidFill>
            </a:endParaRPr>
          </a:p>
          <a:p>
            <a:pPr algn="l">
              <a:lnSpc>
                <a:spcPct val="90000"/>
              </a:lnSpc>
            </a:pPr>
            <a:r>
              <a:rPr lang="en-US" sz="1400">
                <a:solidFill>
                  <a:schemeClr val="bg1"/>
                </a:solidFill>
              </a:rPr>
              <a:t>Correlations &gt;=.12 significant at the .05 level (1-tailed)</a:t>
            </a:r>
            <a:endParaRPr lang="en-GB" sz="1400">
              <a:solidFill>
                <a:schemeClr val="bg1"/>
              </a:solidFill>
            </a:endParaRPr>
          </a:p>
        </p:txBody>
      </p:sp>
      <p:sp>
        <p:nvSpPr>
          <p:cNvPr id="111687" name="Title 4"/>
          <p:cNvSpPr>
            <a:spLocks noGrp="1"/>
          </p:cNvSpPr>
          <p:nvPr>
            <p:ph type="title"/>
          </p:nvPr>
        </p:nvSpPr>
        <p:spPr>
          <a:xfrm>
            <a:off x="231775" y="182563"/>
            <a:ext cx="5910263" cy="574675"/>
          </a:xfrm>
        </p:spPr>
        <p:txBody>
          <a:bodyPr/>
          <a:lstStyle/>
          <a:p>
            <a:r>
              <a:rPr lang="en-GB" sz="2400" smtClean="0"/>
              <a:t>The Results – SAA and Performance 360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GB" smtClean="0"/>
              <a:t>Important points</a:t>
            </a:r>
          </a:p>
        </p:txBody>
      </p:sp>
      <p:sp>
        <p:nvSpPr>
          <p:cNvPr id="112643" name="Content Placeholder 2"/>
          <p:cNvSpPr>
            <a:spLocks noGrp="1"/>
          </p:cNvSpPr>
          <p:nvPr>
            <p:ph idx="1"/>
          </p:nvPr>
        </p:nvSpPr>
        <p:spPr>
          <a:xfrm>
            <a:off x="431800" y="1341438"/>
            <a:ext cx="8448675" cy="4967287"/>
          </a:xfrm>
        </p:spPr>
        <p:txBody>
          <a:bodyPr/>
          <a:lstStyle/>
          <a:p>
            <a:endParaRPr lang="en-GB" sz="2000" smtClean="0"/>
          </a:p>
          <a:p>
            <a:r>
              <a:rPr lang="en-GB" sz="2000" smtClean="0"/>
              <a:t>Validities are presented uncorrected for  the unreliability of the performance criteria and restriction of range (all employees were tested prior to recruitment)</a:t>
            </a:r>
          </a:p>
          <a:p>
            <a:endParaRPr lang="en-GB" sz="2000" smtClean="0"/>
          </a:p>
          <a:p>
            <a:r>
              <a:rPr lang="en-GB" sz="2000" smtClean="0"/>
              <a:t>Initial screening was followed up by supervised re-testing </a:t>
            </a:r>
          </a:p>
          <a:p>
            <a:pPr>
              <a:buFont typeface="Arial" charset="0"/>
              <a:buNone/>
            </a:pPr>
            <a:endParaRPr lang="en-GB" sz="2000" smtClean="0"/>
          </a:p>
          <a:p>
            <a:r>
              <a:rPr lang="en-GB" sz="2000" smtClean="0"/>
              <a:t>Decision making took account of ‘measurement (un)reliablity’ and ‘regression to the mean’ issues  </a:t>
            </a:r>
          </a:p>
          <a:p>
            <a:endParaRPr lang="en-GB" smtClean="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ctrTitle"/>
          </p:nvPr>
        </p:nvSpPr>
        <p:spPr>
          <a:xfrm>
            <a:off x="684213" y="2635250"/>
            <a:ext cx="7772400" cy="1298575"/>
          </a:xfrm>
        </p:spPr>
        <p:txBody>
          <a:bodyPr/>
          <a:lstStyle/>
          <a:p>
            <a:pPr eaLnBrk="1" hangingPunct="1"/>
            <a:r>
              <a:rPr lang="en-GB" sz="3200" smtClean="0"/>
              <a:t>IT Services Case Study</a:t>
            </a:r>
            <a:endParaRPr lang="en-US" sz="320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smtClean="0"/>
              <a:t>Quick Introductions</a:t>
            </a:r>
          </a:p>
        </p:txBody>
      </p:sp>
      <p:sp>
        <p:nvSpPr>
          <p:cNvPr id="15363" name="Rectangle 3"/>
          <p:cNvSpPr>
            <a:spLocks noGrp="1" noChangeArrowheads="1"/>
          </p:cNvSpPr>
          <p:nvPr>
            <p:ph type="body" idx="1"/>
          </p:nvPr>
        </p:nvSpPr>
        <p:spPr>
          <a:xfrm>
            <a:off x="395288" y="1341438"/>
            <a:ext cx="8253412" cy="4967287"/>
          </a:xfrm>
        </p:spPr>
        <p:txBody>
          <a:bodyPr/>
          <a:lstStyle/>
          <a:p>
            <a:pPr eaLnBrk="1" hangingPunct="1"/>
            <a:r>
              <a:rPr lang="en-GB" dirty="0" smtClean="0"/>
              <a:t>Name &amp; Role</a:t>
            </a:r>
          </a:p>
          <a:p>
            <a:pPr eaLnBrk="1" hangingPunct="1"/>
            <a:endParaRPr lang="en-GB" dirty="0" smtClean="0"/>
          </a:p>
          <a:p>
            <a:pPr eaLnBrk="1" hangingPunct="1"/>
            <a:r>
              <a:rPr lang="en-GB" dirty="0" smtClean="0"/>
              <a:t>Previous experience of aptitude tests (e.g. as a candidate)</a:t>
            </a:r>
          </a:p>
          <a:p>
            <a:pPr eaLnBrk="1" hangingPunct="1"/>
            <a:endParaRPr lang="en-GB" dirty="0" smtClean="0"/>
          </a:p>
          <a:p>
            <a:pPr eaLnBrk="1" hangingPunct="1"/>
            <a:r>
              <a:rPr lang="en-GB" dirty="0" smtClean="0"/>
              <a:t>What jobs will you be using Swift Aptitude Assessments for?</a:t>
            </a:r>
          </a:p>
          <a:p>
            <a:pPr eaLnBrk="1" hangingPunct="1"/>
            <a:endParaRPr lang="en-GB" dirty="0" smtClean="0"/>
          </a:p>
          <a:p>
            <a:pPr eaLnBrk="1" hangingPunct="1"/>
            <a:r>
              <a:rPr lang="en-GB" dirty="0" smtClean="0"/>
              <a:t>Interests today</a:t>
            </a:r>
          </a:p>
          <a:p>
            <a:pPr eaLnBrk="1" hangingPunct="1"/>
            <a:endParaRPr lang="en-GB" dirty="0"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GB" smtClean="0"/>
              <a:t>Background</a:t>
            </a:r>
          </a:p>
        </p:txBody>
      </p:sp>
      <p:sp>
        <p:nvSpPr>
          <p:cNvPr id="114691" name="Content Placeholder 2"/>
          <p:cNvSpPr>
            <a:spLocks noGrp="1"/>
          </p:cNvSpPr>
          <p:nvPr>
            <p:ph idx="1"/>
          </p:nvPr>
        </p:nvSpPr>
        <p:spPr>
          <a:xfrm>
            <a:off x="395288" y="1341438"/>
            <a:ext cx="8513762" cy="4984750"/>
          </a:xfrm>
        </p:spPr>
        <p:txBody>
          <a:bodyPr/>
          <a:lstStyle/>
          <a:p>
            <a:r>
              <a:rPr lang="en-GB" sz="2200" smtClean="0"/>
              <a:t>A local validation study was conducted with 128 employees from a large conglomerate </a:t>
            </a:r>
          </a:p>
          <a:p>
            <a:endParaRPr lang="en-GB" sz="2200" smtClean="0"/>
          </a:p>
          <a:p>
            <a:r>
              <a:rPr lang="en-GB" sz="2200" smtClean="0"/>
              <a:t>Participants completed:</a:t>
            </a:r>
          </a:p>
          <a:p>
            <a:pPr lvl="1"/>
            <a:r>
              <a:rPr lang="en-GB" sz="1800" smtClean="0"/>
              <a:t>SAA</a:t>
            </a:r>
          </a:p>
          <a:p>
            <a:pPr lvl="1"/>
            <a:r>
              <a:rPr lang="en-GB" sz="1800" smtClean="0"/>
              <a:t>Wave Focus Styles</a:t>
            </a:r>
          </a:p>
          <a:p>
            <a:pPr lvl="1"/>
            <a:r>
              <a:rPr lang="en-GB" sz="1800" smtClean="0"/>
              <a:t>Saville Consulting Job Profiler</a:t>
            </a:r>
          </a:p>
          <a:p>
            <a:pPr lvl="1"/>
            <a:r>
              <a:rPr lang="en-GB" sz="1800" smtClean="0"/>
              <a:t>Saville Consulting Wave Performance 360 (self and line manager)</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r>
              <a:rPr lang="en-GB" smtClean="0"/>
              <a:t>Results</a:t>
            </a:r>
          </a:p>
        </p:txBody>
      </p:sp>
      <p:sp>
        <p:nvSpPr>
          <p:cNvPr id="115715" name="Content Placeholder 2"/>
          <p:cNvSpPr>
            <a:spLocks noGrp="1"/>
          </p:cNvSpPr>
          <p:nvPr>
            <p:ph idx="1"/>
          </p:nvPr>
        </p:nvSpPr>
        <p:spPr>
          <a:xfrm>
            <a:off x="395288" y="1341438"/>
            <a:ext cx="8105775" cy="4860925"/>
          </a:xfrm>
        </p:spPr>
        <p:txBody>
          <a:bodyPr/>
          <a:lstStyle/>
          <a:p>
            <a:r>
              <a:rPr lang="en-GB" dirty="0" smtClean="0"/>
              <a:t>The group performed about ¼ SD below the established Professional &amp; Graduate SAA norm</a:t>
            </a:r>
          </a:p>
          <a:p>
            <a:pPr>
              <a:buFont typeface="Arial" charset="0"/>
              <a:buNone/>
            </a:pPr>
            <a:endParaRPr lang="en-GB" dirty="0" smtClean="0"/>
          </a:p>
          <a:p>
            <a:r>
              <a:rPr lang="en-GB" dirty="0" smtClean="0"/>
              <a:t>The 3 Swift sub-scores, Total score, Accuracy score and Caution score significantly predicted line manager and self ratings on aligned performance dimensions Working with Words, Working with Numbers and Working with Systems</a:t>
            </a:r>
          </a:p>
          <a:p>
            <a:endParaRPr lang="en-GB" dirty="0" smtClean="0"/>
          </a:p>
          <a:p>
            <a:r>
              <a:rPr lang="en-GB" smtClean="0"/>
              <a:t>Correlation with Analysing Information-Total score .27**, Accuracy .20** and Caution .28**</a:t>
            </a:r>
          </a:p>
          <a:p>
            <a:pPr>
              <a:buFont typeface="Arial" charset="0"/>
              <a:buNone/>
            </a:pPr>
            <a:endParaRPr lang="en-GB" dirty="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r>
              <a:rPr lang="en-GB" dirty="0" smtClean="0"/>
              <a:t>Considerations</a:t>
            </a:r>
          </a:p>
        </p:txBody>
      </p:sp>
      <p:sp>
        <p:nvSpPr>
          <p:cNvPr id="116739" name="Content Placeholder 2"/>
          <p:cNvSpPr>
            <a:spLocks noGrp="1"/>
          </p:cNvSpPr>
          <p:nvPr>
            <p:ph idx="1"/>
          </p:nvPr>
        </p:nvSpPr>
        <p:spPr>
          <a:xfrm>
            <a:off x="395288" y="1341438"/>
            <a:ext cx="8131175" cy="4899025"/>
          </a:xfrm>
        </p:spPr>
        <p:txBody>
          <a:bodyPr/>
          <a:lstStyle/>
          <a:p>
            <a:r>
              <a:rPr lang="en-GB" smtClean="0"/>
              <a:t>Mean SAA scores lower than the comparison group- could the introduction of an aptitude test in the selection process increase ability levels?</a:t>
            </a:r>
          </a:p>
          <a:p>
            <a:endParaRPr lang="en-GB" smtClean="0"/>
          </a:p>
          <a:p>
            <a:r>
              <a:rPr lang="en-GB" smtClean="0"/>
              <a:t>The aligned validities for SAA are high (and replicate other findings) and support the use of the tool</a:t>
            </a:r>
          </a:p>
          <a:p>
            <a:endParaRPr lang="en-GB" smtClean="0"/>
          </a:p>
          <a:p>
            <a:endParaRPr lang="en-GB" smtClean="0"/>
          </a:p>
          <a:p>
            <a:endParaRPr lang="en-GB"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ctrTitle"/>
          </p:nvPr>
        </p:nvSpPr>
        <p:spPr>
          <a:xfrm>
            <a:off x="684213" y="2635250"/>
            <a:ext cx="7772400" cy="1298575"/>
          </a:xfrm>
        </p:spPr>
        <p:txBody>
          <a:bodyPr/>
          <a:lstStyle/>
          <a:p>
            <a:pPr eaLnBrk="1" hangingPunct="1"/>
            <a:r>
              <a:rPr lang="en-GB" sz="3200" smtClean="0"/>
              <a:t>Engineering Case Study</a:t>
            </a:r>
            <a:endParaRPr lang="en-US" sz="320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GB" smtClean="0"/>
              <a:t>The Validation Study</a:t>
            </a:r>
          </a:p>
        </p:txBody>
      </p:sp>
      <p:sp>
        <p:nvSpPr>
          <p:cNvPr id="118787" name="Rectangle 3"/>
          <p:cNvSpPr>
            <a:spLocks noGrp="1" noChangeArrowheads="1"/>
          </p:cNvSpPr>
          <p:nvPr>
            <p:ph type="body" idx="1"/>
          </p:nvPr>
        </p:nvSpPr>
        <p:spPr>
          <a:xfrm>
            <a:off x="395288" y="1036638"/>
            <a:ext cx="8299450" cy="5378450"/>
          </a:xfrm>
        </p:spPr>
        <p:txBody>
          <a:bodyPr/>
          <a:lstStyle/>
          <a:p>
            <a:pPr eaLnBrk="1" hangingPunct="1">
              <a:lnSpc>
                <a:spcPct val="90000"/>
              </a:lnSpc>
            </a:pPr>
            <a:r>
              <a:rPr lang="en-GB" smtClean="0"/>
              <a:t>Global Engineering Company Senior Managers (N=50) completed Swift Analysis ‘Invited Access’ online as part of Management Audit - Boss completed ‘Work Performance Evaluation’.</a:t>
            </a:r>
            <a:br>
              <a:rPr lang="en-GB" smtClean="0"/>
            </a:br>
            <a:endParaRPr lang="en-GB" smtClean="0"/>
          </a:p>
          <a:p>
            <a:pPr eaLnBrk="1" hangingPunct="1">
              <a:lnSpc>
                <a:spcPct val="90000"/>
              </a:lnSpc>
            </a:pPr>
            <a:r>
              <a:rPr lang="en-GB" smtClean="0"/>
              <a:t>Validities (unadjusted) against ‘Overall Job Proficiency’:</a:t>
            </a:r>
          </a:p>
          <a:p>
            <a:pPr eaLnBrk="1" hangingPunct="1">
              <a:lnSpc>
                <a:spcPct val="90000"/>
              </a:lnSpc>
            </a:pPr>
            <a:endParaRPr lang="en-GB" smtClean="0"/>
          </a:p>
          <a:p>
            <a:pPr lvl="2" eaLnBrk="1" hangingPunct="1">
              <a:lnSpc>
                <a:spcPct val="90000"/>
              </a:lnSpc>
            </a:pPr>
            <a:r>
              <a:rPr lang="en-GB" smtClean="0"/>
              <a:t> Total Score .26*</a:t>
            </a:r>
          </a:p>
          <a:p>
            <a:pPr lvl="2" eaLnBrk="1" hangingPunct="1">
              <a:lnSpc>
                <a:spcPct val="90000"/>
              </a:lnSpc>
            </a:pPr>
            <a:r>
              <a:rPr lang="en-GB" smtClean="0"/>
              <a:t> Accuracy .24* </a:t>
            </a:r>
          </a:p>
          <a:p>
            <a:pPr lvl="2" eaLnBrk="1" hangingPunct="1">
              <a:lnSpc>
                <a:spcPct val="90000"/>
              </a:lnSpc>
            </a:pPr>
            <a:r>
              <a:rPr lang="en-GB" smtClean="0"/>
              <a:t> Speed .14</a:t>
            </a:r>
          </a:p>
          <a:p>
            <a:pPr lvl="2" eaLnBrk="1" hangingPunct="1">
              <a:lnSpc>
                <a:spcPct val="90000"/>
              </a:lnSpc>
            </a:pPr>
            <a:r>
              <a:rPr lang="en-GB" smtClean="0"/>
              <a:t> Caution .11</a:t>
            </a:r>
          </a:p>
          <a:p>
            <a:pPr lvl="2" eaLnBrk="1" hangingPunct="1">
              <a:lnSpc>
                <a:spcPct val="90000"/>
              </a:lnSpc>
            </a:pPr>
            <a:r>
              <a:rPr lang="en-GB" smtClean="0"/>
              <a:t> Verbal .04</a:t>
            </a:r>
          </a:p>
          <a:p>
            <a:pPr lvl="2" eaLnBrk="1" hangingPunct="1">
              <a:lnSpc>
                <a:spcPct val="90000"/>
              </a:lnSpc>
            </a:pPr>
            <a:r>
              <a:rPr lang="en-GB" smtClean="0"/>
              <a:t> Numerical .21</a:t>
            </a:r>
          </a:p>
          <a:p>
            <a:pPr lvl="2" eaLnBrk="1" hangingPunct="1">
              <a:lnSpc>
                <a:spcPct val="90000"/>
              </a:lnSpc>
            </a:pPr>
            <a:r>
              <a:rPr lang="en-GB" smtClean="0"/>
              <a:t> Diagrammatic .28*</a:t>
            </a:r>
          </a:p>
          <a:p>
            <a:pPr eaLnBrk="1" hangingPunct="1">
              <a:lnSpc>
                <a:spcPct val="90000"/>
              </a:lnSpc>
            </a:pPr>
            <a:endParaRPr lang="en-GB" smtClean="0"/>
          </a:p>
        </p:txBody>
      </p:sp>
      <p:sp>
        <p:nvSpPr>
          <p:cNvPr id="118788" name="Rectangle 4"/>
          <p:cNvSpPr>
            <a:spLocks noChangeArrowheads="1"/>
          </p:cNvSpPr>
          <p:nvPr/>
        </p:nvSpPr>
        <p:spPr bwMode="auto">
          <a:xfrm>
            <a:off x="2486025" y="6216650"/>
            <a:ext cx="8010525" cy="779463"/>
          </a:xfrm>
          <a:prstGeom prst="rect">
            <a:avLst/>
          </a:prstGeom>
          <a:noFill/>
          <a:ln w="28575" algn="ctr">
            <a:noFill/>
            <a:miter lim="800000"/>
            <a:headEnd/>
            <a:tailEnd/>
          </a:ln>
        </p:spPr>
        <p:txBody>
          <a:bodyPr>
            <a:spAutoFit/>
          </a:bodyPr>
          <a:lstStyle/>
          <a:p>
            <a:pPr>
              <a:buFont typeface="Arial" charset="0"/>
              <a:buNone/>
            </a:pPr>
            <a:r>
              <a:rPr lang="en-GB" sz="1400" b="0">
                <a:solidFill>
                  <a:schemeClr val="bg1"/>
                </a:solidFill>
              </a:rPr>
              <a:t>* significant at p&lt;.05; ** significant at p&lt;.01 (one-tailed test)</a:t>
            </a:r>
            <a:r>
              <a:rPr lang="en-GB" sz="1800" b="0">
                <a:solidFill>
                  <a:schemeClr val="bg1"/>
                </a:solidFill>
              </a:rPr>
              <a:t> </a:t>
            </a:r>
          </a:p>
          <a:p>
            <a:pPr>
              <a:buFont typeface="Arial" charset="0"/>
              <a:buChar char="»"/>
            </a:pPr>
            <a:endParaRPr lang="en-GB" sz="1800" b="0">
              <a:solidFill>
                <a:schemeClr val="bg1"/>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en-GB" dirty="0" smtClean="0"/>
              <a:t>Swift Analysis &amp; Competencies</a:t>
            </a:r>
          </a:p>
        </p:txBody>
      </p:sp>
      <p:sp>
        <p:nvSpPr>
          <p:cNvPr id="119811" name="Rectangle 3"/>
          <p:cNvSpPr>
            <a:spLocks noGrp="1" noChangeArrowheads="1"/>
          </p:cNvSpPr>
          <p:nvPr>
            <p:ph type="body" idx="1"/>
          </p:nvPr>
        </p:nvSpPr>
        <p:spPr>
          <a:xfrm>
            <a:off x="395288" y="1169988"/>
            <a:ext cx="8421687" cy="5302250"/>
          </a:xfrm>
        </p:spPr>
        <p:txBody>
          <a:bodyPr/>
          <a:lstStyle/>
          <a:p>
            <a:pPr eaLnBrk="1" hangingPunct="1">
              <a:lnSpc>
                <a:spcPct val="90000"/>
              </a:lnSpc>
            </a:pPr>
            <a:r>
              <a:rPr lang="en-GB" smtClean="0"/>
              <a:t>Total Score (combined Verbal, Numerical and Diagrammatic Analysis) correlated significantly with performance on the following competencies:</a:t>
            </a:r>
          </a:p>
          <a:p>
            <a:pPr eaLnBrk="1" hangingPunct="1">
              <a:lnSpc>
                <a:spcPct val="90000"/>
              </a:lnSpc>
            </a:pPr>
            <a:endParaRPr lang="en-GB" smtClean="0"/>
          </a:p>
          <a:p>
            <a:pPr lvl="1" eaLnBrk="1" hangingPunct="1">
              <a:lnSpc>
                <a:spcPct val="90000"/>
              </a:lnSpc>
              <a:buFontTx/>
              <a:buNone/>
            </a:pPr>
            <a:r>
              <a:rPr lang="en-GB" sz="2400" smtClean="0"/>
              <a:t>Working with Numbers (.28*)</a:t>
            </a:r>
          </a:p>
          <a:p>
            <a:pPr lvl="1" eaLnBrk="1" hangingPunct="1">
              <a:lnSpc>
                <a:spcPct val="90000"/>
              </a:lnSpc>
              <a:buFontTx/>
              <a:buNone/>
            </a:pPr>
            <a:r>
              <a:rPr lang="en-GB" sz="2400" smtClean="0"/>
              <a:t>Tackling Business Challenges (.24*)</a:t>
            </a:r>
          </a:p>
          <a:p>
            <a:pPr lvl="1" eaLnBrk="1" hangingPunct="1">
              <a:lnSpc>
                <a:spcPct val="90000"/>
              </a:lnSpc>
              <a:buFontTx/>
              <a:buNone/>
            </a:pPr>
            <a:r>
              <a:rPr lang="en-GB" sz="2400" smtClean="0"/>
              <a:t>Challenging Ideas (.24*)</a:t>
            </a:r>
          </a:p>
          <a:p>
            <a:pPr eaLnBrk="1" hangingPunct="1">
              <a:lnSpc>
                <a:spcPct val="90000"/>
              </a:lnSpc>
            </a:pPr>
            <a:endParaRPr lang="en-GB" smtClean="0"/>
          </a:p>
          <a:p>
            <a:pPr eaLnBrk="1" hangingPunct="1">
              <a:lnSpc>
                <a:spcPct val="90000"/>
              </a:lnSpc>
            </a:pPr>
            <a:r>
              <a:rPr lang="en-GB" smtClean="0"/>
              <a:t>Verbal Analysis sub-scores correlated significantly with performance on the following competencies:</a:t>
            </a:r>
          </a:p>
          <a:p>
            <a:pPr eaLnBrk="1" hangingPunct="1">
              <a:lnSpc>
                <a:spcPct val="90000"/>
              </a:lnSpc>
            </a:pPr>
            <a:endParaRPr lang="en-GB" smtClean="0"/>
          </a:p>
          <a:p>
            <a:pPr lvl="1" eaLnBrk="1" hangingPunct="1">
              <a:lnSpc>
                <a:spcPct val="90000"/>
              </a:lnSpc>
              <a:buFontTx/>
              <a:buNone/>
            </a:pPr>
            <a:r>
              <a:rPr lang="en-GB" sz="2400" smtClean="0"/>
              <a:t>Documenting Facts (.33**)</a:t>
            </a:r>
          </a:p>
          <a:p>
            <a:pPr lvl="1" eaLnBrk="1" hangingPunct="1">
              <a:lnSpc>
                <a:spcPct val="90000"/>
              </a:lnSpc>
              <a:buFontTx/>
              <a:buNone/>
            </a:pPr>
            <a:r>
              <a:rPr lang="en-GB" sz="2400" smtClean="0"/>
              <a:t>Thinking Positively (.24*)</a:t>
            </a:r>
          </a:p>
          <a:p>
            <a:pPr eaLnBrk="1" hangingPunct="1">
              <a:lnSpc>
                <a:spcPct val="90000"/>
              </a:lnSpc>
            </a:pPr>
            <a:endParaRPr lang="en-GB"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GB" dirty="0" smtClean="0"/>
              <a:t>Swift Analysis &amp; Competencies</a:t>
            </a:r>
          </a:p>
        </p:txBody>
      </p:sp>
      <p:sp>
        <p:nvSpPr>
          <p:cNvPr id="120835" name="Rectangle 3"/>
          <p:cNvSpPr>
            <a:spLocks noGrp="1" noChangeArrowheads="1"/>
          </p:cNvSpPr>
          <p:nvPr>
            <p:ph type="body" idx="1"/>
          </p:nvPr>
        </p:nvSpPr>
        <p:spPr>
          <a:xfrm>
            <a:off x="395288" y="1169988"/>
            <a:ext cx="8483600" cy="4967287"/>
          </a:xfrm>
        </p:spPr>
        <p:txBody>
          <a:bodyPr/>
          <a:lstStyle/>
          <a:p>
            <a:pPr eaLnBrk="1" hangingPunct="1"/>
            <a:r>
              <a:rPr lang="en-GB" smtClean="0"/>
              <a:t>Diagrammatic Analysis sub-scores correlated significantly with ratings of performance on the following competencies: </a:t>
            </a:r>
          </a:p>
          <a:p>
            <a:pPr eaLnBrk="1" hangingPunct="1"/>
            <a:endParaRPr lang="en-GB" smtClean="0"/>
          </a:p>
          <a:p>
            <a:pPr lvl="1" eaLnBrk="1" hangingPunct="1">
              <a:buFontTx/>
              <a:buNone/>
            </a:pPr>
            <a:r>
              <a:rPr lang="en-GB" smtClean="0"/>
              <a:t>Completing Tasks (.32**)</a:t>
            </a:r>
          </a:p>
          <a:p>
            <a:pPr lvl="1" eaLnBrk="1" hangingPunct="1">
              <a:buFontTx/>
              <a:buNone/>
            </a:pPr>
            <a:r>
              <a:rPr lang="en-GB" smtClean="0"/>
              <a:t>Challenging Ideas (.31**)</a:t>
            </a:r>
          </a:p>
          <a:p>
            <a:pPr lvl="1" eaLnBrk="1" hangingPunct="1">
              <a:buFontTx/>
              <a:buNone/>
            </a:pPr>
            <a:r>
              <a:rPr lang="en-GB" smtClean="0"/>
              <a:t>Team Working (.31**)</a:t>
            </a:r>
          </a:p>
          <a:p>
            <a:pPr lvl="1" eaLnBrk="1" hangingPunct="1">
              <a:buFontTx/>
              <a:buNone/>
            </a:pPr>
            <a:r>
              <a:rPr lang="en-GB" smtClean="0"/>
              <a:t>Tackling Business Challenges (.30*)</a:t>
            </a:r>
          </a:p>
          <a:p>
            <a:pPr lvl="1" eaLnBrk="1" hangingPunct="1">
              <a:buFontTx/>
              <a:buNone/>
            </a:pPr>
            <a:r>
              <a:rPr lang="en-GB" smtClean="0"/>
              <a:t>Providing Inspiration (.29*)</a:t>
            </a:r>
          </a:p>
          <a:p>
            <a:pPr lvl="1" eaLnBrk="1" hangingPunct="1">
              <a:buFontTx/>
              <a:buNone/>
            </a:pPr>
            <a:r>
              <a:rPr lang="en-GB" smtClean="0"/>
              <a:t>Leading People (.25*)</a:t>
            </a:r>
          </a:p>
          <a:p>
            <a:pPr eaLnBrk="1" hangingPunct="1">
              <a:buFont typeface="Arial" charset="0"/>
              <a:buNone/>
            </a:pPr>
            <a:endParaRPr lang="en-GB" smtClean="0"/>
          </a:p>
          <a:p>
            <a:pPr eaLnBrk="1" hangingPunct="1"/>
            <a:endParaRPr lang="en-GB" sz="2000"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323850" y="260350"/>
            <a:ext cx="6335713" cy="574675"/>
          </a:xfrm>
        </p:spPr>
        <p:txBody>
          <a:bodyPr/>
          <a:lstStyle/>
          <a:p>
            <a:pPr eaLnBrk="1" hangingPunct="1"/>
            <a:r>
              <a:rPr lang="en-GB" smtClean="0"/>
              <a:t>Implications of Test Validity</a:t>
            </a:r>
          </a:p>
        </p:txBody>
      </p:sp>
      <p:sp>
        <p:nvSpPr>
          <p:cNvPr id="121859" name="Rectangle 3"/>
          <p:cNvSpPr>
            <a:spLocks noGrp="1" noChangeArrowheads="1"/>
          </p:cNvSpPr>
          <p:nvPr>
            <p:ph type="body" idx="1"/>
          </p:nvPr>
        </p:nvSpPr>
        <p:spPr>
          <a:xfrm>
            <a:off x="395288" y="1341438"/>
            <a:ext cx="7632700" cy="4967287"/>
          </a:xfrm>
        </p:spPr>
        <p:txBody>
          <a:bodyPr/>
          <a:lstStyle/>
          <a:p>
            <a:pPr eaLnBrk="1" hangingPunct="1"/>
            <a:endParaRPr lang="en-GB" smtClean="0"/>
          </a:p>
          <a:p>
            <a:pPr eaLnBrk="1" hangingPunct="1"/>
            <a:r>
              <a:rPr lang="en-GB" smtClean="0"/>
              <a:t>Take every opportunity to demonstrate criterion validity</a:t>
            </a:r>
          </a:p>
          <a:p>
            <a:pPr eaLnBrk="1" hangingPunct="1"/>
            <a:endParaRPr lang="en-GB" smtClean="0"/>
          </a:p>
          <a:p>
            <a:pPr eaLnBrk="1" hangingPunct="1"/>
            <a:r>
              <a:rPr lang="en-GB" smtClean="0"/>
              <a:t>Use tests that demonstrate validity and try to get good content validity with job analysis</a:t>
            </a:r>
          </a:p>
          <a:p>
            <a:pPr eaLnBrk="1" hangingPunct="1">
              <a:buFont typeface="Arial" charset="0"/>
              <a:buNone/>
            </a:pPr>
            <a:endParaRPr lang="en-GB" smtClean="0"/>
          </a:p>
          <a:p>
            <a:pPr eaLnBrk="1" hangingPunct="1"/>
            <a:endParaRPr lang="en-GB" smtClean="0"/>
          </a:p>
          <a:p>
            <a:pPr eaLnBrk="1" hangingPunct="1"/>
            <a:endParaRPr lang="en-GB"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ctrTitle"/>
          </p:nvPr>
        </p:nvSpPr>
        <p:spPr>
          <a:xfrm>
            <a:off x="684213" y="2565400"/>
            <a:ext cx="7772400" cy="1298575"/>
          </a:xfrm>
        </p:spPr>
        <p:txBody>
          <a:bodyPr/>
          <a:lstStyle/>
          <a:p>
            <a:pPr eaLnBrk="1" hangingPunct="1"/>
            <a:r>
              <a:rPr lang="en-US" sz="3200" dirty="0" smtClean="0"/>
              <a:t>Ethical Use of Tests</a:t>
            </a:r>
          </a:p>
        </p:txBody>
      </p:sp>
      <p:sp>
        <p:nvSpPr>
          <p:cNvPr id="114691"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285750" y="261938"/>
            <a:ext cx="6335713" cy="574675"/>
          </a:xfrm>
        </p:spPr>
        <p:txBody>
          <a:bodyPr/>
          <a:lstStyle/>
          <a:p>
            <a:pPr eaLnBrk="1" hangingPunct="1"/>
            <a:r>
              <a:rPr lang="en-GB" smtClean="0"/>
              <a:t>Equal Opportunities Legislation (1)</a:t>
            </a:r>
          </a:p>
        </p:txBody>
      </p:sp>
      <p:sp>
        <p:nvSpPr>
          <p:cNvPr id="115715" name="Rectangle 3"/>
          <p:cNvSpPr>
            <a:spLocks noGrp="1" noChangeArrowheads="1"/>
          </p:cNvSpPr>
          <p:nvPr>
            <p:ph type="body" idx="1"/>
          </p:nvPr>
        </p:nvSpPr>
        <p:spPr>
          <a:xfrm>
            <a:off x="346075" y="1211263"/>
            <a:ext cx="8431213" cy="5359400"/>
          </a:xfrm>
        </p:spPr>
        <p:txBody>
          <a:bodyPr/>
          <a:lstStyle/>
          <a:p>
            <a:pPr eaLnBrk="1" hangingPunct="1"/>
            <a:r>
              <a:rPr lang="en-GB" smtClean="0"/>
              <a:t>Most legislation differentiates between direct and indirect legislation </a:t>
            </a:r>
          </a:p>
          <a:p>
            <a:pPr eaLnBrk="1" hangingPunct="1">
              <a:buFont typeface="Neo Sans" pitchFamily="34" charset="0"/>
              <a:buNone/>
            </a:pPr>
            <a:endParaRPr lang="en-GB" smtClean="0"/>
          </a:p>
          <a:p>
            <a:pPr eaLnBrk="1" hangingPunct="1"/>
            <a:r>
              <a:rPr lang="en-GB" smtClean="0">
                <a:solidFill>
                  <a:srgbClr val="FFFF00"/>
                </a:solidFill>
              </a:rPr>
              <a:t>Direct discrimination</a:t>
            </a:r>
            <a:r>
              <a:rPr lang="en-GB" smtClean="0"/>
              <a:t> is treating people differently because of the group they belong to – almost universally outlawed</a:t>
            </a:r>
          </a:p>
          <a:p>
            <a:pPr eaLnBrk="1" hangingPunct="1">
              <a:buFont typeface="Neo Sans" pitchFamily="34" charset="0"/>
              <a:buNone/>
            </a:pPr>
            <a:endParaRPr lang="en-GB" smtClean="0"/>
          </a:p>
          <a:p>
            <a:pPr eaLnBrk="1" hangingPunct="1"/>
            <a:r>
              <a:rPr lang="en-GB" smtClean="0">
                <a:solidFill>
                  <a:srgbClr val="FFFF00"/>
                </a:solidFill>
              </a:rPr>
              <a:t>Indirect discrimination</a:t>
            </a:r>
            <a:r>
              <a:rPr lang="en-GB" smtClean="0"/>
              <a:t> is where a requirement or condition has differential or adverse impact on groups – legality depends on whether the process can be justified (disparate/adverse impact)</a:t>
            </a:r>
          </a:p>
          <a:p>
            <a:pPr eaLnBrk="1" hangingPunct="1"/>
            <a:endParaRPr lang="en-GB" smtClean="0"/>
          </a:p>
          <a:p>
            <a:pPr eaLnBrk="1" hangingPunct="1"/>
            <a:endParaRPr lang="en-GB"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685800" y="2778125"/>
            <a:ext cx="7772400" cy="866775"/>
          </a:xfrm>
        </p:spPr>
        <p:txBody>
          <a:bodyPr/>
          <a:lstStyle/>
          <a:p>
            <a:pPr eaLnBrk="1" hangingPunct="1"/>
            <a:r>
              <a:rPr lang="en-GB" sz="3200" smtClean="0"/>
              <a:t>Introduction to Psychometric Tests</a:t>
            </a:r>
            <a:endParaRPr lang="en-US" sz="3200" baseline="30000" smtClean="0"/>
          </a:p>
        </p:txBody>
      </p:sp>
      <p:sp>
        <p:nvSpPr>
          <p:cNvPr id="21507" name="Rectangle 3"/>
          <p:cNvSpPr>
            <a:spLocks noGrp="1" noChangeArrowheads="1"/>
          </p:cNvSpPr>
          <p:nvPr>
            <p:ph type="subTitle" idx="1"/>
          </p:nvPr>
        </p:nvSpPr>
        <p:spPr>
          <a:xfrm>
            <a:off x="1331913" y="4005263"/>
            <a:ext cx="6400800" cy="1630362"/>
          </a:xfrm>
        </p:spPr>
        <p:txBody>
          <a:bodyPr/>
          <a:lstStyle/>
          <a:p>
            <a:pPr eaLnBrk="1" hangingPunct="1"/>
            <a:r>
              <a:rPr lang="en-GB" dirty="0" smtClean="0"/>
              <a:t>International Accreditation- Aptitude</a:t>
            </a:r>
            <a:endParaRPr lang="en-US" dirty="0"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285750" y="190500"/>
            <a:ext cx="6335713" cy="574675"/>
          </a:xfrm>
        </p:spPr>
        <p:txBody>
          <a:bodyPr/>
          <a:lstStyle/>
          <a:p>
            <a:pPr eaLnBrk="1" hangingPunct="1"/>
            <a:r>
              <a:rPr lang="en-GB" smtClean="0"/>
              <a:t>Equal Opportunities Legislation (2)</a:t>
            </a:r>
          </a:p>
        </p:txBody>
      </p:sp>
      <p:sp>
        <p:nvSpPr>
          <p:cNvPr id="116739" name="Rectangle 3"/>
          <p:cNvSpPr>
            <a:spLocks noGrp="1" noChangeArrowheads="1"/>
          </p:cNvSpPr>
          <p:nvPr>
            <p:ph type="body" idx="1"/>
          </p:nvPr>
        </p:nvSpPr>
        <p:spPr>
          <a:xfrm>
            <a:off x="346075" y="1211263"/>
            <a:ext cx="8431213" cy="5359400"/>
          </a:xfrm>
        </p:spPr>
        <p:txBody>
          <a:bodyPr/>
          <a:lstStyle/>
          <a:p>
            <a:pPr eaLnBrk="1" hangingPunct="1"/>
            <a:r>
              <a:rPr lang="en-GB" smtClean="0"/>
              <a:t>Disability legislation requires an employer to be able to justify the way decisions were made</a:t>
            </a:r>
          </a:p>
          <a:p>
            <a:pPr eaLnBrk="1" hangingPunct="1"/>
            <a:endParaRPr lang="en-GB" smtClean="0"/>
          </a:p>
          <a:p>
            <a:pPr eaLnBrk="1" hangingPunct="1"/>
            <a:r>
              <a:rPr lang="en-GB" smtClean="0"/>
              <a:t> </a:t>
            </a:r>
            <a:r>
              <a:rPr lang="en-US" smtClean="0"/>
              <a:t>In some cases organisations may take </a:t>
            </a:r>
            <a:r>
              <a:rPr lang="en-US" smtClean="0">
                <a:solidFill>
                  <a:srgbClr val="FFFF00"/>
                </a:solidFill>
              </a:rPr>
              <a:t>positive action</a:t>
            </a:r>
            <a:r>
              <a:rPr lang="en-US" smtClean="0"/>
              <a:t> by encouraging applications from minority groups </a:t>
            </a:r>
          </a:p>
          <a:p>
            <a:pPr eaLnBrk="1" hangingPunct="1">
              <a:buFont typeface="Neo Sans" pitchFamily="34" charset="0"/>
              <a:buNone/>
            </a:pPr>
            <a:r>
              <a:rPr lang="en-US" smtClean="0"/>
              <a:t> </a:t>
            </a:r>
          </a:p>
          <a:p>
            <a:pPr eaLnBrk="1" hangingPunct="1"/>
            <a:r>
              <a:rPr lang="en-US" smtClean="0">
                <a:solidFill>
                  <a:srgbClr val="FFFF00"/>
                </a:solidFill>
              </a:rPr>
              <a:t>Quotas</a:t>
            </a:r>
            <a:r>
              <a:rPr lang="en-US" smtClean="0"/>
              <a:t> may be in place to provide targets of the proportion of people from minority groups whom the company should employ, to be representative of the general population</a:t>
            </a:r>
            <a:endParaRPr lang="en-GB" smtClean="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GB" smtClean="0"/>
              <a:t>Gender Differences</a:t>
            </a:r>
          </a:p>
        </p:txBody>
      </p:sp>
      <p:sp>
        <p:nvSpPr>
          <p:cNvPr id="117763" name="Rectangle 3"/>
          <p:cNvSpPr>
            <a:spLocks noGrp="1" noChangeArrowheads="1"/>
          </p:cNvSpPr>
          <p:nvPr>
            <p:ph type="body" idx="1"/>
          </p:nvPr>
        </p:nvSpPr>
        <p:spPr>
          <a:xfrm>
            <a:off x="395288" y="692150"/>
            <a:ext cx="8064500" cy="4967288"/>
          </a:xfrm>
        </p:spPr>
        <p:txBody>
          <a:bodyPr/>
          <a:lstStyle/>
          <a:p>
            <a:pPr eaLnBrk="1" hangingPunct="1"/>
            <a:endParaRPr lang="en-GB" sz="3200" smtClean="0"/>
          </a:p>
          <a:p>
            <a:pPr eaLnBrk="1" hangingPunct="1"/>
            <a:r>
              <a:rPr lang="en-GB" smtClean="0"/>
              <a:t>Many psychologists, of both genders, believe differences  are simply not due to socialisation. However, differences between the sexes are less than differences within the same sex. Men and women overlap enormously on some tests, for example  verbal critical analysis</a:t>
            </a:r>
          </a:p>
          <a:p>
            <a:pPr eaLnBrk="1" hangingPunct="1"/>
            <a:endParaRPr lang="en-GB" smtClean="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241300" y="260350"/>
            <a:ext cx="6335713" cy="574675"/>
          </a:xfrm>
        </p:spPr>
        <p:txBody>
          <a:bodyPr/>
          <a:lstStyle/>
          <a:p>
            <a:pPr eaLnBrk="1" hangingPunct="1"/>
            <a:r>
              <a:rPr lang="en-GB" smtClean="0"/>
              <a:t>‘Culture’ Free Testing </a:t>
            </a:r>
          </a:p>
        </p:txBody>
      </p:sp>
      <p:sp>
        <p:nvSpPr>
          <p:cNvPr id="118787" name="Rectangle 3"/>
          <p:cNvSpPr>
            <a:spLocks noGrp="1" noChangeArrowheads="1"/>
          </p:cNvSpPr>
          <p:nvPr>
            <p:ph type="body" idx="1"/>
          </p:nvPr>
        </p:nvSpPr>
        <p:spPr>
          <a:xfrm>
            <a:off x="296863" y="1146175"/>
            <a:ext cx="8235950" cy="5537200"/>
          </a:xfrm>
        </p:spPr>
        <p:txBody>
          <a:bodyPr/>
          <a:lstStyle/>
          <a:p>
            <a:pPr eaLnBrk="1" hangingPunct="1"/>
            <a:endParaRPr lang="en-GB" dirty="0" smtClean="0"/>
          </a:p>
          <a:p>
            <a:pPr eaLnBrk="1" hangingPunct="1">
              <a:buFont typeface="Neo Sans" pitchFamily="34" charset="0"/>
              <a:buNone/>
            </a:pPr>
            <a:endParaRPr lang="en-GB" dirty="0" smtClean="0"/>
          </a:p>
        </p:txBody>
      </p:sp>
      <p:sp>
        <p:nvSpPr>
          <p:cNvPr id="118788" name="Rectangle 4"/>
          <p:cNvSpPr>
            <a:spLocks noChangeArrowheads="1"/>
          </p:cNvSpPr>
          <p:nvPr/>
        </p:nvSpPr>
        <p:spPr bwMode="auto">
          <a:xfrm>
            <a:off x="1433970" y="1773238"/>
            <a:ext cx="6274475" cy="941796"/>
          </a:xfrm>
          <a:prstGeom prst="rect">
            <a:avLst/>
          </a:prstGeom>
          <a:noFill/>
          <a:ln w="28575" algn="ctr">
            <a:noFill/>
            <a:miter lim="800000"/>
            <a:headEnd/>
            <a:tailEnd/>
          </a:ln>
        </p:spPr>
        <p:txBody>
          <a:bodyPr wrap="none">
            <a:spAutoFit/>
          </a:bodyPr>
          <a:lstStyle/>
          <a:p>
            <a:pPr>
              <a:spcBef>
                <a:spcPct val="30000"/>
              </a:spcBef>
            </a:pPr>
            <a:r>
              <a:rPr lang="en-GB" sz="2400" b="0" dirty="0" smtClean="0">
                <a:solidFill>
                  <a:schemeClr val="bg1"/>
                </a:solidFill>
                <a:latin typeface="Neo Sans" pitchFamily="34" charset="0"/>
              </a:rPr>
              <a:t>“There </a:t>
            </a:r>
            <a:r>
              <a:rPr lang="en-GB" sz="2400" b="0" dirty="0">
                <a:solidFill>
                  <a:schemeClr val="bg1"/>
                </a:solidFill>
                <a:latin typeface="Neo Sans" pitchFamily="34" charset="0"/>
              </a:rPr>
              <a:t>is no such thing as a culture free test </a:t>
            </a:r>
          </a:p>
          <a:p>
            <a:pPr>
              <a:spcBef>
                <a:spcPct val="30000"/>
              </a:spcBef>
            </a:pPr>
            <a:r>
              <a:rPr lang="en-GB" sz="2400" b="0" dirty="0">
                <a:solidFill>
                  <a:schemeClr val="bg1"/>
                </a:solidFill>
                <a:latin typeface="Neo Sans" pitchFamily="34" charset="0"/>
              </a:rPr>
              <a:t>and never will </a:t>
            </a:r>
            <a:r>
              <a:rPr lang="en-GB" sz="2400" b="0" dirty="0" smtClean="0">
                <a:solidFill>
                  <a:schemeClr val="bg1"/>
                </a:solidFill>
                <a:latin typeface="Neo Sans" pitchFamily="34" charset="0"/>
              </a:rPr>
              <a:t>be</a:t>
            </a:r>
            <a:r>
              <a:rPr lang="en-GB" sz="2400" dirty="0" smtClean="0">
                <a:latin typeface="Neo Sans" pitchFamily="34" charset="0"/>
              </a:rPr>
              <a:t>”</a:t>
            </a:r>
            <a:r>
              <a:rPr lang="en-GB" sz="2400" dirty="0" smtClean="0">
                <a:solidFill>
                  <a:schemeClr val="bg1"/>
                </a:solidFill>
                <a:latin typeface="Neo Sans" pitchFamily="34" charset="0"/>
              </a:rPr>
              <a:t> </a:t>
            </a:r>
            <a:r>
              <a:rPr lang="en-GB" sz="2400" b="0" dirty="0">
                <a:solidFill>
                  <a:schemeClr val="bg1"/>
                </a:solidFill>
                <a:latin typeface="Neo Sans" pitchFamily="34" charset="0"/>
              </a:rPr>
              <a:t>(Vernon)</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GB" dirty="0" smtClean="0"/>
              <a:t>Fair Assessment (1)</a:t>
            </a:r>
          </a:p>
        </p:txBody>
      </p:sp>
      <p:sp>
        <p:nvSpPr>
          <p:cNvPr id="121859" name="Rectangle 3"/>
          <p:cNvSpPr>
            <a:spLocks noGrp="1" noChangeArrowheads="1"/>
          </p:cNvSpPr>
          <p:nvPr>
            <p:ph type="body" idx="1"/>
          </p:nvPr>
        </p:nvSpPr>
        <p:spPr>
          <a:xfrm>
            <a:off x="360363" y="1166813"/>
            <a:ext cx="8445500" cy="5241925"/>
          </a:xfrm>
        </p:spPr>
        <p:txBody>
          <a:bodyPr/>
          <a:lstStyle/>
          <a:p>
            <a:pPr eaLnBrk="1" hangingPunct="1"/>
            <a:r>
              <a:rPr lang="en-GB" smtClean="0"/>
              <a:t>Always choose appropriate tests/questionnaires – choose on basis on job analysis, relevance of scales to job.  </a:t>
            </a:r>
          </a:p>
          <a:p>
            <a:pPr eaLnBrk="1" hangingPunct="1"/>
            <a:endParaRPr lang="en-GB" smtClean="0"/>
          </a:p>
          <a:p>
            <a:pPr eaLnBrk="1" hangingPunct="1"/>
            <a:r>
              <a:rPr lang="en-GB" smtClean="0"/>
              <a:t>Look for evidence of studies examining the appropriateness of the instrument with different groups</a:t>
            </a:r>
          </a:p>
          <a:p>
            <a:pPr eaLnBrk="1" hangingPunct="1">
              <a:buFont typeface="Neo Sans" pitchFamily="34" charset="0"/>
              <a:buNone/>
            </a:pPr>
            <a:endParaRPr lang="en-GB" smtClean="0"/>
          </a:p>
          <a:p>
            <a:pPr eaLnBrk="1" hangingPunct="1"/>
            <a:r>
              <a:rPr lang="en-GB" smtClean="0"/>
              <a:t>Ensure that the candidate has been properly prepared</a:t>
            </a:r>
          </a:p>
          <a:p>
            <a:pPr eaLnBrk="1" hangingPunct="1">
              <a:buFont typeface="Neo Sans" pitchFamily="34" charset="0"/>
              <a:buNone/>
            </a:pPr>
            <a:endParaRPr lang="en-GB" smtClean="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GB" dirty="0" smtClean="0"/>
              <a:t>Fair Assessment (2)</a:t>
            </a:r>
          </a:p>
        </p:txBody>
      </p:sp>
      <p:sp>
        <p:nvSpPr>
          <p:cNvPr id="122883" name="Rectangle 3"/>
          <p:cNvSpPr>
            <a:spLocks noGrp="1" noChangeArrowheads="1"/>
          </p:cNvSpPr>
          <p:nvPr>
            <p:ph type="body" idx="1"/>
          </p:nvPr>
        </p:nvSpPr>
        <p:spPr>
          <a:xfrm>
            <a:off x="360363" y="908050"/>
            <a:ext cx="8445500" cy="5241925"/>
          </a:xfrm>
        </p:spPr>
        <p:txBody>
          <a:bodyPr/>
          <a:lstStyle/>
          <a:p>
            <a:pPr eaLnBrk="1" hangingPunct="1">
              <a:buFont typeface="Neo Sans" pitchFamily="34" charset="0"/>
              <a:buNone/>
            </a:pPr>
            <a:endParaRPr lang="en-GB" smtClean="0"/>
          </a:p>
          <a:p>
            <a:pPr eaLnBrk="1" hangingPunct="1"/>
            <a:r>
              <a:rPr lang="en-GB" smtClean="0"/>
              <a:t>Ensure that any language and disability issues are taken into account </a:t>
            </a:r>
          </a:p>
          <a:p>
            <a:pPr eaLnBrk="1" hangingPunct="1">
              <a:buFont typeface="Neo Sans" pitchFamily="34" charset="0"/>
              <a:buNone/>
            </a:pPr>
            <a:endParaRPr lang="en-GB" smtClean="0"/>
          </a:p>
          <a:p>
            <a:pPr eaLnBrk="1" hangingPunct="1"/>
            <a:r>
              <a:rPr lang="en-GB" smtClean="0"/>
              <a:t>Take care to interpret results correctly</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GB" dirty="0" smtClean="0"/>
              <a:t>Fair Assessment (3)</a:t>
            </a:r>
          </a:p>
        </p:txBody>
      </p:sp>
      <p:sp>
        <p:nvSpPr>
          <p:cNvPr id="123907" name="Rectangle 3"/>
          <p:cNvSpPr>
            <a:spLocks noGrp="1" noChangeArrowheads="1"/>
          </p:cNvSpPr>
          <p:nvPr>
            <p:ph type="body" idx="1"/>
          </p:nvPr>
        </p:nvSpPr>
        <p:spPr>
          <a:xfrm>
            <a:off x="360363" y="1166813"/>
            <a:ext cx="8605837" cy="5048269"/>
          </a:xfrm>
        </p:spPr>
        <p:txBody>
          <a:bodyPr>
            <a:normAutofit lnSpcReduction="10000"/>
          </a:bodyPr>
          <a:lstStyle/>
          <a:p>
            <a:pPr eaLnBrk="1" hangingPunct="1"/>
            <a:r>
              <a:rPr lang="en-GB" dirty="0" smtClean="0"/>
              <a:t>Choose an appropriate norm group.   Scores based on a ‘specific’ norm group (e.g. a certain profession) will need interpreting differently from those based on a broader norm</a:t>
            </a:r>
          </a:p>
          <a:p>
            <a:pPr eaLnBrk="1" hangingPunct="1">
              <a:buFont typeface="Neo Sans" pitchFamily="34" charset="0"/>
              <a:buNone/>
            </a:pPr>
            <a:endParaRPr lang="en-GB" dirty="0" smtClean="0"/>
          </a:p>
          <a:p>
            <a:pPr eaLnBrk="1" hangingPunct="1"/>
            <a:r>
              <a:rPr lang="en-GB" dirty="0" smtClean="0"/>
              <a:t>Use a norm group which is representative of the group to be assessed</a:t>
            </a:r>
          </a:p>
          <a:p>
            <a:pPr eaLnBrk="1" hangingPunct="1">
              <a:buFont typeface="Neo Sans" pitchFamily="34" charset="0"/>
              <a:buNone/>
            </a:pPr>
            <a:endParaRPr lang="en-GB" dirty="0" smtClean="0"/>
          </a:p>
          <a:p>
            <a:pPr eaLnBrk="1" hangingPunct="1">
              <a:lnSpc>
                <a:spcPct val="85000"/>
              </a:lnSpc>
              <a:spcBef>
                <a:spcPct val="0"/>
              </a:spcBef>
            </a:pPr>
            <a:r>
              <a:rPr lang="en-GB" dirty="0" smtClean="0"/>
              <a:t>Tests need to be technically adequate in terms of development, norms, reliability, validity and of the correct level, not too difficult</a:t>
            </a:r>
          </a:p>
          <a:p>
            <a:pPr eaLnBrk="1" hangingPunct="1">
              <a:lnSpc>
                <a:spcPct val="85000"/>
              </a:lnSpc>
              <a:spcBef>
                <a:spcPct val="0"/>
              </a:spcBef>
              <a:buFont typeface="Neo Sans" pitchFamily="34" charset="0"/>
              <a:buNone/>
            </a:pPr>
            <a:r>
              <a:rPr lang="en-GB" dirty="0" smtClean="0"/>
              <a:t>	</a:t>
            </a:r>
          </a:p>
          <a:p>
            <a:pPr eaLnBrk="1" hangingPunct="1">
              <a:lnSpc>
                <a:spcPct val="85000"/>
              </a:lnSpc>
              <a:spcBef>
                <a:spcPct val="0"/>
              </a:spcBef>
            </a:pPr>
            <a:r>
              <a:rPr lang="en-GB" dirty="0" smtClean="0"/>
              <a:t>Separate minority booster samples and ethnic reviewers of item content</a:t>
            </a:r>
          </a:p>
          <a:p>
            <a:pPr eaLnBrk="1" hangingPunct="1">
              <a:lnSpc>
                <a:spcPct val="85000"/>
              </a:lnSpc>
              <a:spcBef>
                <a:spcPct val="0"/>
              </a:spcBef>
              <a:buFont typeface="Neo Sans" pitchFamily="34" charset="0"/>
              <a:buNone/>
            </a:pPr>
            <a:endParaRPr lang="en-GB" dirty="0" smtClean="0"/>
          </a:p>
          <a:p>
            <a:pPr eaLnBrk="1" hangingPunct="1">
              <a:lnSpc>
                <a:spcPct val="85000"/>
              </a:lnSpc>
              <a:spcBef>
                <a:spcPct val="0"/>
              </a:spcBef>
            </a:pPr>
            <a:r>
              <a:rPr lang="en-GB" dirty="0" smtClean="0"/>
              <a:t>Validity generalisation not tested in UK courts</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GB" smtClean="0"/>
              <a:t>Candidates with Disabilities (1)</a:t>
            </a:r>
          </a:p>
        </p:txBody>
      </p:sp>
      <p:sp>
        <p:nvSpPr>
          <p:cNvPr id="124931" name="Rectangle 3"/>
          <p:cNvSpPr>
            <a:spLocks noGrp="1" noChangeArrowheads="1"/>
          </p:cNvSpPr>
          <p:nvPr>
            <p:ph type="body" idx="1"/>
          </p:nvPr>
        </p:nvSpPr>
        <p:spPr>
          <a:xfrm>
            <a:off x="395288" y="1341438"/>
            <a:ext cx="7847012" cy="4967287"/>
          </a:xfrm>
        </p:spPr>
        <p:txBody>
          <a:bodyPr/>
          <a:lstStyle/>
          <a:p>
            <a:pPr eaLnBrk="1" hangingPunct="1"/>
            <a:r>
              <a:rPr lang="en-GB" smtClean="0"/>
              <a:t>Testing candidates with disabilities using online assessments – points for consideration</a:t>
            </a:r>
          </a:p>
          <a:p>
            <a:pPr eaLnBrk="1" hangingPunct="1"/>
            <a:endParaRPr lang="en-GB" smtClean="0"/>
          </a:p>
          <a:p>
            <a:pPr eaLnBrk="1" hangingPunct="1"/>
            <a:r>
              <a:rPr lang="en-GB" smtClean="0"/>
              <a:t>Technological requirements</a:t>
            </a:r>
          </a:p>
          <a:p>
            <a:pPr eaLnBrk="1" hangingPunct="1"/>
            <a:endParaRPr lang="en-GB" smtClean="0"/>
          </a:p>
          <a:p>
            <a:pPr eaLnBrk="1" hangingPunct="1"/>
            <a:r>
              <a:rPr lang="en-GB" smtClean="0"/>
              <a:t>Making accommodations and adaptations</a:t>
            </a:r>
          </a:p>
          <a:p>
            <a:pPr eaLnBrk="1" hangingPunct="1"/>
            <a:endParaRPr lang="en-GB" smtClean="0"/>
          </a:p>
          <a:p>
            <a:pPr eaLnBrk="1" hangingPunct="1"/>
            <a:r>
              <a:rPr lang="en-GB" smtClean="0"/>
              <a:t>Invitation to assessments</a:t>
            </a:r>
          </a:p>
          <a:p>
            <a:pPr eaLnBrk="1" hangingPunct="1"/>
            <a:endParaRPr lang="en-GB" smtClean="0"/>
          </a:p>
          <a:p>
            <a:pPr eaLnBrk="1" hangingPunct="1"/>
            <a:endParaRPr lang="en-GB"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en-GB" smtClean="0"/>
              <a:t>Candidates with Disabilities (2)</a:t>
            </a:r>
          </a:p>
        </p:txBody>
      </p:sp>
      <p:sp>
        <p:nvSpPr>
          <p:cNvPr id="125955" name="Rectangle 3"/>
          <p:cNvSpPr>
            <a:spLocks noGrp="1" noChangeArrowheads="1"/>
          </p:cNvSpPr>
          <p:nvPr>
            <p:ph type="body" idx="1"/>
          </p:nvPr>
        </p:nvSpPr>
        <p:spPr>
          <a:xfrm>
            <a:off x="395288" y="1341438"/>
            <a:ext cx="7673975" cy="4967287"/>
          </a:xfrm>
        </p:spPr>
        <p:txBody>
          <a:bodyPr/>
          <a:lstStyle/>
          <a:p>
            <a:pPr eaLnBrk="1" hangingPunct="1"/>
            <a:r>
              <a:rPr lang="en-GB" smtClean="0"/>
              <a:t>Confidentiality Statements</a:t>
            </a:r>
          </a:p>
          <a:p>
            <a:pPr eaLnBrk="1" hangingPunct="1"/>
            <a:endParaRPr lang="en-GB" smtClean="0"/>
          </a:p>
          <a:p>
            <a:pPr eaLnBrk="1" hangingPunct="1"/>
            <a:r>
              <a:rPr lang="en-GB" smtClean="0"/>
              <a:t>Disclosure of information</a:t>
            </a:r>
          </a:p>
          <a:p>
            <a:pPr eaLnBrk="1" hangingPunct="1"/>
            <a:endParaRPr lang="en-GB" smtClean="0"/>
          </a:p>
          <a:p>
            <a:pPr eaLnBrk="1" hangingPunct="1"/>
            <a:r>
              <a:rPr lang="en-GB" smtClean="0"/>
              <a:t>Use of alternative versions of Saville Consulting Tests – online and hard copy </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179388" y="188913"/>
            <a:ext cx="8162925" cy="708025"/>
          </a:xfrm>
        </p:spPr>
        <p:txBody>
          <a:bodyPr/>
          <a:lstStyle/>
          <a:p>
            <a:pPr eaLnBrk="1" hangingPunct="1">
              <a:lnSpc>
                <a:spcPct val="80000"/>
              </a:lnSpc>
            </a:pPr>
            <a:r>
              <a:rPr lang="en-GB" smtClean="0"/>
              <a:t>Decision Strategies, Output and Testing</a:t>
            </a:r>
            <a:endParaRPr lang="en-US" smtClean="0"/>
          </a:p>
        </p:txBody>
      </p:sp>
      <p:sp>
        <p:nvSpPr>
          <p:cNvPr id="126979" name="Rectangle 3"/>
          <p:cNvSpPr>
            <a:spLocks noGrp="1" noChangeArrowheads="1"/>
          </p:cNvSpPr>
          <p:nvPr>
            <p:ph type="body" idx="1"/>
          </p:nvPr>
        </p:nvSpPr>
        <p:spPr>
          <a:xfrm>
            <a:off x="254000" y="1162050"/>
            <a:ext cx="8694738" cy="4525963"/>
          </a:xfrm>
        </p:spPr>
        <p:txBody>
          <a:bodyPr/>
          <a:lstStyle/>
          <a:p>
            <a:pPr eaLnBrk="1" hangingPunct="1">
              <a:buFont typeface="Neo Sans" pitchFamily="34" charset="0"/>
              <a:buNone/>
            </a:pPr>
            <a:r>
              <a:rPr lang="en-GB" smtClean="0">
                <a:solidFill>
                  <a:srgbClr val="FFFF00"/>
                </a:solidFill>
              </a:rPr>
              <a:t> 	Need to ensure we are making reasonable assumptions on validity and selection ratio</a:t>
            </a:r>
          </a:p>
          <a:p>
            <a:pPr eaLnBrk="1" hangingPunct="1">
              <a:buFont typeface="Neo Sans" pitchFamily="34" charset="0"/>
              <a:buNone/>
            </a:pPr>
            <a:endParaRPr lang="en-GB" smtClean="0">
              <a:solidFill>
                <a:srgbClr val="FFFF00"/>
              </a:solidFill>
            </a:endParaRPr>
          </a:p>
          <a:p>
            <a:pPr eaLnBrk="1" hangingPunct="1"/>
            <a:r>
              <a:rPr lang="en-GB" smtClean="0"/>
              <a:t>Top–down selection - ignoring sub-group differences, produces greatest output gains (e.g. 13%)</a:t>
            </a:r>
          </a:p>
          <a:p>
            <a:pPr eaLnBrk="1" hangingPunct="1"/>
            <a:r>
              <a:rPr lang="en-GB" smtClean="0"/>
              <a:t>Top-down selection by different sub-groups - produces a 10% gain in output</a:t>
            </a:r>
          </a:p>
        </p:txBody>
      </p:sp>
    </p:spTree>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r>
              <a:rPr lang="en-GB" smtClean="0"/>
              <a:t>Other Ethical Issues (1)</a:t>
            </a:r>
          </a:p>
        </p:txBody>
      </p:sp>
      <p:sp>
        <p:nvSpPr>
          <p:cNvPr id="128003" name="Rectangle 3"/>
          <p:cNvSpPr>
            <a:spLocks noGrp="1" noChangeArrowheads="1"/>
          </p:cNvSpPr>
          <p:nvPr>
            <p:ph type="body" idx="1"/>
          </p:nvPr>
        </p:nvSpPr>
        <p:spPr>
          <a:xfrm>
            <a:off x="395288" y="1341438"/>
            <a:ext cx="7848600" cy="4967287"/>
          </a:xfrm>
        </p:spPr>
        <p:txBody>
          <a:bodyPr/>
          <a:lstStyle/>
          <a:p>
            <a:pPr eaLnBrk="1" hangingPunct="1"/>
            <a:r>
              <a:rPr lang="en-GB" smtClean="0"/>
              <a:t>It is good practice to ensure that test use is controlled by a test use policy; A test use policy should aim to cover:</a:t>
            </a:r>
          </a:p>
          <a:p>
            <a:pPr eaLnBrk="1" hangingPunct="1"/>
            <a:endParaRPr lang="en-GB" smtClean="0"/>
          </a:p>
          <a:p>
            <a:pPr lvl="1" eaLnBrk="1" hangingPunct="1"/>
            <a:r>
              <a:rPr lang="en-GB" sz="2400" smtClean="0"/>
              <a:t>Life of scores</a:t>
            </a:r>
          </a:p>
          <a:p>
            <a:pPr lvl="1" eaLnBrk="1" hangingPunct="1"/>
            <a:r>
              <a:rPr lang="en-GB" sz="2400" smtClean="0"/>
              <a:t>Re-testing</a:t>
            </a:r>
          </a:p>
          <a:p>
            <a:pPr lvl="1" eaLnBrk="1" hangingPunct="1"/>
            <a:r>
              <a:rPr lang="en-GB" sz="2400" smtClean="0"/>
              <a:t>Supervised and unsupervised tests</a:t>
            </a:r>
          </a:p>
          <a:p>
            <a:pPr lvl="1" eaLnBrk="1" hangingPunct="1"/>
            <a:r>
              <a:rPr lang="en-GB" sz="2400" smtClean="0"/>
              <a:t>Using tests alone</a:t>
            </a:r>
          </a:p>
          <a:p>
            <a:pPr lvl="1" eaLnBrk="1" hangingPunct="1"/>
            <a:r>
              <a:rPr lang="en-GB" sz="2400" smtClean="0"/>
              <a:t>Version equivalence</a:t>
            </a:r>
          </a:p>
          <a:p>
            <a:pPr lvl="1" eaLnBrk="1" hangingPunct="1"/>
            <a:r>
              <a:rPr lang="en-GB" sz="2400" smtClean="0"/>
              <a:t>Good practice audits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rgbClr val="FFFF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rgbClr val="FFFF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400" b="0" i="0" u="none" strike="noStrike" cap="none" normalizeH="0" baseline="0" smtClean="0">
            <a:ln>
              <a:noFill/>
            </a:ln>
            <a:solidFill>
              <a:schemeClr val="bg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23274</TotalTime>
  <Words>17622</Words>
  <Application>Microsoft Office PowerPoint</Application>
  <PresentationFormat>On-screen Show (4:3)</PresentationFormat>
  <Paragraphs>1978</Paragraphs>
  <Slides>122</Slides>
  <Notes>122</Notes>
  <HiddenSlides>0</HiddenSlides>
  <MMClips>0</MMClips>
  <ScaleCrop>false</ScaleCrop>
  <HeadingPairs>
    <vt:vector size="4" baseType="variant">
      <vt:variant>
        <vt:lpstr>Theme</vt:lpstr>
      </vt:variant>
      <vt:variant>
        <vt:i4>1</vt:i4>
      </vt:variant>
      <vt:variant>
        <vt:lpstr>Slide Titles</vt:lpstr>
      </vt:variant>
      <vt:variant>
        <vt:i4>122</vt:i4>
      </vt:variant>
    </vt:vector>
  </HeadingPairs>
  <TitlesOfParts>
    <vt:vector size="123" baseType="lpstr">
      <vt:lpstr>1_Default Design</vt:lpstr>
      <vt:lpstr>Welcome to Saville Consulting</vt:lpstr>
      <vt:lpstr>Who We Are?</vt:lpstr>
      <vt:lpstr>Our Vision</vt:lpstr>
      <vt:lpstr>Saville Consulting Model</vt:lpstr>
      <vt:lpstr>Course Objectives  </vt:lpstr>
      <vt:lpstr>Practical Arrangements </vt:lpstr>
      <vt:lpstr>Overview of Today</vt:lpstr>
      <vt:lpstr>Quick Introductions</vt:lpstr>
      <vt:lpstr>Introduction to Psychometric Tests</vt:lpstr>
      <vt:lpstr>Psychometric test definition</vt:lpstr>
      <vt:lpstr>Basics of testing</vt:lpstr>
      <vt:lpstr>Why do we use tests?  </vt:lpstr>
      <vt:lpstr>Why do we use tests?</vt:lpstr>
      <vt:lpstr>Job Analysis &amp; Test Choice</vt:lpstr>
      <vt:lpstr>Job Analysis &amp; Test Choice</vt:lpstr>
      <vt:lpstr>Wave® Performance Culture Framework</vt:lpstr>
      <vt:lpstr>The Framework</vt:lpstr>
      <vt:lpstr>Applications</vt:lpstr>
      <vt:lpstr>Wave Job Profiler</vt:lpstr>
      <vt:lpstr>Why Wave Job Profiler?</vt:lpstr>
      <vt:lpstr>Swift Aptitude Assessments</vt:lpstr>
      <vt:lpstr>20th Century Aptitude Assessments</vt:lpstr>
      <vt:lpstr>21st Century Aptitude Assessments</vt:lpstr>
      <vt:lpstr>Slide 24</vt:lpstr>
      <vt:lpstr>Slide 25</vt:lpstr>
      <vt:lpstr>Swift Analysis Aptitude</vt:lpstr>
      <vt:lpstr>Example of Hard Copy Test Items</vt:lpstr>
      <vt:lpstr>Online – Verbal, Numerical, Diagrammatic</vt:lpstr>
      <vt:lpstr>Swift Analysis Aptitude Profile Chart</vt:lpstr>
      <vt:lpstr>Slide 30</vt:lpstr>
      <vt:lpstr>Swift Comprehension Aptitude</vt:lpstr>
      <vt:lpstr>Online – Verbal, Numeric, Checking</vt:lpstr>
      <vt:lpstr>Swift Comprehension Aptitude Profile Chart</vt:lpstr>
      <vt:lpstr>Slide 34</vt:lpstr>
      <vt:lpstr>Swift Technical Aptitude</vt:lpstr>
      <vt:lpstr>Diagrammatic, Spatial &amp; Mechanical  Reasoning</vt:lpstr>
      <vt:lpstr>Swift Technical Aptitude Profile Chart</vt:lpstr>
      <vt:lpstr>Slide 38</vt:lpstr>
      <vt:lpstr>Test Administration</vt:lpstr>
      <vt:lpstr>Modes  of Administration</vt:lpstr>
      <vt:lpstr> Testing and the Internet</vt:lpstr>
      <vt:lpstr>Test Administration Process</vt:lpstr>
      <vt:lpstr>Invited Access - Oasys</vt:lpstr>
      <vt:lpstr>Supervised Access</vt:lpstr>
      <vt:lpstr>Test Norms</vt:lpstr>
      <vt:lpstr>Raw Scores and Test Norms</vt:lpstr>
      <vt:lpstr>The Normal Distribution</vt:lpstr>
      <vt:lpstr>The Normal Distribution</vt:lpstr>
      <vt:lpstr>Percentiles</vt:lpstr>
      <vt:lpstr>Norms and the Normal Curve</vt:lpstr>
      <vt:lpstr>Appropriate Norm Groups</vt:lpstr>
      <vt:lpstr>Test Feedback</vt:lpstr>
      <vt:lpstr> Purpose of Test Feedback</vt:lpstr>
      <vt:lpstr> Feedback of SC Tests</vt:lpstr>
      <vt:lpstr>Methods of Feedback </vt:lpstr>
      <vt:lpstr>Typical Feedback Structure</vt:lpstr>
      <vt:lpstr>Online Assessment Report</vt:lpstr>
      <vt:lpstr>Swift Analysis Aptitude Profile Chart</vt:lpstr>
      <vt:lpstr>Test Reliability</vt:lpstr>
      <vt:lpstr>Definition of Test Reliability</vt:lpstr>
      <vt:lpstr>Sources of Test Error</vt:lpstr>
      <vt:lpstr>The Importance of Reliability</vt:lpstr>
      <vt:lpstr>Reliability Estimates - Pros and Cons</vt:lpstr>
      <vt:lpstr>Profiling Test Scores and Error</vt:lpstr>
      <vt:lpstr>Reliability and Difference Scores</vt:lpstr>
      <vt:lpstr>Implications of Reliability</vt:lpstr>
      <vt:lpstr>Slide 67</vt:lpstr>
      <vt:lpstr>Slide 68</vt:lpstr>
      <vt:lpstr>Test Validity</vt:lpstr>
      <vt:lpstr>The Importance of Validity</vt:lpstr>
      <vt:lpstr>Formal Forms of Validity</vt:lpstr>
      <vt:lpstr> Key Problems in Validation</vt:lpstr>
      <vt:lpstr>Total Score Validity</vt:lpstr>
      <vt:lpstr>Professional Services Case Study</vt:lpstr>
      <vt:lpstr> The Validation Study</vt:lpstr>
      <vt:lpstr>The Results – SAA and Exam Performance</vt:lpstr>
      <vt:lpstr>The Results – SAA and Performance 360</vt:lpstr>
      <vt:lpstr>Important points</vt:lpstr>
      <vt:lpstr>IT Services Case Study</vt:lpstr>
      <vt:lpstr>Background</vt:lpstr>
      <vt:lpstr>Results</vt:lpstr>
      <vt:lpstr>Considerations</vt:lpstr>
      <vt:lpstr>Engineering Case Study</vt:lpstr>
      <vt:lpstr>The Validation Study</vt:lpstr>
      <vt:lpstr>Swift Analysis &amp; Competencies</vt:lpstr>
      <vt:lpstr>Swift Analysis &amp; Competencies</vt:lpstr>
      <vt:lpstr>Implications of Test Validity</vt:lpstr>
      <vt:lpstr>Ethical Use of Tests</vt:lpstr>
      <vt:lpstr>Equal Opportunities Legislation (1)</vt:lpstr>
      <vt:lpstr>Equal Opportunities Legislation (2)</vt:lpstr>
      <vt:lpstr>Gender Differences</vt:lpstr>
      <vt:lpstr>‘Culture’ Free Testing </vt:lpstr>
      <vt:lpstr>Fair Assessment (1)</vt:lpstr>
      <vt:lpstr>Fair Assessment (2)</vt:lpstr>
      <vt:lpstr>Fair Assessment (3)</vt:lpstr>
      <vt:lpstr>Candidates with Disabilities (1)</vt:lpstr>
      <vt:lpstr>Candidates with Disabilities (2)</vt:lpstr>
      <vt:lpstr>Decision Strategies, Output and Testing</vt:lpstr>
      <vt:lpstr>Other Ethical Issues (1)</vt:lpstr>
      <vt:lpstr>The Candidate Perspective (1)</vt:lpstr>
      <vt:lpstr>The Candidate Perspective (2)</vt:lpstr>
      <vt:lpstr>The Candidate Perspective (3)</vt:lpstr>
      <vt:lpstr>Summary and Next Steps</vt:lpstr>
      <vt:lpstr>Online – Invited Access, Bureau</vt:lpstr>
      <vt:lpstr>Option Two: Oasys</vt:lpstr>
      <vt:lpstr>Option Three: Hard Copy</vt:lpstr>
      <vt:lpstr>Thank you!</vt:lpstr>
      <vt:lpstr>Appendix: Swift Aptitude Assessment Norms</vt:lpstr>
      <vt:lpstr>Swift Analysis Aptitude (IA)  Professionals &amp; Graduates Norm Group</vt:lpstr>
      <vt:lpstr>Slide 110</vt:lpstr>
      <vt:lpstr>Swift Analysis Aptitude (IA)  Senior Managers &amp; Executives (2008) Norm</vt:lpstr>
      <vt:lpstr>Slide 112</vt:lpstr>
      <vt:lpstr>Swift AA HC and SA (2008, n=604)</vt:lpstr>
      <vt:lpstr>Swift Comprehension Aptitude (HC&amp;SA)  Norm Group</vt:lpstr>
      <vt:lpstr>Slide 115</vt:lpstr>
      <vt:lpstr>Swift Comprehension Aptitude (IA)  Mixed Occupational Group (2007) Norm</vt:lpstr>
      <vt:lpstr>Slide 117</vt:lpstr>
      <vt:lpstr>Slide 118</vt:lpstr>
      <vt:lpstr>Slide 119</vt:lpstr>
      <vt:lpstr>Swift Technical Aptitudes  Standardisation Norm Group</vt:lpstr>
      <vt:lpstr>Slide 121</vt:lpstr>
      <vt:lpstr>Slide 122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Two</dc:title>
  <dc:creator>Peter Saville</dc:creator>
  <cp:lastModifiedBy>csmall</cp:lastModifiedBy>
  <cp:revision>1982</cp:revision>
  <dcterms:created xsi:type="dcterms:W3CDTF">2004-11-01T12:54:21Z</dcterms:created>
  <dcterms:modified xsi:type="dcterms:W3CDTF">2010-02-18T16:37:34Z</dcterms:modified>
</cp:coreProperties>
</file>