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notesSlides/notesSlide146.xml" ContentType="application/vnd.openxmlformats-officedocument.presentationml.notesSlide+xml"/>
  <Override PartName="/ppt/notesSlides/notesSlide15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notesSlides/notesSlide129.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notesSlides/notesSlide159.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126.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149.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5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notesSlides/notesSlide145.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notesSlides/notesSlide147.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slides/slide53.xml" ContentType="application/vnd.openxmlformats-officedocument.presentationml.slide+xml"/>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61"/>
  </p:notesMasterIdLst>
  <p:handoutMasterIdLst>
    <p:handoutMasterId r:id="rId162"/>
  </p:handoutMasterIdLst>
  <p:sldIdLst>
    <p:sldId id="1845" r:id="rId2"/>
    <p:sldId id="1846" r:id="rId3"/>
    <p:sldId id="1847" r:id="rId4"/>
    <p:sldId id="1848" r:id="rId5"/>
    <p:sldId id="1849" r:id="rId6"/>
    <p:sldId id="1850" r:id="rId7"/>
    <p:sldId id="1851" r:id="rId8"/>
    <p:sldId id="1852" r:id="rId9"/>
    <p:sldId id="1853" r:id="rId10"/>
    <p:sldId id="1854" r:id="rId11"/>
    <p:sldId id="1855" r:id="rId12"/>
    <p:sldId id="1856" r:id="rId13"/>
    <p:sldId id="1857" r:id="rId14"/>
    <p:sldId id="1858" r:id="rId15"/>
    <p:sldId id="1859" r:id="rId16"/>
    <p:sldId id="1860" r:id="rId17"/>
    <p:sldId id="1861" r:id="rId18"/>
    <p:sldId id="1862" r:id="rId19"/>
    <p:sldId id="1863" r:id="rId20"/>
    <p:sldId id="1864" r:id="rId21"/>
    <p:sldId id="1865" r:id="rId22"/>
    <p:sldId id="1866" r:id="rId23"/>
    <p:sldId id="1867" r:id="rId24"/>
    <p:sldId id="1868" r:id="rId25"/>
    <p:sldId id="1869" r:id="rId26"/>
    <p:sldId id="1870" r:id="rId27"/>
    <p:sldId id="1871" r:id="rId28"/>
    <p:sldId id="1872" r:id="rId29"/>
    <p:sldId id="1873" r:id="rId30"/>
    <p:sldId id="1874" r:id="rId31"/>
    <p:sldId id="1875" r:id="rId32"/>
    <p:sldId id="1876" r:id="rId33"/>
    <p:sldId id="1877" r:id="rId34"/>
    <p:sldId id="1878" r:id="rId35"/>
    <p:sldId id="1879" r:id="rId36"/>
    <p:sldId id="1880" r:id="rId37"/>
    <p:sldId id="1881" r:id="rId38"/>
    <p:sldId id="1882" r:id="rId39"/>
    <p:sldId id="1883" r:id="rId40"/>
    <p:sldId id="1884" r:id="rId41"/>
    <p:sldId id="1885" r:id="rId42"/>
    <p:sldId id="1886" r:id="rId43"/>
    <p:sldId id="1887" r:id="rId44"/>
    <p:sldId id="1888" r:id="rId45"/>
    <p:sldId id="1889" r:id="rId46"/>
    <p:sldId id="1890" r:id="rId47"/>
    <p:sldId id="1891" r:id="rId48"/>
    <p:sldId id="1892" r:id="rId49"/>
    <p:sldId id="1893" r:id="rId50"/>
    <p:sldId id="1894" r:id="rId51"/>
    <p:sldId id="1895" r:id="rId52"/>
    <p:sldId id="1896" r:id="rId53"/>
    <p:sldId id="1897" r:id="rId54"/>
    <p:sldId id="1898" r:id="rId55"/>
    <p:sldId id="1899" r:id="rId56"/>
    <p:sldId id="1900" r:id="rId57"/>
    <p:sldId id="1901" r:id="rId58"/>
    <p:sldId id="1902" r:id="rId59"/>
    <p:sldId id="1903" r:id="rId60"/>
    <p:sldId id="1904" r:id="rId61"/>
    <p:sldId id="1905" r:id="rId62"/>
    <p:sldId id="1906" r:id="rId63"/>
    <p:sldId id="1907" r:id="rId64"/>
    <p:sldId id="1908" r:id="rId65"/>
    <p:sldId id="1909" r:id="rId66"/>
    <p:sldId id="1910" r:id="rId67"/>
    <p:sldId id="1911" r:id="rId68"/>
    <p:sldId id="1912" r:id="rId69"/>
    <p:sldId id="1913" r:id="rId70"/>
    <p:sldId id="1914" r:id="rId71"/>
    <p:sldId id="1915" r:id="rId72"/>
    <p:sldId id="1916" r:id="rId73"/>
    <p:sldId id="1917" r:id="rId74"/>
    <p:sldId id="1918" r:id="rId75"/>
    <p:sldId id="1919" r:id="rId76"/>
    <p:sldId id="1920" r:id="rId77"/>
    <p:sldId id="1921" r:id="rId78"/>
    <p:sldId id="1922" r:id="rId79"/>
    <p:sldId id="1923" r:id="rId80"/>
    <p:sldId id="1924" r:id="rId81"/>
    <p:sldId id="1925" r:id="rId82"/>
    <p:sldId id="1926" r:id="rId83"/>
    <p:sldId id="1927" r:id="rId84"/>
    <p:sldId id="1928" r:id="rId85"/>
    <p:sldId id="1929" r:id="rId86"/>
    <p:sldId id="1930" r:id="rId87"/>
    <p:sldId id="1931" r:id="rId88"/>
    <p:sldId id="1932" r:id="rId89"/>
    <p:sldId id="1933" r:id="rId90"/>
    <p:sldId id="1934" r:id="rId91"/>
    <p:sldId id="1935" r:id="rId92"/>
    <p:sldId id="1936" r:id="rId93"/>
    <p:sldId id="1937" r:id="rId94"/>
    <p:sldId id="1938" r:id="rId95"/>
    <p:sldId id="1939" r:id="rId96"/>
    <p:sldId id="1940" r:id="rId97"/>
    <p:sldId id="1941" r:id="rId98"/>
    <p:sldId id="1942" r:id="rId99"/>
    <p:sldId id="1943" r:id="rId100"/>
    <p:sldId id="1944" r:id="rId101"/>
    <p:sldId id="1945" r:id="rId102"/>
    <p:sldId id="1946" r:id="rId103"/>
    <p:sldId id="1947" r:id="rId104"/>
    <p:sldId id="1948" r:id="rId105"/>
    <p:sldId id="1949" r:id="rId106"/>
    <p:sldId id="1950" r:id="rId107"/>
    <p:sldId id="1951" r:id="rId108"/>
    <p:sldId id="1952" r:id="rId109"/>
    <p:sldId id="1953" r:id="rId110"/>
    <p:sldId id="1955" r:id="rId111"/>
    <p:sldId id="1956" r:id="rId112"/>
    <p:sldId id="1958" r:id="rId113"/>
    <p:sldId id="1959" r:id="rId114"/>
    <p:sldId id="1960" r:id="rId115"/>
    <p:sldId id="1961" r:id="rId116"/>
    <p:sldId id="1962" r:id="rId117"/>
    <p:sldId id="1963" r:id="rId118"/>
    <p:sldId id="1964" r:id="rId119"/>
    <p:sldId id="1965" r:id="rId120"/>
    <p:sldId id="1966" r:id="rId121"/>
    <p:sldId id="1967" r:id="rId122"/>
    <p:sldId id="1968" r:id="rId123"/>
    <p:sldId id="1969" r:id="rId124"/>
    <p:sldId id="1970" r:id="rId125"/>
    <p:sldId id="1971" r:id="rId126"/>
    <p:sldId id="1972" r:id="rId127"/>
    <p:sldId id="1973" r:id="rId128"/>
    <p:sldId id="1974" r:id="rId129"/>
    <p:sldId id="1975" r:id="rId130"/>
    <p:sldId id="1976" r:id="rId131"/>
    <p:sldId id="1977" r:id="rId132"/>
    <p:sldId id="1978" r:id="rId133"/>
    <p:sldId id="1979" r:id="rId134"/>
    <p:sldId id="1980" r:id="rId135"/>
    <p:sldId id="1981" r:id="rId136"/>
    <p:sldId id="1982" r:id="rId137"/>
    <p:sldId id="1983" r:id="rId138"/>
    <p:sldId id="1984" r:id="rId139"/>
    <p:sldId id="1985" r:id="rId140"/>
    <p:sldId id="1986" r:id="rId141"/>
    <p:sldId id="1987" r:id="rId142"/>
    <p:sldId id="1988" r:id="rId143"/>
    <p:sldId id="1989" r:id="rId144"/>
    <p:sldId id="1990" r:id="rId145"/>
    <p:sldId id="1991" r:id="rId146"/>
    <p:sldId id="1992" r:id="rId147"/>
    <p:sldId id="1993" r:id="rId148"/>
    <p:sldId id="1994" r:id="rId149"/>
    <p:sldId id="1995" r:id="rId150"/>
    <p:sldId id="1996" r:id="rId151"/>
    <p:sldId id="1997" r:id="rId152"/>
    <p:sldId id="1999" r:id="rId153"/>
    <p:sldId id="2000" r:id="rId154"/>
    <p:sldId id="2012" r:id="rId155"/>
    <p:sldId id="2013" r:id="rId156"/>
    <p:sldId id="2014" r:id="rId157"/>
    <p:sldId id="2015" r:id="rId158"/>
    <p:sldId id="2016" r:id="rId159"/>
    <p:sldId id="2019" r:id="rId160"/>
  </p:sldIdLst>
  <p:sldSz cx="9144000" cy="6858000" type="screen4x3"/>
  <p:notesSz cx="7315200" cy="9601200"/>
  <p:defaultTextStyle>
    <a:defPPr>
      <a:defRPr lang="en-US"/>
    </a:defPPr>
    <a:lvl1pPr algn="ctr" rtl="0" fontAlgn="base">
      <a:spcBef>
        <a:spcPct val="50000"/>
      </a:spcBef>
      <a:spcAft>
        <a:spcPct val="0"/>
      </a:spcAft>
      <a:defRPr sz="1400" kern="1200">
        <a:solidFill>
          <a:schemeClr val="bg1"/>
        </a:solidFill>
        <a:latin typeface="Arial" charset="0"/>
        <a:ea typeface="+mn-ea"/>
        <a:cs typeface="+mn-cs"/>
      </a:defRPr>
    </a:lvl1pPr>
    <a:lvl2pPr marL="457200" algn="ctr" rtl="0" fontAlgn="base">
      <a:spcBef>
        <a:spcPct val="50000"/>
      </a:spcBef>
      <a:spcAft>
        <a:spcPct val="0"/>
      </a:spcAft>
      <a:defRPr sz="1400" kern="1200">
        <a:solidFill>
          <a:schemeClr val="bg1"/>
        </a:solidFill>
        <a:latin typeface="Arial" charset="0"/>
        <a:ea typeface="+mn-ea"/>
        <a:cs typeface="+mn-cs"/>
      </a:defRPr>
    </a:lvl2pPr>
    <a:lvl3pPr marL="914400" algn="ctr" rtl="0" fontAlgn="base">
      <a:spcBef>
        <a:spcPct val="50000"/>
      </a:spcBef>
      <a:spcAft>
        <a:spcPct val="0"/>
      </a:spcAft>
      <a:defRPr sz="1400" kern="1200">
        <a:solidFill>
          <a:schemeClr val="bg1"/>
        </a:solidFill>
        <a:latin typeface="Arial" charset="0"/>
        <a:ea typeface="+mn-ea"/>
        <a:cs typeface="+mn-cs"/>
      </a:defRPr>
    </a:lvl3pPr>
    <a:lvl4pPr marL="1371600" algn="ctr" rtl="0" fontAlgn="base">
      <a:spcBef>
        <a:spcPct val="50000"/>
      </a:spcBef>
      <a:spcAft>
        <a:spcPct val="0"/>
      </a:spcAft>
      <a:defRPr sz="1400" kern="1200">
        <a:solidFill>
          <a:schemeClr val="bg1"/>
        </a:solidFill>
        <a:latin typeface="Arial" charset="0"/>
        <a:ea typeface="+mn-ea"/>
        <a:cs typeface="+mn-cs"/>
      </a:defRPr>
    </a:lvl4pPr>
    <a:lvl5pPr marL="1828800" algn="ctr" rtl="0" fontAlgn="base">
      <a:spcBef>
        <a:spcPct val="50000"/>
      </a:spcBef>
      <a:spcAft>
        <a:spcPct val="0"/>
      </a:spcAft>
      <a:defRPr sz="1400" kern="1200">
        <a:solidFill>
          <a:schemeClr val="bg1"/>
        </a:solidFill>
        <a:latin typeface="Arial" charset="0"/>
        <a:ea typeface="+mn-ea"/>
        <a:cs typeface="+mn-cs"/>
      </a:defRPr>
    </a:lvl5pPr>
    <a:lvl6pPr marL="2286000" algn="l" defTabSz="914400" rtl="0" eaLnBrk="1" latinLnBrk="0" hangingPunct="1">
      <a:defRPr sz="1400" kern="1200">
        <a:solidFill>
          <a:schemeClr val="bg1"/>
        </a:solidFill>
        <a:latin typeface="Arial" charset="0"/>
        <a:ea typeface="+mn-ea"/>
        <a:cs typeface="+mn-cs"/>
      </a:defRPr>
    </a:lvl6pPr>
    <a:lvl7pPr marL="2743200" algn="l" defTabSz="914400" rtl="0" eaLnBrk="1" latinLnBrk="0" hangingPunct="1">
      <a:defRPr sz="1400" kern="1200">
        <a:solidFill>
          <a:schemeClr val="bg1"/>
        </a:solidFill>
        <a:latin typeface="Arial" charset="0"/>
        <a:ea typeface="+mn-ea"/>
        <a:cs typeface="+mn-cs"/>
      </a:defRPr>
    </a:lvl7pPr>
    <a:lvl8pPr marL="3200400" algn="l" defTabSz="914400" rtl="0" eaLnBrk="1" latinLnBrk="0" hangingPunct="1">
      <a:defRPr sz="1400" kern="1200">
        <a:solidFill>
          <a:schemeClr val="bg1"/>
        </a:solidFill>
        <a:latin typeface="Arial" charset="0"/>
        <a:ea typeface="+mn-ea"/>
        <a:cs typeface="+mn-cs"/>
      </a:defRPr>
    </a:lvl8pPr>
    <a:lvl9pPr marL="3657600" algn="l" defTabSz="914400" rtl="0" eaLnBrk="1" latinLnBrk="0" hangingPunct="1">
      <a:defRPr sz="1400"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5E6"/>
    <a:srgbClr val="99CCFF"/>
    <a:srgbClr val="003B92"/>
    <a:srgbClr val="336600"/>
    <a:srgbClr val="499964"/>
    <a:srgbClr val="48C0EA"/>
    <a:srgbClr val="71CEEF"/>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autoAdjust="0"/>
    <p:restoredTop sz="77349" autoAdjust="0"/>
  </p:normalViewPr>
  <p:slideViewPr>
    <p:cSldViewPr>
      <p:cViewPr>
        <p:scale>
          <a:sx n="66" d="100"/>
          <a:sy n="66" d="100"/>
        </p:scale>
        <p:origin x="-1692" y="-2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49422"/>
    </p:cViewPr>
  </p:sorterViewPr>
  <p:notesViewPr>
    <p:cSldViewPr>
      <p:cViewPr>
        <p:scale>
          <a:sx n="90" d="100"/>
          <a:sy n="90" d="100"/>
        </p:scale>
        <p:origin x="-2208" y="-72"/>
      </p:cViewPr>
      <p:guideLst>
        <p:guide orient="horz" pos="3024"/>
        <p:guide pos="2304"/>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notesMaster" Target="notesMasters/notesMaster1.xml"/><Relationship Id="rId16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handoutMaster" Target="handoutMasters/handout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4143375" y="0"/>
            <a:ext cx="3170238" cy="479425"/>
          </a:xfrm>
          <a:prstGeom prst="rect">
            <a:avLst/>
          </a:prstGeom>
        </p:spPr>
        <p:txBody>
          <a:bodyPr vert="horz" lIns="91440" tIns="45720" rIns="91440" bIns="45720" rtlCol="0"/>
          <a:lstStyle>
            <a:lvl1pPr algn="r">
              <a:defRPr sz="1200"/>
            </a:lvl1pPr>
          </a:lstStyle>
          <a:p>
            <a:fld id="{2ED995FA-E957-4088-A9D7-EFB0CA068978}" type="datetimeFigureOut">
              <a:rPr lang="en-US" smtClean="0"/>
              <a:pPr/>
              <a:t>2/18/2010</a:t>
            </a:fld>
            <a:endParaRPr lang="en-GB"/>
          </a:p>
        </p:txBody>
      </p:sp>
      <p:sp>
        <p:nvSpPr>
          <p:cNvPr id="4" name="Footer Placeholder 3"/>
          <p:cNvSpPr>
            <a:spLocks noGrp="1"/>
          </p:cNvSpPr>
          <p:nvPr>
            <p:ph type="ftr" sz="quarter" idx="2"/>
          </p:nvPr>
        </p:nvSpPr>
        <p:spPr>
          <a:xfrm>
            <a:off x="0" y="9120188"/>
            <a:ext cx="3170238" cy="47942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1440" tIns="45720" rIns="91440" bIns="45720" rtlCol="0" anchor="b"/>
          <a:lstStyle>
            <a:lvl1pPr algn="r">
              <a:defRPr sz="1200"/>
            </a:lvl1pPr>
          </a:lstStyle>
          <a:p>
            <a:fld id="{9A73B8DA-07E1-401D-86F3-2B6C278E9C30}" type="slidenum">
              <a:rPr lang="en-GB" smtClean="0"/>
              <a:pPr/>
              <a:t>‹#›</a:t>
            </a:fld>
            <a:endParaRPr lang="en-GB"/>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l" defTabSz="966788">
              <a:spcBef>
                <a:spcPct val="0"/>
              </a:spcBef>
              <a:defRPr sz="1300">
                <a:solidFill>
                  <a:schemeClr val="tx1"/>
                </a:solidFill>
              </a:defRPr>
            </a:lvl1pPr>
          </a:lstStyle>
          <a:p>
            <a:endParaRPr lang="en-GB"/>
          </a:p>
        </p:txBody>
      </p:sp>
      <p:sp>
        <p:nvSpPr>
          <p:cNvPr id="227331"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spcBef>
                <a:spcPct val="0"/>
              </a:spcBef>
              <a:defRPr sz="1300">
                <a:solidFill>
                  <a:schemeClr val="tx1"/>
                </a:solidFill>
              </a:defRPr>
            </a:lvl1pPr>
          </a:lstStyle>
          <a:p>
            <a:endParaRPr lang="en-GB"/>
          </a:p>
        </p:txBody>
      </p:sp>
      <p:sp>
        <p:nvSpPr>
          <p:cNvPr id="227332"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ffectLst/>
        </p:spPr>
      </p:sp>
      <p:sp>
        <p:nvSpPr>
          <p:cNvPr id="227333"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227334"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l" defTabSz="966788">
              <a:spcBef>
                <a:spcPct val="0"/>
              </a:spcBef>
              <a:defRPr sz="1300">
                <a:solidFill>
                  <a:schemeClr val="tx1"/>
                </a:solidFill>
              </a:defRPr>
            </a:lvl1pPr>
          </a:lstStyle>
          <a:p>
            <a:endParaRPr lang="en-GB"/>
          </a:p>
        </p:txBody>
      </p:sp>
      <p:sp>
        <p:nvSpPr>
          <p:cNvPr id="227335" name="Rectangle 7"/>
          <p:cNvSpPr>
            <a:spLocks noGrp="1" noChangeArrowheads="1"/>
          </p:cNvSpPr>
          <p:nvPr>
            <p:ph type="sldNum" sz="quarter" idx="5"/>
          </p:nvPr>
        </p:nvSpPr>
        <p:spPr bwMode="auto">
          <a:xfrm>
            <a:off x="0" y="9120188"/>
            <a:ext cx="7313613"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spcBef>
                <a:spcPct val="0"/>
              </a:spcBef>
              <a:defRPr sz="1300">
                <a:solidFill>
                  <a:schemeClr val="tx1"/>
                </a:solidFill>
              </a:defRPr>
            </a:lvl1pPr>
          </a:lstStyle>
          <a:p>
            <a:fld id="{7C71B02C-EB99-4636-ADD1-2370D646EB0F}" type="slidenum">
              <a:rPr lang="en-GB"/>
              <a:pPr/>
              <a:t>‹#›</a:t>
            </a:fld>
            <a:endParaRPr lang="en-GB"/>
          </a:p>
        </p:txBody>
      </p:sp>
    </p:spTree>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xfrm>
            <a:off x="731838" y="4560888"/>
            <a:ext cx="5851525" cy="5040312"/>
          </a:xfrm>
          <a:noFill/>
          <a:ln/>
        </p:spPr>
        <p:txBody>
          <a:bodyPr/>
          <a:lstStyle/>
          <a:p>
            <a:pPr eaLnBrk="1" hangingPunct="1">
              <a:lnSpc>
                <a:spcPct val="80000"/>
              </a:lnSpc>
            </a:pPr>
            <a:r>
              <a:rPr lang="en-GB" sz="1000" b="1" smtClean="0"/>
              <a:t>Your Notes:</a:t>
            </a:r>
          </a:p>
          <a:p>
            <a:pPr eaLnBrk="1" hangingPunct="1">
              <a:lnSpc>
                <a:spcPct val="80000"/>
              </a:lnSpc>
            </a:pPr>
            <a:r>
              <a:rPr lang="en-GB" sz="900" b="1" smtClean="0"/>
              <a:t>	</a:t>
            </a:r>
          </a:p>
          <a:p>
            <a:pPr eaLnBrk="1" hangingPunct="1">
              <a:lnSpc>
                <a:spcPct val="80000"/>
              </a:lnSpc>
            </a:pPr>
            <a:r>
              <a:rPr lang="en-GB" sz="900" smtClean="0"/>
              <a:t/>
            </a:r>
            <a:br>
              <a:rPr lang="en-GB" sz="900" smtClean="0"/>
            </a:br>
            <a:endParaRPr lang="en-GB" sz="900" b="1" smtClean="0"/>
          </a:p>
          <a:p>
            <a:pPr eaLnBrk="1" hangingPunct="1">
              <a:lnSpc>
                <a:spcPct val="80000"/>
              </a:lnSpc>
            </a:pPr>
            <a:endParaRPr lang="en-GB" sz="900"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5" name="Rectangle 2"/>
          <p:cNvSpPr>
            <a:spLocks noGrp="1" noRot="1" noChangeAspect="1" noChangeArrowheads="1" noTextEdit="1"/>
          </p:cNvSpPr>
          <p:nvPr>
            <p:ph type="sldImg"/>
          </p:nvPr>
        </p:nvSpPr>
        <p:spPr>
          <a:xfrm>
            <a:off x="1257300" y="719138"/>
            <a:ext cx="4802188" cy="3602037"/>
          </a:xfrm>
          <a:ln/>
        </p:spPr>
      </p:sp>
      <p:sp>
        <p:nvSpPr>
          <p:cNvPr id="192516" name="Rectangle 3"/>
          <p:cNvSpPr>
            <a:spLocks noGrp="1" noChangeArrowheads="1"/>
          </p:cNvSpPr>
          <p:nvPr>
            <p:ph type="body" idx="1"/>
          </p:nvPr>
        </p:nvSpPr>
        <p:spPr>
          <a:xfrm>
            <a:off x="730250" y="4368800"/>
            <a:ext cx="5854700" cy="4968875"/>
          </a:xfrm>
          <a:noFill/>
          <a:ln/>
        </p:spPr>
        <p:txBody>
          <a:bodyPr/>
          <a:lstStyle/>
          <a:p>
            <a:pPr eaLnBrk="1" hangingPunct="1"/>
            <a:r>
              <a:rPr lang="en-GB" b="1" smtClean="0"/>
              <a:t>21</a:t>
            </a:r>
            <a:r>
              <a:rPr lang="en-GB" b="1" baseline="30000" smtClean="0"/>
              <a:t>st</a:t>
            </a:r>
            <a:r>
              <a:rPr lang="en-GB" b="1" smtClean="0"/>
              <a:t> Century Assessments</a:t>
            </a:r>
          </a:p>
          <a:p>
            <a:pPr eaLnBrk="1" hangingPunct="1"/>
            <a:r>
              <a:rPr lang="en-GB" smtClean="0"/>
              <a:t>The Saville Consulting Wave model has many new measures of workplace behaviour to reflect the needs of business in the 21</a:t>
            </a:r>
            <a:r>
              <a:rPr lang="en-GB" baseline="30000" smtClean="0"/>
              <a:t>st</a:t>
            </a:r>
            <a:r>
              <a:rPr lang="en-GB" smtClean="0"/>
              <a:t> century. For example, there are measures that give insight into individual learning orientation (seeking opportunities to learn, speed of learning, preference for learning by doing or reading) and engaging with others through networking activities. </a:t>
            </a:r>
          </a:p>
          <a:p>
            <a:pPr eaLnBrk="1" hangingPunct="1"/>
            <a:r>
              <a:rPr lang="en-GB" smtClean="0"/>
              <a:t>The internet offers great convenience in allowing individuals to respond at great geographical distance (without an administrator present) by sending a link to the questionnaire directly to an email address. This so called ‘controlled’ mode does present security concerns. For example, not being sure the questionnaire is completed honestly by who you have sent it to. We believe strongly that as well as ‘controlled’ (or ‘invited access’ forms) a self report questionnaire (particularly questionnaires that can be used for selection or other decision making processes) should have a separate supervised secure form. Therefore, two parallel forms of Saville Consulting Wave are available for ‘Invited Access’ and more secure ‘Supervised Access’ administrations. </a:t>
            </a:r>
          </a:p>
          <a:p>
            <a:pPr eaLnBrk="1" hangingPunct="1"/>
            <a:r>
              <a:rPr lang="en-GB" smtClean="0"/>
              <a:t>Wave Styles questionnaires demonstrate exceptional reliability and validity– concepts which we will return to later in the course. Wave has already been validated by over 1500 people globally during its development, standardisation and initial use. Gathering validity on every item continues on an ongoing international basis. </a:t>
            </a:r>
          </a:p>
          <a:p>
            <a:pPr eaLnBrk="1" hangingPunct="1"/>
            <a:r>
              <a:rPr lang="en-GB" smtClean="0"/>
              <a:t>The level of detail that the Saville Consulting Wave Styles achieves also enables a more detailed match with client competency models allowing for fast configuration of output reports to predict client competencies and even their competency indicators. </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10</a:t>
            </a:fld>
            <a:endParaRPr lang="en-GB"/>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5" name="Rectangle 2"/>
          <p:cNvSpPr>
            <a:spLocks noGrp="1" noRot="1" noChangeAspect="1" noChangeArrowheads="1" noTextEdit="1"/>
          </p:cNvSpPr>
          <p:nvPr>
            <p:ph type="sldImg"/>
          </p:nvPr>
        </p:nvSpPr>
        <p:spPr>
          <a:xfrm>
            <a:off x="1257300" y="719138"/>
            <a:ext cx="4802188" cy="3602037"/>
          </a:xfrm>
          <a:ln/>
        </p:spPr>
      </p:sp>
      <p:sp>
        <p:nvSpPr>
          <p:cNvPr id="284676"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Development Trial</a:t>
            </a:r>
          </a:p>
          <a:p>
            <a:pPr eaLnBrk="1" hangingPunct="1"/>
            <a:r>
              <a:rPr lang="en-GB" smtClean="0"/>
              <a:t>What had been created now had to be put into practice, and so a development trial version of the Wave questionnaire was compiled.  This development trial version had a 9 point rating scale for 428 items.  Social Desirability and Impression management questions were trialled, but later dropped in favour of more effective measures of distortion.  The questionnaire measured both motives and talents, and each participant was asked to nominate someone else to rate them on their performance at work.  Thus items were correlated with external ratings on relevant work behaviour competencies as well as overall job proficiency and potential for promotion. The development trial was completed by 1011 participants. In addition we collected validation data from a manager or peer for 394 respondents. </a:t>
            </a:r>
          </a:p>
          <a:p>
            <a:pPr eaLnBrk="1" hangingPunct="1"/>
            <a:r>
              <a:rPr lang="en-GB" smtClean="0"/>
              <a:t>The 36 predictor and criterion dimensions of Professional Styles were developed in an iterative process that resulted in a matched model that optimises the predictive power of the instruments e.g. the Evaluative section in the Styles questionnaires is matched to the Evaluating Problems section in the behaviour competency model. As a consequence it becomes much easier to relate questionnaire results to performance issues at work than with a tool that lacks a validation centric approach. This constitutes probably the largest validation study carried out in the UK in the preceding 5 years. </a:t>
            </a:r>
          </a:p>
          <a:p>
            <a:pPr eaLnBrk="1" hangingPunct="1"/>
            <a:endParaRPr lang="en-GB" smtClean="0"/>
          </a:p>
          <a:p>
            <a:pPr eaLnBrk="1" hangingPunct="1"/>
            <a:endParaRPr lang="en-GB" smtClean="0"/>
          </a:p>
          <a:p>
            <a:pPr eaLnBrk="1" hangingPunct="1"/>
            <a:endParaRPr lang="en-GB" smtClean="0"/>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100</a:t>
            </a:fld>
            <a:endParaRPr lang="en-GB"/>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9" name="Rectangle 2"/>
          <p:cNvSpPr>
            <a:spLocks noGrp="1" noRot="1" noChangeAspect="1" noChangeArrowheads="1" noTextEdit="1"/>
          </p:cNvSpPr>
          <p:nvPr>
            <p:ph type="sldImg"/>
          </p:nvPr>
        </p:nvSpPr>
        <p:spPr>
          <a:xfrm>
            <a:off x="1257300" y="719138"/>
            <a:ext cx="4802188" cy="3602037"/>
          </a:xfrm>
          <a:ln/>
        </p:spPr>
      </p:sp>
      <p:sp>
        <p:nvSpPr>
          <p:cNvPr id="285700" name="Rectangle 3"/>
          <p:cNvSpPr>
            <a:spLocks noGrp="1" noChangeArrowheads="1"/>
          </p:cNvSpPr>
          <p:nvPr>
            <p:ph type="body" idx="1"/>
          </p:nvPr>
        </p:nvSpPr>
        <p:spPr>
          <a:xfrm>
            <a:off x="730250" y="4562475"/>
            <a:ext cx="5854700" cy="4319588"/>
          </a:xfrm>
          <a:noFill/>
          <a:ln/>
        </p:spPr>
        <p:txBody>
          <a:bodyPr/>
          <a:lstStyle/>
          <a:p>
            <a:pPr eaLnBrk="1" hangingPunct="1">
              <a:lnSpc>
                <a:spcPct val="110000"/>
              </a:lnSpc>
            </a:pPr>
            <a:r>
              <a:rPr lang="en-GB" b="1" smtClean="0"/>
              <a:t>Item Selection</a:t>
            </a:r>
          </a:p>
          <a:p>
            <a:pPr eaLnBrk="1" hangingPunct="1">
              <a:lnSpc>
                <a:spcPct val="110000"/>
              </a:lnSpc>
            </a:pPr>
            <a:r>
              <a:rPr lang="en-GB" smtClean="0"/>
              <a:t>Following this substantial development trial item pairs were selected on the basis of the ability of their facet to predict external criteria (as collected via the validation player), their correlation with items in their own scale (high correlations indicating that items were measuring the same construct) and with other scales (low correlations indicating that there was construct independence). In addition, scale means and standard deviation scores were calculated. The facet approach to measurement ensures that each item in the questionnaire measures a different work construct to help avoid the feeling of ‘needless repetition’ that respondents can experience when completing questionnaires.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101</a:t>
            </a:fld>
            <a:endParaRPr lang="en-GB"/>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3" name="Rectangle 2"/>
          <p:cNvSpPr>
            <a:spLocks noGrp="1" noRot="1" noChangeAspect="1" noChangeArrowheads="1" noTextEdit="1"/>
          </p:cNvSpPr>
          <p:nvPr>
            <p:ph type="sldImg"/>
          </p:nvPr>
        </p:nvSpPr>
        <p:spPr>
          <a:xfrm>
            <a:off x="1257300" y="719138"/>
            <a:ext cx="4802188" cy="3602037"/>
          </a:xfrm>
          <a:ln/>
        </p:spPr>
      </p:sp>
      <p:sp>
        <p:nvSpPr>
          <p:cNvPr id="286724"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102</a:t>
            </a:fld>
            <a:endParaRPr lang="en-GB"/>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7" name="Rectangle 2"/>
          <p:cNvSpPr>
            <a:spLocks noGrp="1" noRot="1" noChangeAspect="1" noChangeArrowheads="1" noTextEdit="1"/>
          </p:cNvSpPr>
          <p:nvPr>
            <p:ph type="sldImg"/>
          </p:nvPr>
        </p:nvSpPr>
        <p:spPr>
          <a:xfrm>
            <a:off x="1257300" y="719138"/>
            <a:ext cx="4802188" cy="3602037"/>
          </a:xfrm>
          <a:ln/>
        </p:spPr>
      </p:sp>
      <p:sp>
        <p:nvSpPr>
          <p:cNvPr id="287748"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Online Rating and Ranking (Ra-Ra) Method</a:t>
            </a:r>
          </a:p>
          <a:p>
            <a:pPr eaLnBrk="1" hangingPunct="1"/>
            <a:r>
              <a:rPr lang="en-GB" smtClean="0"/>
              <a:t>For the standardisation study a new on-line questionnaire administration method was developed that features a dynamic Rate-Rank format - a combined normative-ipsative response format.  This was enabled by the development of a unique online delivery platform which automatically assigns ranks to ratings. Normative responses on the normative 9 point Likert rating scale that are ‘tied’ across a block of six items are followed up with a ‘Most’ and ‘Least’ tie-breaker rating task.</a:t>
            </a:r>
          </a:p>
          <a:p>
            <a:pPr eaLnBrk="1" hangingPunct="1"/>
            <a:endParaRPr lang="en-GB" smtClean="0"/>
          </a:p>
          <a:p>
            <a:pPr eaLnBrk="1" hangingPunct="1"/>
            <a:endParaRPr lang="en-GB" smtClean="0"/>
          </a:p>
          <a:p>
            <a:pPr eaLnBrk="1" hangingPunct="1"/>
            <a:endParaRPr lang="en-GB" smtClean="0"/>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103</a:t>
            </a:fld>
            <a:endParaRPr lang="en-GB"/>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1" name="Rectangle 2"/>
          <p:cNvSpPr>
            <a:spLocks noGrp="1" noRot="1" noChangeAspect="1" noChangeArrowheads="1" noTextEdit="1"/>
          </p:cNvSpPr>
          <p:nvPr>
            <p:ph type="sldImg"/>
          </p:nvPr>
        </p:nvSpPr>
        <p:spPr>
          <a:xfrm>
            <a:off x="1257300" y="719138"/>
            <a:ext cx="4802188" cy="3602037"/>
          </a:xfrm>
          <a:ln/>
        </p:spPr>
      </p:sp>
      <p:sp>
        <p:nvSpPr>
          <p:cNvPr id="288772" name="Rectangle 3"/>
          <p:cNvSpPr>
            <a:spLocks noGrp="1" noChangeArrowheads="1"/>
          </p:cNvSpPr>
          <p:nvPr>
            <p:ph type="body" idx="1"/>
          </p:nvPr>
        </p:nvSpPr>
        <p:spPr>
          <a:xfrm>
            <a:off x="730250" y="4562475"/>
            <a:ext cx="5854700" cy="4319588"/>
          </a:xfrm>
          <a:noFill/>
          <a:ln/>
        </p:spPr>
        <p:txBody>
          <a:bodyPr/>
          <a:lstStyle/>
          <a:p>
            <a:pPr eaLnBrk="1" hangingPunct="1"/>
            <a:r>
              <a:rPr lang="en-US" b="1" smtClean="0"/>
              <a:t>Standardisation Trials </a:t>
            </a:r>
          </a:p>
          <a:p>
            <a:pPr eaLnBrk="1" hangingPunct="1"/>
            <a:r>
              <a:rPr lang="en-GB" smtClean="0"/>
              <a:t>Both Wave parallel questionnaire versions (Invited and Supervised Access) were co-standardised on an international sample of English speaking professionals (N=1153).  </a:t>
            </a:r>
          </a:p>
          <a:p>
            <a:pPr eaLnBrk="1" hangingPunct="1"/>
            <a:r>
              <a:rPr lang="en-GB" smtClean="0"/>
              <a:t>The 36 Professional Styles dimensions boasted outstanding Alternate Form reliabilities (mean .86) as well as Test-Retest reliabilities (mean .82; N=75) while also retaining measurement breadth (mean Internal Consistency .76). </a:t>
            </a:r>
          </a:p>
          <a:p>
            <a:pPr eaLnBrk="1" hangingPunct="1"/>
            <a:r>
              <a:rPr lang="en-GB" smtClean="0"/>
              <a:t>On a sub-sample (N=632) the average validity of a single Professional Styles dimension with its matched Work Performance Evaluation competency dimension was .21, which rose to .39 when adjusting for criterion unreliability. </a:t>
            </a:r>
          </a:p>
          <a:p>
            <a:pPr eaLnBrk="1" hangingPunct="1"/>
            <a:r>
              <a:rPr lang="en-GB" smtClean="0"/>
              <a:t>The Competency Potential Profile scores based on a weighted composite of facets increased average validity to .25 (adjusted .46). Comparable validities could also be achieved through multiple regression based estimates using a ‘hold-out sample’ methodology with validities of .20 (.38 adjusted) and .30 (.59 adjusted) for the prediction of Proficiency and Potential for Promotion ratings.</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104</a:t>
            </a:fld>
            <a:endParaRPr lang="en-GB"/>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5" name="Rectangle 2"/>
          <p:cNvSpPr>
            <a:spLocks noGrp="1" noRot="1" noChangeAspect="1" noChangeArrowheads="1" noTextEdit="1"/>
          </p:cNvSpPr>
          <p:nvPr>
            <p:ph type="sldImg"/>
          </p:nvPr>
        </p:nvSpPr>
        <p:spPr>
          <a:xfrm>
            <a:off x="1257300" y="719138"/>
            <a:ext cx="4802188" cy="3602037"/>
          </a:xfrm>
          <a:ln/>
        </p:spPr>
      </p:sp>
      <p:sp>
        <p:nvSpPr>
          <p:cNvPr id="289796"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Culture Survey Development</a:t>
            </a:r>
          </a:p>
          <a:p>
            <a:pPr eaLnBrk="1" hangingPunct="1"/>
            <a:r>
              <a:rPr lang="en-GB" smtClean="0"/>
              <a:t>Items were written for each of the 214 facets to form a questionnaire for Actual Environment, Preferred Environment and Climate.  These were written in the structure of the items noted earlier in this module.   Additional sections to these questionnaires were written for perceived abilities and satisfaction to ensure full coverage of all cultural models.  These items were again scrutinised by international reviewers before being loaded onto the culture platform.  </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105</a:t>
            </a:fld>
            <a:endParaRPr lang="en-GB"/>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9" name="Rectangle 2"/>
          <p:cNvSpPr>
            <a:spLocks noGrp="1" noRot="1" noChangeAspect="1" noChangeArrowheads="1" noTextEdit="1"/>
          </p:cNvSpPr>
          <p:nvPr>
            <p:ph type="sldImg"/>
          </p:nvPr>
        </p:nvSpPr>
        <p:spPr>
          <a:xfrm>
            <a:off x="1257300" y="719138"/>
            <a:ext cx="4802188" cy="3602037"/>
          </a:xfrm>
          <a:ln/>
        </p:spPr>
      </p:sp>
      <p:sp>
        <p:nvSpPr>
          <p:cNvPr id="290820"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Saville Consulting Wave Overview</a:t>
            </a:r>
          </a:p>
          <a:p>
            <a:pPr eaLnBrk="1" hangingPunct="1"/>
            <a:r>
              <a:rPr lang="en-GB" smtClean="0"/>
              <a:t>The whole development process for Wave took approximately one year and involved synthesising the expertise of experienced work psychologists and IT experts. Wave Professional Styles is based on the scales which best measure job success, stemming from our validation-centric approach. It measures both motive and talent utilising a new dual dynamic response format making Wave Styles quick to complete whilst maintaining maximum validity.  </a:t>
            </a:r>
          </a:p>
          <a:p>
            <a:pPr eaLnBrk="1" hangingPunct="1"/>
            <a:r>
              <a:rPr lang="en-GB" smtClean="0"/>
              <a:t>The use of a dual response format and measurement of both motives and talents creates much finer distinction in outputs and more revealing reports for distortion, including acquiescence.  The Invited Access version is designed for unsupervised use on the Internet. The Supervised Access version can be administered in the office on-line. Research is on-going, and many other products will be developed from this unique model. </a:t>
            </a:r>
          </a:p>
          <a:p>
            <a:pPr eaLnBrk="1" hangingPunct="1"/>
            <a:r>
              <a:rPr lang="en-GB" smtClean="0"/>
              <a:t>Saville Consulting Wave Styles assesses individual motives and talents and can establish the degree of alignment an individual reports between the two. The Style assessment forms part of an integrated model which enables predictions to be made for culture fit and the types of environment that are likely to enhance or inhibit performance. An output on expected competencies can also be generated, based on large-scale validation.</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106</a:t>
            </a:fld>
            <a:endParaRPr lang="en-GB"/>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3" name="Rectangle 2"/>
          <p:cNvSpPr>
            <a:spLocks noGrp="1" noRot="1" noChangeAspect="1" noChangeArrowheads="1" noTextEdit="1"/>
          </p:cNvSpPr>
          <p:nvPr>
            <p:ph type="sldImg"/>
          </p:nvPr>
        </p:nvSpPr>
        <p:spPr>
          <a:xfrm>
            <a:off x="1257300" y="719138"/>
            <a:ext cx="4802188" cy="3602037"/>
          </a:xfrm>
          <a:ln/>
        </p:spPr>
      </p:sp>
      <p:sp>
        <p:nvSpPr>
          <p:cNvPr id="291844"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a:p>
            <a:pPr eaLnBrk="1" hangingPunct="1"/>
            <a:endParaRPr lang="en-GB" b="1"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107</a:t>
            </a:fld>
            <a:endParaRPr lang="en-GB"/>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7" name="Rectangle 2"/>
          <p:cNvSpPr>
            <a:spLocks noGrp="1" noRot="1" noChangeAspect="1" noChangeArrowheads="1" noTextEdit="1"/>
          </p:cNvSpPr>
          <p:nvPr>
            <p:ph type="sldImg"/>
          </p:nvPr>
        </p:nvSpPr>
        <p:spPr>
          <a:xfrm>
            <a:off x="1257300" y="719138"/>
            <a:ext cx="4802188" cy="3602037"/>
          </a:xfrm>
          <a:ln/>
        </p:spPr>
      </p:sp>
      <p:sp>
        <p:nvSpPr>
          <p:cNvPr id="292868"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Reliability </a:t>
            </a:r>
          </a:p>
          <a:p>
            <a:pPr eaLnBrk="1" hangingPunct="1"/>
            <a:r>
              <a:rPr lang="en-GB" smtClean="0"/>
              <a:t>Reliability is fundamental to measurement, and concerns how precise and error free a tool is in measuring desired constructs.  In self-report questionnaires reliability concerns how consistently a questionnaire measures a characteristic, and its typical measurement error. Reliability is crucial when interpreting questionnaire scores, because they are intended to reflect the individual's true personality. Reliability is crucial for validity, as a questionnaire must be consistently measuring a construct, as a precursor for validity. An inconsistent or unreliable measure cannot be valid because its lack of reliability restricts the true measurement of personality.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108</a:t>
            </a:fld>
            <a:endParaRPr lang="en-GB"/>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1" name="Rectangle 2"/>
          <p:cNvSpPr>
            <a:spLocks noGrp="1" noRot="1" noChangeAspect="1" noChangeArrowheads="1" noTextEdit="1"/>
          </p:cNvSpPr>
          <p:nvPr>
            <p:ph type="sldImg"/>
          </p:nvPr>
        </p:nvSpPr>
        <p:spPr>
          <a:xfrm>
            <a:off x="1257300" y="719138"/>
            <a:ext cx="4802188" cy="3602037"/>
          </a:xfrm>
          <a:ln/>
        </p:spPr>
      </p:sp>
      <p:sp>
        <p:nvSpPr>
          <p:cNvPr id="293892" name="Rectangle 3"/>
          <p:cNvSpPr>
            <a:spLocks noGrp="1" noChangeArrowheads="1"/>
          </p:cNvSpPr>
          <p:nvPr>
            <p:ph type="body" idx="1"/>
          </p:nvPr>
        </p:nvSpPr>
        <p:spPr>
          <a:xfrm>
            <a:off x="730250" y="4562475"/>
            <a:ext cx="5854700" cy="4702175"/>
          </a:xfrm>
          <a:noFill/>
          <a:ln/>
        </p:spPr>
        <p:txBody>
          <a:bodyPr/>
          <a:lstStyle/>
          <a:p>
            <a:pPr eaLnBrk="1" hangingPunct="1">
              <a:lnSpc>
                <a:spcPct val="105000"/>
              </a:lnSpc>
            </a:pPr>
            <a:r>
              <a:rPr lang="en-GB" b="1" smtClean="0"/>
              <a:t>Types of Reliability</a:t>
            </a:r>
          </a:p>
          <a:p>
            <a:pPr eaLnBrk="1" hangingPunct="1">
              <a:lnSpc>
                <a:spcPct val="105000"/>
              </a:lnSpc>
            </a:pPr>
            <a:r>
              <a:rPr lang="en-GB" smtClean="0"/>
              <a:t>There are several types of reliability: </a:t>
            </a:r>
          </a:p>
          <a:p>
            <a:pPr eaLnBrk="1" hangingPunct="1">
              <a:lnSpc>
                <a:spcPct val="105000"/>
              </a:lnSpc>
            </a:pPr>
            <a:r>
              <a:rPr lang="en-GB" b="1" smtClean="0"/>
              <a:t>Alternate or Parallel</a:t>
            </a:r>
            <a:r>
              <a:rPr lang="en-GB" smtClean="0"/>
              <a:t> form reliability refers to the consistency between two versions of the same measure. This is the correlation between the results for the same group of people who complete two versions of the questionnaire.</a:t>
            </a:r>
          </a:p>
          <a:p>
            <a:pPr eaLnBrk="1" hangingPunct="1">
              <a:lnSpc>
                <a:spcPct val="105000"/>
              </a:lnSpc>
            </a:pPr>
            <a:r>
              <a:rPr lang="en-GB" b="1" smtClean="0"/>
              <a:t>Internal Consistency Reliability</a:t>
            </a:r>
            <a:r>
              <a:rPr lang="en-GB" smtClean="0"/>
              <a:t> (or homogeneity) relates to the internal correlations of the components of the measure.  This can be estimated using a number of techniques such as the split-half technique where the scores of the two halves of the measure are correlated.  Other techniques, for example the Kuder-Richardson reliability coefficient and Cronbach’s Alpha involve using the mean of all split-half coefficients to calculate internal consistency. </a:t>
            </a:r>
          </a:p>
          <a:p>
            <a:pPr eaLnBrk="1" hangingPunct="1">
              <a:lnSpc>
                <a:spcPct val="105000"/>
              </a:lnSpc>
            </a:pPr>
            <a:r>
              <a:rPr lang="en-GB" smtClean="0"/>
              <a:t>For self-report questionnaires it is important that internal consistency reliability is satisfactorily high but not artificially inflated. Narrow scales with repetitive item content have high reliability but lack in breadth of measurement. In the development of Wave Professional Styles this problem of ‘Bloated Specifics’ was avoided by drawing on three distinct facet constructs for each dimension. This approach also ensured good construct separation between the dimensions measured by Professional Styles. </a:t>
            </a:r>
          </a:p>
          <a:p>
            <a:pPr eaLnBrk="1" hangingPunct="1">
              <a:lnSpc>
                <a:spcPct val="105000"/>
              </a:lnSpc>
            </a:pPr>
            <a:r>
              <a:rPr lang="en-GB" b="1" smtClean="0"/>
              <a:t>Test-Retest</a:t>
            </a:r>
            <a:r>
              <a:rPr lang="en-GB" smtClean="0"/>
              <a:t> reliability refers to the stability of a measure over time.  It is calculated by correlating scores on a measure completed by the same group of people at two points in time.</a:t>
            </a:r>
          </a:p>
          <a:p>
            <a:pPr eaLnBrk="1" hangingPunct="1"/>
            <a:endParaRPr lang="en-GB" smtClean="0"/>
          </a:p>
          <a:p>
            <a:pPr eaLnBrk="1" hangingPunct="1"/>
            <a:endParaRPr lang="en-GB" sz="1000" smtClean="0"/>
          </a:p>
          <a:p>
            <a:pPr eaLnBrk="1" hangingPunct="1"/>
            <a:endParaRPr lang="en-US" sz="1000"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109</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40" name="Rectangle 2"/>
          <p:cNvSpPr>
            <a:spLocks noGrp="1" noRot="1" noChangeAspect="1" noChangeArrowheads="1" noTextEdit="1"/>
          </p:cNvSpPr>
          <p:nvPr>
            <p:ph type="sldImg"/>
          </p:nvPr>
        </p:nvSpPr>
        <p:spPr>
          <a:ln/>
        </p:spPr>
      </p:sp>
      <p:sp>
        <p:nvSpPr>
          <p:cNvPr id="193541" name="Rectangle 3"/>
          <p:cNvSpPr>
            <a:spLocks noGrp="1" noChangeArrowheads="1"/>
          </p:cNvSpPr>
          <p:nvPr>
            <p:ph type="body" idx="1"/>
          </p:nvPr>
        </p:nvSpPr>
        <p:spPr>
          <a:xfrm>
            <a:off x="731838" y="4562475"/>
            <a:ext cx="5851525" cy="4318000"/>
          </a:xfrm>
          <a:noFill/>
          <a:ln/>
        </p:spPr>
        <p:txBody>
          <a:bodyPr/>
          <a:lstStyle/>
          <a:p>
            <a:pPr eaLnBrk="1" hangingPunct="1"/>
            <a:r>
              <a:rPr lang="en-GB" b="1" smtClean="0"/>
              <a:t>Your Notes:</a:t>
            </a:r>
          </a:p>
        </p:txBody>
      </p:sp>
      <p:sp>
        <p:nvSpPr>
          <p:cNvPr id="6" name="Slide Number Placeholder 5"/>
          <p:cNvSpPr>
            <a:spLocks noGrp="1"/>
          </p:cNvSpPr>
          <p:nvPr>
            <p:ph type="sldNum" sz="quarter" idx="10"/>
          </p:nvPr>
        </p:nvSpPr>
        <p:spPr/>
        <p:txBody>
          <a:bodyPr/>
          <a:lstStyle/>
          <a:p>
            <a:fld id="{7C71B02C-EB99-4636-ADD1-2370D646EB0F}" type="slidenum">
              <a:rPr lang="en-GB" smtClean="0"/>
              <a:pPr/>
              <a:t>11</a:t>
            </a:fld>
            <a:endParaRPr lang="en-GB"/>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9" name="Rectangle 2"/>
          <p:cNvSpPr>
            <a:spLocks noGrp="1" noRot="1" noChangeAspect="1" noChangeArrowheads="1" noTextEdit="1"/>
          </p:cNvSpPr>
          <p:nvPr>
            <p:ph type="sldImg"/>
          </p:nvPr>
        </p:nvSpPr>
        <p:spPr>
          <a:xfrm>
            <a:off x="1257300" y="719138"/>
            <a:ext cx="4802188" cy="3602037"/>
          </a:xfrm>
          <a:ln/>
        </p:spPr>
      </p:sp>
      <p:sp>
        <p:nvSpPr>
          <p:cNvPr id="295940"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Wave Professional Styles Reliability</a:t>
            </a:r>
          </a:p>
          <a:p>
            <a:pPr eaLnBrk="1" hangingPunct="1"/>
            <a:r>
              <a:rPr lang="en-GB" smtClean="0"/>
              <a:t>A development goal of Wave Styles questionnaires was to have alternate form and test retest reliabilities as high as possible. In contrast, Wave Styles questionnaires were designed to have moderate (0.6 – 0.8) rather than high internal consistencies at the dimension level (as they are made up of six different work constructs). </a:t>
            </a:r>
          </a:p>
          <a:p>
            <a:pPr eaLnBrk="1" hangingPunct="1"/>
            <a:r>
              <a:rPr lang="en-GB" smtClean="0"/>
              <a:t>The alternate form reliability average across the two forms of the Professional Styles questionnaire (Invited and Supervised Access) is 0.86 with the lowest reliability 0.78 and the highest 0.93 (n=1153). The highest correlation with a scale in one form was with its respective twin in the other form (e.g. Inventive in the Invited Access form correlates most highly with Inventive in Supervised Access form not with any other scale). </a:t>
            </a:r>
          </a:p>
          <a:p>
            <a:pPr eaLnBrk="1" hangingPunct="1"/>
            <a:r>
              <a:rPr lang="en-GB" smtClean="0"/>
              <a:t>The internal consistencies of the dimensions of the two Professional Styles questionnaires range from 0.58 to 0.87 with an average of 0.76 (n=1153). </a:t>
            </a:r>
          </a:p>
          <a:p>
            <a:pPr eaLnBrk="1" hangingPunct="1"/>
            <a:r>
              <a:rPr lang="en-GB" smtClean="0"/>
              <a:t>Test retest average is 0.79 across the dimensions of the two normative Professional Styles questionnaires with an interval of one month. The lowest reliability was 0.71 and the highest ranged up to 0.91 (n=112).</a:t>
            </a:r>
          </a:p>
          <a:p>
            <a:pPr eaLnBrk="1" hangingPunct="1"/>
            <a:r>
              <a:rPr lang="en-GB" smtClean="0"/>
              <a:t>The diversity and richness of the dimensions achieved through facet based design results in breadth of measurement, and avoids the pitfalls of ‘bloated specifics’ as intended.</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110</a:t>
            </a:fld>
            <a:endParaRPr lang="en-GB"/>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3" name="Rectangle 2"/>
          <p:cNvSpPr>
            <a:spLocks noGrp="1" noRot="1" noChangeAspect="1" noChangeArrowheads="1" noTextEdit="1"/>
          </p:cNvSpPr>
          <p:nvPr>
            <p:ph type="sldImg"/>
          </p:nvPr>
        </p:nvSpPr>
        <p:spPr>
          <a:xfrm>
            <a:off x="1257300" y="719138"/>
            <a:ext cx="4802188" cy="3602037"/>
          </a:xfrm>
          <a:ln/>
        </p:spPr>
      </p:sp>
      <p:sp>
        <p:nvSpPr>
          <p:cNvPr id="296964"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Sources of Error</a:t>
            </a:r>
          </a:p>
          <a:p>
            <a:pPr eaLnBrk="1" hangingPunct="1"/>
            <a:r>
              <a:rPr lang="en-GB" smtClean="0"/>
              <a:t>Questionnaire scores can contain errors of measurement for a number of reasons:- </a:t>
            </a:r>
          </a:p>
          <a:p>
            <a:pPr eaLnBrk="1" hangingPunct="1"/>
            <a:endParaRPr lang="en-GB" b="1" smtClean="0"/>
          </a:p>
          <a:p>
            <a:pPr eaLnBrk="1" hangingPunct="1"/>
            <a:r>
              <a:rPr lang="en-GB" b="1" smtClean="0"/>
              <a:t>Individual -</a:t>
            </a:r>
            <a:r>
              <a:rPr lang="en-GB" smtClean="0"/>
              <a:t> The individual completing the questionnaire may have been feeling unwell on the day they completed the questionnaire, or may have had a ‘bad’ day, both of which can influence an individual’s responses.  The reasons for completing a questionnaire can also impact on responses, for example, if completing a personality measure as part of a selection procedure, the individual’s perception of the organisation’s values may bias their responses. </a:t>
            </a:r>
          </a:p>
          <a:p>
            <a:pPr eaLnBrk="1" hangingPunct="1"/>
            <a:r>
              <a:rPr lang="en-GB" b="1" smtClean="0"/>
              <a:t>Environment -</a:t>
            </a:r>
            <a:r>
              <a:rPr lang="en-GB" smtClean="0"/>
              <a:t> The environment can also impact on the reliability of questionnaire scores.  The conditions (heat, noise levels) in which individuals complete the questionnaire can also influence response style.  </a:t>
            </a:r>
          </a:p>
          <a:p>
            <a:pPr eaLnBrk="1" hangingPunct="1"/>
            <a:r>
              <a:rPr lang="en-GB" b="1" smtClean="0"/>
              <a:t>Administration -</a:t>
            </a:r>
            <a:r>
              <a:rPr lang="en-GB" smtClean="0"/>
              <a:t> Finally, the way in which the assessment is administered is also crucial to the reliability of the questionnaire. As Wave Styles is an online measure, it is more immune to these sources of error, since all administration is standardised.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111</a:t>
            </a:fld>
            <a:endParaRPr lang="en-GB"/>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1" name="Rectangle 2"/>
          <p:cNvSpPr>
            <a:spLocks noGrp="1" noRot="1" noChangeAspect="1" noChangeArrowheads="1" noTextEdit="1"/>
          </p:cNvSpPr>
          <p:nvPr>
            <p:ph type="sldImg"/>
          </p:nvPr>
        </p:nvSpPr>
        <p:spPr>
          <a:xfrm>
            <a:off x="1257300" y="719138"/>
            <a:ext cx="4802188" cy="3602037"/>
          </a:xfrm>
          <a:ln/>
        </p:spPr>
      </p:sp>
      <p:sp>
        <p:nvSpPr>
          <p:cNvPr id="299012"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Points on Reliability</a:t>
            </a:r>
          </a:p>
          <a:p>
            <a:pPr eaLnBrk="1" hangingPunct="1"/>
            <a:r>
              <a:rPr lang="en-GB" smtClean="0"/>
              <a:t>Reliability is a necessary stepping stone to validity, in ensuring a measure is accurate and error free.  More reliable scales have smaller bands of error.  Using a questionnaire with good reliability will, therefore, increase the confidence you can have in the generated scores and the accuracy of the outputs.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112</a:t>
            </a:fld>
            <a:endParaRPr lang="en-GB"/>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5" name="Rectangle 2"/>
          <p:cNvSpPr>
            <a:spLocks noGrp="1" noRot="1" noChangeAspect="1" noChangeArrowheads="1" noTextEdit="1"/>
          </p:cNvSpPr>
          <p:nvPr>
            <p:ph type="sldImg"/>
          </p:nvPr>
        </p:nvSpPr>
        <p:spPr>
          <a:xfrm>
            <a:off x="1257300" y="719138"/>
            <a:ext cx="4802188" cy="3602037"/>
          </a:xfrm>
          <a:ln/>
        </p:spPr>
      </p:sp>
      <p:sp>
        <p:nvSpPr>
          <p:cNvPr id="300036"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113</a:t>
            </a:fld>
            <a:endParaRPr lang="en-GB"/>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9" name="Rectangle 2"/>
          <p:cNvSpPr>
            <a:spLocks noGrp="1" noRot="1" noChangeAspect="1" noChangeArrowheads="1" noTextEdit="1"/>
          </p:cNvSpPr>
          <p:nvPr>
            <p:ph type="sldImg"/>
          </p:nvPr>
        </p:nvSpPr>
        <p:spPr>
          <a:xfrm>
            <a:off x="1257300" y="719138"/>
            <a:ext cx="4802188" cy="3602037"/>
          </a:xfrm>
          <a:ln/>
        </p:spPr>
      </p:sp>
      <p:sp>
        <p:nvSpPr>
          <p:cNvPr id="301060"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What is Validity?</a:t>
            </a:r>
          </a:p>
          <a:p>
            <a:pPr eaLnBrk="1" hangingPunct="1"/>
            <a:r>
              <a:rPr lang="en-GB" smtClean="0"/>
              <a:t>A questionnaire is valid to the extent that it measures what it is designed to measure. In particular, validity is a measure of how relevant it is to job content. In developing Wave Styles, providing validation evidence was considered paramount in presenting a questionnaire that looks valid, is based on a robust model of personality and is relevant to the work place.   As such, validation was incorporated into the development process of Wave Styles from its inception.  During the trialling process, validation evidence was collected on the four types of validity that are most commonly considered to be important. There are five commonly used aspects of validity: Face, Faith, Content, Construct and Criterion-related or Empirical Validity.</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114</a:t>
            </a:fld>
            <a:endParaRPr lang="en-GB"/>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3" name="Rectangle 2"/>
          <p:cNvSpPr>
            <a:spLocks noGrp="1" noRot="1" noChangeAspect="1" noChangeArrowheads="1" noTextEdit="1"/>
          </p:cNvSpPr>
          <p:nvPr>
            <p:ph type="sldImg"/>
          </p:nvPr>
        </p:nvSpPr>
        <p:spPr>
          <a:ln/>
        </p:spPr>
      </p:sp>
      <p:sp>
        <p:nvSpPr>
          <p:cNvPr id="302084" name="Rectangle 3"/>
          <p:cNvSpPr>
            <a:spLocks noGrp="1" noChangeArrowheads="1"/>
          </p:cNvSpPr>
          <p:nvPr>
            <p:ph type="body" idx="1"/>
          </p:nvPr>
        </p:nvSpPr>
        <p:spPr>
          <a:noFill/>
          <a:ln/>
        </p:spPr>
        <p:txBody>
          <a:bodyPr/>
          <a:lstStyle/>
          <a:p>
            <a:pPr eaLnBrk="1" hangingPunct="1"/>
            <a:r>
              <a:rPr lang="en-GB" sz="1100" b="1" smtClean="0"/>
              <a:t>Project Epsom: Validity</a:t>
            </a:r>
          </a:p>
          <a:p>
            <a:pPr eaLnBrk="1" hangingPunct="1"/>
            <a:r>
              <a:rPr lang="en-GB" sz="1100" smtClean="0"/>
              <a:t>Studies generally indicate that a good personality questionnaire can have a validity of +0.3. Validities above +0.7 are virtually unknown in the literature. The higher the validity the better. </a:t>
            </a:r>
          </a:p>
          <a:p>
            <a:pPr eaLnBrk="1" hangingPunct="1"/>
            <a:r>
              <a:rPr lang="en-GB" sz="1100" smtClean="0"/>
              <a:t>Ability tests have validities of around +0.5; unstructured interviews around 0.2. Educational qualifications are surprisingly poor predictors of performance, at around +0.1.</a:t>
            </a:r>
          </a:p>
          <a:p>
            <a:pPr eaLnBrk="1" hangingPunct="1"/>
            <a:endParaRPr lang="en-GB" sz="1100"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115</a:t>
            </a:fld>
            <a:endParaRPr lang="en-GB"/>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8" name="Rectangle 2"/>
          <p:cNvSpPr>
            <a:spLocks noGrp="1" noRot="1" noChangeAspect="1" noChangeArrowheads="1" noTextEdit="1"/>
          </p:cNvSpPr>
          <p:nvPr>
            <p:ph type="sldImg"/>
          </p:nvPr>
        </p:nvSpPr>
        <p:spPr>
          <a:ln/>
        </p:spPr>
      </p:sp>
      <p:sp>
        <p:nvSpPr>
          <p:cNvPr id="303109" name="Rectangle 3"/>
          <p:cNvSpPr>
            <a:spLocks noGrp="1" noChangeArrowheads="1"/>
          </p:cNvSpPr>
          <p:nvPr>
            <p:ph type="body" idx="1"/>
          </p:nvPr>
        </p:nvSpPr>
        <p:spPr>
          <a:xfrm>
            <a:off x="731838" y="4560888"/>
            <a:ext cx="5851525" cy="3168670"/>
          </a:xfrm>
          <a:noFill/>
          <a:ln/>
        </p:spPr>
        <p:txBody>
          <a:bodyPr/>
          <a:lstStyle/>
          <a:p>
            <a:pPr eaLnBrk="1" hangingPunct="1"/>
            <a:endParaRPr lang="en-GB" dirty="0" smtClean="0"/>
          </a:p>
        </p:txBody>
      </p:sp>
      <p:sp>
        <p:nvSpPr>
          <p:cNvPr id="6" name="Slide Number Placeholder 5"/>
          <p:cNvSpPr>
            <a:spLocks noGrp="1"/>
          </p:cNvSpPr>
          <p:nvPr>
            <p:ph type="sldNum" sz="quarter" idx="10"/>
          </p:nvPr>
        </p:nvSpPr>
        <p:spPr/>
        <p:txBody>
          <a:bodyPr/>
          <a:lstStyle/>
          <a:p>
            <a:fld id="{7C71B02C-EB99-4636-ADD1-2370D646EB0F}" type="slidenum">
              <a:rPr lang="en-GB" smtClean="0"/>
              <a:pPr/>
              <a:t>116</a:t>
            </a:fld>
            <a:endParaRPr lang="en-GB"/>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1" name="Rectangle 2"/>
          <p:cNvSpPr>
            <a:spLocks noGrp="1" noRot="1" noChangeAspect="1" noChangeArrowheads="1" noTextEdit="1"/>
          </p:cNvSpPr>
          <p:nvPr>
            <p:ph type="sldImg"/>
          </p:nvPr>
        </p:nvSpPr>
        <p:spPr>
          <a:ln/>
        </p:spPr>
      </p:sp>
      <p:sp>
        <p:nvSpPr>
          <p:cNvPr id="304132" name="Rectangle 3"/>
          <p:cNvSpPr>
            <a:spLocks noGrp="1" noChangeArrowheads="1"/>
          </p:cNvSpPr>
          <p:nvPr>
            <p:ph type="body" idx="1"/>
          </p:nvPr>
        </p:nvSpPr>
        <p:spPr>
          <a:noFill/>
          <a:ln/>
        </p:spPr>
        <p:txBody>
          <a:bodyPr/>
          <a:lstStyle/>
          <a:p>
            <a:pPr eaLnBrk="1" hangingPunct="1"/>
            <a:r>
              <a:rPr lang="en-GB" sz="1100" b="1" smtClean="0"/>
              <a:t>Project Epsom: Background</a:t>
            </a:r>
          </a:p>
          <a:p>
            <a:pPr eaLnBrk="1" hangingPunct="1"/>
            <a:r>
              <a:rPr lang="en-GB" sz="1100" smtClean="0"/>
              <a:t>A large sample of participants (n=308) completed a range of popular personality questionnaires, including SHL’s OPQ32i, 16PF, NEO, Hogans PI, Wave Professional and Wave Focus Styles, as well as Saville PQ. Questionnaires were compared against the same independent work performance criteria. These were:</a:t>
            </a:r>
          </a:p>
          <a:p>
            <a:pPr eaLnBrk="1" hangingPunct="1"/>
            <a:endParaRPr lang="en-GB" sz="1100" smtClean="0"/>
          </a:p>
          <a:p>
            <a:pPr eaLnBrk="1" hangingPunct="1"/>
            <a:r>
              <a:rPr lang="en-GB" sz="1100" smtClean="0"/>
              <a:t>(i) A global work performance measure covering accomplishing objectives, applying specialist knowledge and demonstrating potential. </a:t>
            </a:r>
          </a:p>
          <a:p>
            <a:pPr eaLnBrk="1" hangingPunct="1"/>
            <a:r>
              <a:rPr lang="en-GB" sz="1100" smtClean="0"/>
              <a:t>(ii) The SHL Great Eight work competencies.</a:t>
            </a:r>
          </a:p>
          <a:p>
            <a:pPr eaLnBrk="1" hangingPunct="1"/>
            <a:endParaRPr lang="en-GB" sz="1100" smtClean="0"/>
          </a:p>
          <a:p>
            <a:pPr eaLnBrk="1" hangingPunct="1"/>
            <a:r>
              <a:rPr lang="en-GB" sz="1100" smtClean="0"/>
              <a:t>Measures of participants’ work performance were established by asking third-parties to independently rate how effectively the participants performed in the work competencies covered by the Great Eight and global performance criteria.</a:t>
            </a:r>
          </a:p>
          <a:p>
            <a:pPr eaLnBrk="1" hangingPunct="1"/>
            <a:endParaRPr lang="en-GB" sz="1100" smtClean="0"/>
          </a:p>
          <a:p>
            <a:pPr eaLnBrk="1" hangingPunct="1"/>
            <a:r>
              <a:rPr lang="en-GB" sz="1100" smtClean="0"/>
              <a:t>The more accurately a personality questionnaire predicts how independent raters have judged the work performance of the participant in a completely separate rating form, the more valid the personality questionnaire.</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117</a:t>
            </a:fld>
            <a:endParaRPr lang="en-GB"/>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5" name="Rectangle 2"/>
          <p:cNvSpPr>
            <a:spLocks noGrp="1" noRot="1" noChangeAspect="1" noChangeArrowheads="1" noTextEdit="1"/>
          </p:cNvSpPr>
          <p:nvPr>
            <p:ph type="sldImg"/>
          </p:nvPr>
        </p:nvSpPr>
        <p:spPr>
          <a:ln/>
        </p:spPr>
      </p:sp>
      <p:sp>
        <p:nvSpPr>
          <p:cNvPr id="305156" name="Rectangle 3"/>
          <p:cNvSpPr>
            <a:spLocks noGrp="1" noChangeArrowheads="1"/>
          </p:cNvSpPr>
          <p:nvPr>
            <p:ph type="body" idx="1"/>
          </p:nvPr>
        </p:nvSpPr>
        <p:spPr>
          <a:noFill/>
          <a:ln/>
        </p:spPr>
        <p:txBody>
          <a:bodyPr/>
          <a:lstStyle/>
          <a:p>
            <a:pPr eaLnBrk="1" hangingPunct="1"/>
            <a:r>
              <a:rPr lang="en-GB" sz="1100" b="1" smtClean="0"/>
              <a:t>The validity of seven key questionnaires in measuring global work performance:</a:t>
            </a:r>
            <a:br>
              <a:rPr lang="en-GB" sz="1100" b="1" smtClean="0"/>
            </a:br>
            <a:r>
              <a:rPr lang="en-GB" sz="1100" smtClean="0"/>
              <a:t>All of the seven questionnaires show at least a moderate level of validity in predicting work performance according to the global work performance criteria. </a:t>
            </a:r>
            <a:r>
              <a:rPr lang="fr-FR" sz="1100" smtClean="0"/>
              <a:t>The Saville Consulting Wave Professional Styles questionnaire </a:t>
            </a:r>
            <a:r>
              <a:rPr lang="en-GB" sz="1100" smtClean="0"/>
              <a:t>comprehensively outperforms all other questionnaires in terms of validity. Wave Focus Styles and the Saville PQ take under 15 minutes each to complete yet compare favourably in terms of validity with much longer questionnaires such as the OPQ32i, the Hogan Personality Inventory and the 16PF5.</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118</a:t>
            </a:fld>
            <a:endParaRPr lang="en-GB"/>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9" name="Rectangle 2"/>
          <p:cNvSpPr>
            <a:spLocks noGrp="1" noRot="1" noChangeAspect="1" noChangeArrowheads="1" noTextEdit="1"/>
          </p:cNvSpPr>
          <p:nvPr>
            <p:ph type="sldImg"/>
          </p:nvPr>
        </p:nvSpPr>
        <p:spPr>
          <a:ln/>
        </p:spPr>
      </p:sp>
      <p:sp>
        <p:nvSpPr>
          <p:cNvPr id="306180" name="Rectangle 3"/>
          <p:cNvSpPr>
            <a:spLocks noGrp="1" noChangeArrowheads="1"/>
          </p:cNvSpPr>
          <p:nvPr>
            <p:ph type="body" idx="1"/>
          </p:nvPr>
        </p:nvSpPr>
        <p:spPr>
          <a:noFill/>
          <a:ln/>
        </p:spPr>
        <p:txBody>
          <a:bodyPr/>
          <a:lstStyle/>
          <a:p>
            <a:pPr eaLnBrk="1" hangingPunct="1"/>
            <a:r>
              <a:rPr lang="en-GB" sz="1100" b="1" smtClean="0"/>
              <a:t>The average validity of seven key questionnaires in measuring the Great Eight competencies:</a:t>
            </a:r>
          </a:p>
          <a:p>
            <a:pPr eaLnBrk="1" hangingPunct="1"/>
            <a:r>
              <a:rPr lang="en-GB" sz="1100" smtClean="0"/>
              <a:t>The Saville Consulting questionnaires are the most valid questionnaires for measuring work performance, even when defined by the independent SHL Great Eight measures of work performance. The Saville Consulting questionnaires are strong in terms of validity in comparison to SHL’s OPQ® against its own model of work effectiveness.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119</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4" name="Rectangle 2"/>
          <p:cNvSpPr>
            <a:spLocks noGrp="1" noRot="1" noChangeAspect="1" noChangeArrowheads="1" noTextEdit="1"/>
          </p:cNvSpPr>
          <p:nvPr>
            <p:ph type="sldImg"/>
          </p:nvPr>
        </p:nvSpPr>
        <p:spPr>
          <a:ln/>
        </p:spPr>
      </p:sp>
      <p:sp>
        <p:nvSpPr>
          <p:cNvPr id="194565" name="Rectangle 3"/>
          <p:cNvSpPr>
            <a:spLocks noGrp="1" noChangeArrowheads="1"/>
          </p:cNvSpPr>
          <p:nvPr>
            <p:ph type="body" idx="1"/>
          </p:nvPr>
        </p:nvSpPr>
        <p:spPr>
          <a:xfrm>
            <a:off x="731838" y="4562475"/>
            <a:ext cx="5851525" cy="4318000"/>
          </a:xfrm>
          <a:noFill/>
          <a:ln/>
        </p:spPr>
        <p:txBody>
          <a:bodyPr/>
          <a:lstStyle/>
          <a:p>
            <a:pPr eaLnBrk="1" hangingPunct="1"/>
            <a:r>
              <a:rPr lang="en-GB" sz="1100" b="1" smtClean="0"/>
              <a:t>Your Notes:</a:t>
            </a:r>
          </a:p>
        </p:txBody>
      </p:sp>
      <p:sp>
        <p:nvSpPr>
          <p:cNvPr id="6" name="Slide Number Placeholder 5"/>
          <p:cNvSpPr>
            <a:spLocks noGrp="1"/>
          </p:cNvSpPr>
          <p:nvPr>
            <p:ph type="sldNum" sz="quarter" idx="10"/>
          </p:nvPr>
        </p:nvSpPr>
        <p:spPr/>
        <p:txBody>
          <a:bodyPr/>
          <a:lstStyle/>
          <a:p>
            <a:fld id="{7C71B02C-EB99-4636-ADD1-2370D646EB0F}" type="slidenum">
              <a:rPr lang="en-GB" smtClean="0"/>
              <a:pPr/>
              <a:t>12</a:t>
            </a:fld>
            <a:endParaRPr lang="en-GB"/>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3" name="Rectangle 2"/>
          <p:cNvSpPr>
            <a:spLocks noGrp="1" noRot="1" noChangeAspect="1" noChangeArrowheads="1" noTextEdit="1"/>
          </p:cNvSpPr>
          <p:nvPr>
            <p:ph type="sldImg"/>
          </p:nvPr>
        </p:nvSpPr>
        <p:spPr>
          <a:ln/>
        </p:spPr>
      </p:sp>
      <p:sp>
        <p:nvSpPr>
          <p:cNvPr id="307204" name="Rectangle 3"/>
          <p:cNvSpPr>
            <a:spLocks noGrp="1" noChangeArrowheads="1"/>
          </p:cNvSpPr>
          <p:nvPr>
            <p:ph type="body" idx="1"/>
          </p:nvPr>
        </p:nvSpPr>
        <p:spPr>
          <a:noFill/>
          <a:ln/>
        </p:spPr>
        <p:txBody>
          <a:bodyPr/>
          <a:lstStyle/>
          <a:p>
            <a:pPr eaLnBrk="1" hangingPunct="1"/>
            <a:r>
              <a:rPr lang="en-GB" sz="1100" b="1" smtClean="0"/>
              <a:t>The power of seven key questionnaires in terms of their delivery of validity in 15 minutes:</a:t>
            </a:r>
          </a:p>
          <a:p>
            <a:pPr eaLnBrk="1" hangingPunct="1"/>
            <a:r>
              <a:rPr lang="en-GB" sz="1100" smtClean="0"/>
              <a:t>“Power” relates to measuring effectiveness or output in a given unit of time. In terms of personality questionnaires, it can relate to the questionnaire which provides the greatest validity per unit of time. This slide compares the power of the tests in terms of how much validity can be achieved by each in 15 minutes. The Wave Focus Styles and Saville PQ questionnaires are the most powerful, offering good levels of validity in the shortest completion times.</a:t>
            </a:r>
          </a:p>
          <a:p>
            <a:pPr eaLnBrk="1" hangingPunct="1"/>
            <a:r>
              <a:rPr lang="en-GB" sz="1100" b="1" smtClean="0"/>
              <a:t>Follow Up:</a:t>
            </a:r>
          </a:p>
          <a:p>
            <a:pPr eaLnBrk="1" hangingPunct="1"/>
            <a:r>
              <a:rPr lang="en-GB" sz="1100" smtClean="0"/>
              <a:t>When participants were followed up after six months, essentially the same questionnaire rank order of validity was maintained with Saville Consulting Professional and Focus Styles outperforming other questionnaires.</a:t>
            </a:r>
          </a:p>
          <a:p>
            <a:pPr eaLnBrk="1" hangingPunct="1"/>
            <a:endParaRPr lang="en-GB" sz="1100" smtClean="0"/>
          </a:p>
          <a:p>
            <a:pPr eaLnBrk="1" hangingPunct="1"/>
            <a:endParaRPr lang="en-GB" sz="1100"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120</a:t>
            </a:fld>
            <a:endParaRPr lang="en-GB"/>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7" name="Rectangle 2"/>
          <p:cNvSpPr>
            <a:spLocks noGrp="1" noRot="1" noChangeAspect="1" noChangeArrowheads="1" noTextEdit="1"/>
          </p:cNvSpPr>
          <p:nvPr>
            <p:ph type="sldImg"/>
          </p:nvPr>
        </p:nvSpPr>
        <p:spPr>
          <a:ln/>
        </p:spPr>
      </p:sp>
      <p:sp>
        <p:nvSpPr>
          <p:cNvPr id="308228" name="Rectangle 3"/>
          <p:cNvSpPr>
            <a:spLocks noGrp="1" noChangeArrowheads="1"/>
          </p:cNvSpPr>
          <p:nvPr>
            <p:ph type="body" idx="1"/>
          </p:nvPr>
        </p:nvSpPr>
        <p:spPr>
          <a:noFill/>
          <a:ln/>
        </p:spPr>
        <p:txBody>
          <a:bodyPr/>
          <a:lstStyle/>
          <a:p>
            <a:pPr eaLnBrk="1" hangingPunct="1"/>
            <a:r>
              <a:rPr lang="en-GB" sz="1100" b="1" smtClean="0"/>
              <a:t>Increasing Validity Increases Return on Investment:</a:t>
            </a:r>
          </a:p>
          <a:p>
            <a:pPr eaLnBrk="1" hangingPunct="1"/>
            <a:r>
              <a:rPr lang="en-GB" sz="1100" smtClean="0"/>
              <a:t>Questionnaires with the highest validity increase the chance of selecting the best performers at work and considerably reduce selection errors.</a:t>
            </a:r>
          </a:p>
          <a:p>
            <a:pPr eaLnBrk="1" hangingPunct="1"/>
            <a:endParaRPr lang="en-GB" sz="1100" smtClean="0"/>
          </a:p>
          <a:p>
            <a:pPr eaLnBrk="1" hangingPunct="1"/>
            <a:r>
              <a:rPr lang="en-GB" sz="1100" smtClean="0"/>
              <a:t>An example of a serious selection error is selecting a candidate from the bottom 20% of performers when you mean to select from the top 20% of performers:</a:t>
            </a:r>
          </a:p>
          <a:p>
            <a:pPr eaLnBrk="1" hangingPunct="1"/>
            <a:r>
              <a:rPr lang="en-GB" sz="1100" smtClean="0"/>
              <a:t>(i) If a questionnaire has a validity of +0.3, one person in every ten that you select will prove to be in the bottom 20% of performers.</a:t>
            </a:r>
          </a:p>
          <a:p>
            <a:pPr eaLnBrk="1" hangingPunct="1"/>
            <a:r>
              <a:rPr lang="en-GB" sz="1100" smtClean="0"/>
              <a:t>(ii) If a questionnaire has a validity of +0.6, one person in every fifty that you select will prove to be in the bottom 20% of performers.</a:t>
            </a:r>
          </a:p>
          <a:p>
            <a:pPr eaLnBrk="1" hangingPunct="1"/>
            <a:endParaRPr lang="en-GB" sz="1100" smtClean="0"/>
          </a:p>
          <a:p>
            <a:pPr eaLnBrk="1" hangingPunct="1"/>
            <a:r>
              <a:rPr lang="en-GB" sz="1100" smtClean="0"/>
              <a:t>Moving from recruiting using a questionnaire with a validity of +0.2 to using a questionnaire with a validity of +0.4 can double the cost-benefit to an organization. It can reduce the number of serious selection errors five-fold, remarkably improving the accuracy of the selection process.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121</a:t>
            </a:fld>
            <a:endParaRPr lang="en-GB"/>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1" name="Rectangle 2"/>
          <p:cNvSpPr>
            <a:spLocks noGrp="1" noRot="1" noChangeAspect="1" noChangeArrowheads="1" noTextEdit="1"/>
          </p:cNvSpPr>
          <p:nvPr>
            <p:ph type="sldImg"/>
          </p:nvPr>
        </p:nvSpPr>
        <p:spPr>
          <a:ln/>
        </p:spPr>
      </p:sp>
      <p:sp>
        <p:nvSpPr>
          <p:cNvPr id="309252" name="Rectangle 3"/>
          <p:cNvSpPr>
            <a:spLocks noGrp="1" noChangeArrowheads="1"/>
          </p:cNvSpPr>
          <p:nvPr>
            <p:ph type="body" idx="1"/>
          </p:nvPr>
        </p:nvSpPr>
        <p:spPr>
          <a:xfrm>
            <a:off x="731838" y="4560888"/>
            <a:ext cx="5851525" cy="4703762"/>
          </a:xfrm>
          <a:noFill/>
          <a:ln/>
        </p:spPr>
        <p:txBody>
          <a:bodyPr/>
          <a:lstStyle/>
          <a:p>
            <a:pPr eaLnBrk="1" hangingPunct="1"/>
            <a:r>
              <a:rPr lang="en-GB" sz="1100" b="1" smtClean="0"/>
              <a:t>Project Epsom: Summary</a:t>
            </a:r>
          </a:p>
          <a:p>
            <a:pPr eaLnBrk="1" hangingPunct="1"/>
            <a:r>
              <a:rPr lang="en-GB" sz="1100" smtClean="0"/>
              <a:t>The Saville Consulting Wave Professional Styles questionnaire was the most valid assessment for measuring work performance, compared to a range of popular personality questionnaires. Using more valid questionnaires can dramatically reduce selection errors with great impact on company profitability.</a:t>
            </a:r>
            <a:endParaRPr lang="en-GB" sz="1100" b="1" smtClean="0"/>
          </a:p>
          <a:p>
            <a:pPr eaLnBrk="1" hangingPunct="1"/>
            <a:r>
              <a:rPr lang="en-GB" sz="1100" smtClean="0"/>
              <a:t>Wave Focus Styles and the newly developed Saville Personality Questionnaire (Saville PQ), comparable in content and structure with the Occupational Personality Questionnaire (OPQ) was found to be at least as valid, if not more so, than the OPQ32i.</a:t>
            </a:r>
          </a:p>
          <a:p>
            <a:pPr eaLnBrk="1" hangingPunct="1"/>
            <a:r>
              <a:rPr lang="en-GB" sz="1100" smtClean="0"/>
              <a:t>Compared to the OPQ32i, the Saville PQ uses more modern technology, takes approximately 13 rather than 60 minutes, gives both normative and ipsative scores and measures both workplace motives and talents.</a:t>
            </a:r>
          </a:p>
          <a:p>
            <a:pPr eaLnBrk="1" hangingPunct="1"/>
            <a:endParaRPr lang="en-GB" sz="1100" smtClean="0"/>
          </a:p>
          <a:p>
            <a:pPr eaLnBrk="1" hangingPunct="1"/>
            <a:r>
              <a:rPr lang="en-GB" sz="1100" b="1" smtClean="0"/>
              <a:t>Continuing Research:</a:t>
            </a:r>
          </a:p>
          <a:p>
            <a:pPr eaLnBrk="1" hangingPunct="1"/>
            <a:r>
              <a:rPr lang="en-GB" sz="1100" smtClean="0"/>
              <a:t>Other questionnaires in Project Epsom are the subject of future academic papers but briefly:</a:t>
            </a:r>
          </a:p>
          <a:p>
            <a:pPr eaLnBrk="1" hangingPunct="1"/>
            <a:endParaRPr lang="en-GB" sz="1100" smtClean="0"/>
          </a:p>
          <a:p>
            <a:pPr eaLnBrk="1" hangingPunct="1"/>
            <a:r>
              <a:rPr lang="en-GB" sz="1100" smtClean="0"/>
              <a:t>(i) With the DISC questionnaire, no evidence could be found for the validities of +0.85 and +0.95 which are claimed on the Thomas International website. </a:t>
            </a:r>
          </a:p>
          <a:p>
            <a:pPr eaLnBrk="1" hangingPunct="1"/>
            <a:endParaRPr lang="en-GB" sz="1100" smtClean="0"/>
          </a:p>
          <a:p>
            <a:pPr eaLnBrk="1" hangingPunct="1"/>
            <a:r>
              <a:rPr lang="en-GB" sz="1100" smtClean="0"/>
              <a:t>(ii) The Hogan Development Survey (HDS) which assesses the “Dark Side” of personality, failed to relate positively or negatively to work performance; only 8% of participants retained their exact Dark Side profile when they re-completed the same questionnaire after just one week.</a:t>
            </a:r>
          </a:p>
          <a:p>
            <a:pPr eaLnBrk="1" hangingPunct="1"/>
            <a:endParaRPr lang="en-GB" sz="1100"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122</a:t>
            </a:fld>
            <a:endParaRPr lang="en-GB"/>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5" name="Rectangle 2"/>
          <p:cNvSpPr>
            <a:spLocks noGrp="1" noRot="1" noChangeAspect="1" noChangeArrowheads="1" noTextEdit="1"/>
          </p:cNvSpPr>
          <p:nvPr>
            <p:ph type="sldImg"/>
          </p:nvPr>
        </p:nvSpPr>
        <p:spPr>
          <a:xfrm>
            <a:off x="1257300" y="719138"/>
            <a:ext cx="4802188" cy="3602037"/>
          </a:xfrm>
          <a:ln/>
        </p:spPr>
      </p:sp>
      <p:sp>
        <p:nvSpPr>
          <p:cNvPr id="310276"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Validity Summary</a:t>
            </a:r>
          </a:p>
          <a:p>
            <a:pPr eaLnBrk="1" hangingPunct="1"/>
            <a:r>
              <a:rPr lang="en-GB" smtClean="0"/>
              <a:t>In summary, validity is crucial, and the validation-centric approach adopted by Saville Consulting has really maximised validity. The ‘matched model’ used in Wave defines more clearly what we are measuring and predicting in Professional and Focus Styles. Saville Consulting validation statistics show that Wave Styles has exceptional validity in predicting competencies, overall proficiency and promotability. Saville Consulting Wave has already been validated on over 1500 people globally during its development, standardisation and initial use. Gathering validity on every item continues on an ongoing international basis.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123</a:t>
            </a:fld>
            <a:endParaRPr lang="en-GB"/>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9" name="Rectangle 2"/>
          <p:cNvSpPr>
            <a:spLocks noGrp="1" noRot="1" noChangeAspect="1" noChangeArrowheads="1" noTextEdit="1"/>
          </p:cNvSpPr>
          <p:nvPr>
            <p:ph type="sldImg"/>
          </p:nvPr>
        </p:nvSpPr>
        <p:spPr>
          <a:xfrm>
            <a:off x="1257300" y="719138"/>
            <a:ext cx="4802188" cy="3602037"/>
          </a:xfrm>
          <a:ln/>
        </p:spPr>
      </p:sp>
      <p:sp>
        <p:nvSpPr>
          <p:cNvPr id="311300"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124</a:t>
            </a:fld>
            <a:endParaRPr lang="en-GB"/>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3" name="Rectangle 2"/>
          <p:cNvSpPr>
            <a:spLocks noGrp="1" noRot="1" noChangeAspect="1" noChangeArrowheads="1" noTextEdit="1"/>
          </p:cNvSpPr>
          <p:nvPr>
            <p:ph type="sldImg"/>
          </p:nvPr>
        </p:nvSpPr>
        <p:spPr>
          <a:ln/>
        </p:spPr>
      </p:sp>
      <p:sp>
        <p:nvSpPr>
          <p:cNvPr id="312324" name="Rectangle 3"/>
          <p:cNvSpPr>
            <a:spLocks noGrp="1" noChangeArrowheads="1"/>
          </p:cNvSpPr>
          <p:nvPr>
            <p:ph type="body" idx="1"/>
          </p:nvPr>
        </p:nvSpPr>
        <p:spPr>
          <a:noFill/>
          <a:ln/>
        </p:spPr>
        <p:txBody>
          <a:bodyPr/>
          <a:lstStyle/>
          <a:p>
            <a:pPr eaLnBrk="1" hangingPunct="1">
              <a:lnSpc>
                <a:spcPct val="110000"/>
              </a:lnSpc>
            </a:pPr>
            <a:r>
              <a:rPr lang="en-GB" b="1" smtClean="0"/>
              <a:t>Saville Consulting Wave Types Model</a:t>
            </a:r>
          </a:p>
          <a:p>
            <a:pPr eaLnBrk="1" hangingPunct="1">
              <a:lnSpc>
                <a:spcPct val="110000"/>
              </a:lnSpc>
            </a:pPr>
            <a:r>
              <a:rPr lang="en-GB" smtClean="0"/>
              <a:t>The Types report gives a People Type and Task Type.  These combine to give a Work Type.  These Work Types are based upon the 4 clusters of the Professional Styles model, and bring together trait, type and leadership theories. The Wave Types Model is underpinned by leading edge Ra-Ra measurement format, and features validation driven outputs, based on links to performance, proficiency, promotability, preferred culture, and satisfaction.</a:t>
            </a:r>
          </a:p>
          <a:p>
            <a:pPr eaLnBrk="1" hangingPunct="1">
              <a:lnSpc>
                <a:spcPct val="110000"/>
              </a:lnSpc>
            </a:pPr>
            <a:endParaRPr lang="en-GB" smtClean="0"/>
          </a:p>
          <a:p>
            <a:pPr eaLnBrk="1" hangingPunct="1">
              <a:lnSpc>
                <a:spcPct val="110000"/>
              </a:lnSpc>
            </a:pPr>
            <a:r>
              <a:rPr lang="en-GB" b="1" smtClean="0"/>
              <a:t>Wave Transformational Type (Influence &amp; Adaptability)</a:t>
            </a:r>
          </a:p>
          <a:p>
            <a:pPr eaLnBrk="1" hangingPunct="1">
              <a:lnSpc>
                <a:spcPct val="110000"/>
              </a:lnSpc>
              <a:spcBef>
                <a:spcPct val="0"/>
              </a:spcBef>
            </a:pPr>
            <a:r>
              <a:rPr lang="en-GB" smtClean="0"/>
              <a:t>Good at Influencing People</a:t>
            </a:r>
          </a:p>
          <a:p>
            <a:pPr eaLnBrk="1" hangingPunct="1">
              <a:lnSpc>
                <a:spcPct val="110000"/>
              </a:lnSpc>
              <a:spcBef>
                <a:spcPct val="0"/>
              </a:spcBef>
            </a:pPr>
            <a:r>
              <a:rPr lang="en-GB" smtClean="0"/>
              <a:t>Good at Adapting Approaches</a:t>
            </a:r>
          </a:p>
          <a:p>
            <a:pPr eaLnBrk="1" hangingPunct="1">
              <a:lnSpc>
                <a:spcPct val="110000"/>
              </a:lnSpc>
              <a:spcBef>
                <a:spcPct val="0"/>
              </a:spcBef>
            </a:pPr>
            <a:r>
              <a:rPr lang="en-GB" smtClean="0"/>
              <a:t>Wins the hearts and minds of people</a:t>
            </a:r>
          </a:p>
          <a:p>
            <a:pPr eaLnBrk="1" hangingPunct="1">
              <a:lnSpc>
                <a:spcPct val="110000"/>
              </a:lnSpc>
              <a:spcBef>
                <a:spcPct val="0"/>
              </a:spcBef>
            </a:pPr>
            <a:endParaRPr lang="en-GB" b="1" smtClean="0"/>
          </a:p>
          <a:p>
            <a:pPr eaLnBrk="1" hangingPunct="1">
              <a:lnSpc>
                <a:spcPct val="110000"/>
              </a:lnSpc>
              <a:spcBef>
                <a:spcPct val="0"/>
              </a:spcBef>
            </a:pPr>
            <a:r>
              <a:rPr lang="en-GB" b="1" smtClean="0"/>
              <a:t>Wave Transactional Type (Thought &amp; Delivery)</a:t>
            </a:r>
          </a:p>
          <a:p>
            <a:pPr eaLnBrk="1" hangingPunct="1">
              <a:lnSpc>
                <a:spcPct val="110000"/>
              </a:lnSpc>
              <a:spcBef>
                <a:spcPct val="0"/>
              </a:spcBef>
            </a:pPr>
            <a:r>
              <a:rPr lang="en-GB" smtClean="0"/>
              <a:t>Good at Solving Problems</a:t>
            </a:r>
          </a:p>
          <a:p>
            <a:pPr eaLnBrk="1" hangingPunct="1">
              <a:lnSpc>
                <a:spcPct val="110000"/>
              </a:lnSpc>
              <a:spcBef>
                <a:spcPct val="0"/>
              </a:spcBef>
            </a:pPr>
            <a:r>
              <a:rPr lang="en-GB" smtClean="0"/>
              <a:t>Good at Achieving Results</a:t>
            </a:r>
          </a:p>
          <a:p>
            <a:pPr eaLnBrk="1" hangingPunct="1">
              <a:lnSpc>
                <a:spcPct val="110000"/>
              </a:lnSpc>
              <a:spcBef>
                <a:spcPct val="0"/>
              </a:spcBef>
            </a:pPr>
            <a:r>
              <a:rPr lang="en-GB" smtClean="0"/>
              <a:t>Gets things done</a:t>
            </a:r>
          </a:p>
          <a:p>
            <a:pPr eaLnBrk="1" hangingPunct="1">
              <a:lnSpc>
                <a:spcPct val="110000"/>
              </a:lnSpc>
              <a:spcBef>
                <a:spcPct val="0"/>
              </a:spcBef>
            </a:pPr>
            <a:endParaRPr lang="en-GB" smtClean="0"/>
          </a:p>
          <a:p>
            <a:pPr eaLnBrk="1" hangingPunct="1">
              <a:lnSpc>
                <a:spcPct val="110000"/>
              </a:lnSpc>
              <a:spcBef>
                <a:spcPct val="0"/>
              </a:spcBef>
            </a:pPr>
            <a:endParaRPr lang="en-GB" b="1" smtClean="0"/>
          </a:p>
          <a:p>
            <a:pPr eaLnBrk="1" hangingPunct="1"/>
            <a:endParaRPr lang="en-GB" smtClean="0"/>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125</a:t>
            </a:fld>
            <a:endParaRPr lang="en-GB"/>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7" name="Rectangle 2"/>
          <p:cNvSpPr>
            <a:spLocks noGrp="1" noRot="1" noChangeAspect="1" noChangeArrowheads="1" noTextEdit="1"/>
          </p:cNvSpPr>
          <p:nvPr>
            <p:ph type="sldImg"/>
          </p:nvPr>
        </p:nvSpPr>
        <p:spPr>
          <a:xfrm>
            <a:off x="1258888" y="722313"/>
            <a:ext cx="4800600" cy="3600450"/>
          </a:xfrm>
          <a:ln/>
        </p:spPr>
      </p:sp>
      <p:sp>
        <p:nvSpPr>
          <p:cNvPr id="313348" name="Rectangle 3"/>
          <p:cNvSpPr>
            <a:spLocks noGrp="1" noChangeArrowheads="1"/>
          </p:cNvSpPr>
          <p:nvPr>
            <p:ph type="body" idx="1"/>
          </p:nvPr>
        </p:nvSpPr>
        <p:spPr>
          <a:xfrm>
            <a:off x="731838" y="4562475"/>
            <a:ext cx="5851525" cy="4316413"/>
          </a:xfrm>
          <a:noFill/>
          <a:ln/>
        </p:spPr>
        <p:txBody>
          <a:bodyPr/>
          <a:lstStyle/>
          <a:p>
            <a:pPr eaLnBrk="1" hangingPunct="1"/>
            <a:r>
              <a:rPr lang="en-GB" b="1" smtClean="0"/>
              <a:t>Types Report</a:t>
            </a:r>
            <a:endParaRPr lang="en-GB" smtClean="0"/>
          </a:p>
          <a:p>
            <a:pPr eaLnBrk="1" hangingPunct="1"/>
            <a:r>
              <a:rPr lang="en-GB" smtClean="0"/>
              <a:t>The Wave Types report brings together perspectives on teams, leadership and management in one straightforward individual differences model of performance at work. There are performance driven types that predict external work performance as they are based on the Saville Consulting performance driven methodology. </a:t>
            </a:r>
          </a:p>
          <a:p>
            <a:pPr eaLnBrk="1" hangingPunct="1"/>
            <a:r>
              <a:rPr lang="en-GB" smtClean="0"/>
              <a:t>Firstly, individuals are classified by their People Type which can be one of four: Individualist, Influencer, Adaptor or Transformer. Secondly they are classified as having a Task Type, again one of four: Preserver, Thinker, Doer and Transactor.</a:t>
            </a:r>
          </a:p>
          <a:p>
            <a:pPr eaLnBrk="1" hangingPunct="1"/>
            <a:r>
              <a:rPr lang="en-GB" smtClean="0"/>
              <a:t>This leads to their overall Saville Consulting Type which is made up of an individual’s People and Task type combined, e.g. Influencer Doer. This is followed by a bullet point summary of how they will tend to lead, work in teams and manage change.</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126</a:t>
            </a:fld>
            <a:endParaRPr lang="en-GB"/>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1" name="Rectangle 2"/>
          <p:cNvSpPr>
            <a:spLocks noGrp="1" noRot="1" noChangeAspect="1" noChangeArrowheads="1" noTextEdit="1"/>
          </p:cNvSpPr>
          <p:nvPr>
            <p:ph type="sldImg"/>
          </p:nvPr>
        </p:nvSpPr>
        <p:spPr>
          <a:xfrm>
            <a:off x="1258888" y="722313"/>
            <a:ext cx="4800600" cy="3600450"/>
          </a:xfrm>
          <a:ln/>
        </p:spPr>
      </p:sp>
      <p:sp>
        <p:nvSpPr>
          <p:cNvPr id="314372" name="Rectangle 3"/>
          <p:cNvSpPr>
            <a:spLocks noGrp="1" noChangeArrowheads="1"/>
          </p:cNvSpPr>
          <p:nvPr>
            <p:ph type="body" idx="1"/>
          </p:nvPr>
        </p:nvSpPr>
        <p:spPr>
          <a:xfrm>
            <a:off x="731838" y="4562475"/>
            <a:ext cx="5851525" cy="4316413"/>
          </a:xfrm>
          <a:noFill/>
          <a:ln/>
        </p:spPr>
        <p:txBody>
          <a:bodyPr/>
          <a:lstStyle/>
          <a:p>
            <a:pPr eaLnBrk="1" hangingPunct="1"/>
            <a:r>
              <a:rPr lang="en-GB" b="1" smtClean="0"/>
              <a:t>People Type</a:t>
            </a:r>
          </a:p>
          <a:p>
            <a:pPr eaLnBrk="1" hangingPunct="1"/>
            <a:r>
              <a:rPr lang="en-GB" b="1" smtClean="0"/>
              <a:t>Influencer – High Influence/Low Adaptability</a:t>
            </a:r>
          </a:p>
          <a:p>
            <a:pPr eaLnBrk="1" hangingPunct="1"/>
            <a:r>
              <a:rPr lang="en-GB" smtClean="0"/>
              <a:t>Very much driven to take the lead. Make an impact. Decisive, assertive, directive, autocratic even. Will provide a team with a clear sense of purpose and direction but others may not always feel that sufficient account has been taken of their differing needs and viewpoints. Lack warmth and can be insensitive. Communicate well. Prepared to argue their case and express disagreements openly. Tense, prone to anxiety before and during important events, work best in less pressured environments.  Do not respond well to criticism. Prefer to operate from a basis of stability. Unlikely to seek change for change’s sake.</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127</a:t>
            </a:fld>
            <a:endParaRPr lang="en-GB"/>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5" name="Rectangle 2"/>
          <p:cNvSpPr>
            <a:spLocks noGrp="1" noRot="1" noChangeAspect="1" noChangeArrowheads="1" noTextEdit="1"/>
          </p:cNvSpPr>
          <p:nvPr>
            <p:ph type="sldImg"/>
          </p:nvPr>
        </p:nvSpPr>
        <p:spPr>
          <a:xfrm>
            <a:off x="1257300" y="719138"/>
            <a:ext cx="4802188" cy="3602037"/>
          </a:xfrm>
          <a:ln/>
        </p:spPr>
      </p:sp>
      <p:sp>
        <p:nvSpPr>
          <p:cNvPr id="315396"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128</a:t>
            </a:fld>
            <a:endParaRPr lang="en-GB"/>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9" name="Rectangle 2"/>
          <p:cNvSpPr>
            <a:spLocks noGrp="1" noRot="1" noChangeAspect="1" noChangeArrowheads="1" noTextEdit="1"/>
          </p:cNvSpPr>
          <p:nvPr>
            <p:ph type="sldImg"/>
          </p:nvPr>
        </p:nvSpPr>
        <p:spPr>
          <a:xfrm>
            <a:off x="1258888" y="722313"/>
            <a:ext cx="4800600" cy="3600450"/>
          </a:xfrm>
          <a:ln/>
        </p:spPr>
      </p:sp>
      <p:sp>
        <p:nvSpPr>
          <p:cNvPr id="316420" name="Rectangle 3"/>
          <p:cNvSpPr>
            <a:spLocks noGrp="1" noChangeArrowheads="1"/>
          </p:cNvSpPr>
          <p:nvPr>
            <p:ph type="body" idx="1"/>
          </p:nvPr>
        </p:nvSpPr>
        <p:spPr>
          <a:xfrm>
            <a:off x="731838" y="4562475"/>
            <a:ext cx="5851525" cy="4316413"/>
          </a:xfrm>
          <a:noFill/>
          <a:ln/>
        </p:spPr>
        <p:txBody>
          <a:bodyPr/>
          <a:lstStyle/>
          <a:p>
            <a:pPr eaLnBrk="1" hangingPunct="1"/>
            <a:r>
              <a:rPr lang="en-GB" b="1" smtClean="0"/>
              <a:t>Task Type</a:t>
            </a:r>
          </a:p>
          <a:p>
            <a:pPr eaLnBrk="1" hangingPunct="1"/>
            <a:r>
              <a:rPr lang="en-GB" b="1" smtClean="0"/>
              <a:t>Thinker – High Thought/Low Delivery</a:t>
            </a:r>
            <a:r>
              <a:rPr lang="en-GB" smtClean="0"/>
              <a:t> </a:t>
            </a:r>
          </a:p>
          <a:p>
            <a:pPr eaLnBrk="1" hangingPunct="1"/>
            <a:r>
              <a:rPr lang="en-GB" smtClean="0"/>
              <a:t>Combine imagination/ breadth of thought with sharp powers of analysis and logic. Ideas people, visionaries, ‘boffins’. Conceptual, open minded, imaginative, radical. Willing to entertain broad ranging and abstract ideas and possibilities for the future. Prepared to take risks/depart from the rules. Incisive. Analytical. Get quickly to the core of a problem. Logical, rational in approach to decision making. Complement and are complemented by Doers but could also irritate them. May be disorganised, careless, spend a lot of time reflecting/deliberating but not taking action. May pursue ideas at the expense of accomplishing results. Not hard driven.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129</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7" name="Rectangle 2"/>
          <p:cNvSpPr>
            <a:spLocks noGrp="1" noRot="1" noChangeAspect="1" noChangeArrowheads="1" noTextEdit="1"/>
          </p:cNvSpPr>
          <p:nvPr>
            <p:ph type="sldImg"/>
          </p:nvPr>
        </p:nvSpPr>
        <p:spPr>
          <a:ln/>
        </p:spPr>
      </p:sp>
      <p:sp>
        <p:nvSpPr>
          <p:cNvPr id="195588" name="Rectangle 3"/>
          <p:cNvSpPr>
            <a:spLocks noGrp="1" noChangeArrowheads="1"/>
          </p:cNvSpPr>
          <p:nvPr>
            <p:ph type="body" idx="1"/>
          </p:nvPr>
        </p:nvSpPr>
        <p:spPr>
          <a:noFill/>
          <a:ln/>
        </p:spPr>
        <p:txBody>
          <a:bodyPr/>
          <a:lstStyle/>
          <a:p>
            <a:pPr eaLnBrk="1" hangingPunct="1">
              <a:lnSpc>
                <a:spcPct val="90000"/>
              </a:lnSpc>
            </a:pPr>
            <a:r>
              <a:rPr lang="en-GB" b="1" smtClean="0"/>
              <a:t>Wave Professional Styles Model</a:t>
            </a:r>
            <a:endParaRPr lang="en-GB" smtClean="0"/>
          </a:p>
          <a:p>
            <a:pPr eaLnBrk="1" hangingPunct="1">
              <a:lnSpc>
                <a:spcPct val="90000"/>
              </a:lnSpc>
            </a:pPr>
            <a:r>
              <a:rPr lang="en-GB" smtClean="0"/>
              <a:t>The model is hierarchical, providing four levels of detail that can be deployed as required for varying client needs. The four clusters at the apex of the pyramid provide a broad overview of the key characteristics that underpin work performance They also provide the basis of the Saville Consulting Types model which profiles People Type and Task Type. </a:t>
            </a:r>
          </a:p>
          <a:p>
            <a:pPr eaLnBrk="1" hangingPunct="1">
              <a:lnSpc>
                <a:spcPct val="90000"/>
              </a:lnSpc>
            </a:pPr>
            <a:endParaRPr lang="en-GB" smtClean="0"/>
          </a:p>
          <a:p>
            <a:pPr eaLnBrk="1" hangingPunct="1">
              <a:lnSpc>
                <a:spcPct val="90000"/>
              </a:lnSpc>
            </a:pPr>
            <a:r>
              <a:rPr lang="en-GB" smtClean="0"/>
              <a:t>Each cluster is comprised of three sections giving a total of 12 sections. Each of the 12 sections covers three themes giving 36 dimensions, which is the fidelity level of many occupational personality measures. Each dimension breaks down into three facets that jointly define the dimension, giving a total of 108 facets. These facets provide breadth of measurement while maintaining clarity of meaning. </a:t>
            </a:r>
          </a:p>
          <a:p>
            <a:pPr eaLnBrk="1" hangingPunct="1">
              <a:lnSpc>
                <a:spcPct val="90000"/>
              </a:lnSpc>
            </a:pPr>
            <a:endParaRPr lang="en-GB" smtClean="0"/>
          </a:p>
          <a:p>
            <a:pPr eaLnBrk="1" hangingPunct="1">
              <a:lnSpc>
                <a:spcPct val="90000"/>
              </a:lnSpc>
            </a:pPr>
            <a:r>
              <a:rPr lang="en-GB" smtClean="0"/>
              <a:t>The four clusters in the model are Thought, Influence, Adaptability and Delivery.  Within each cluster are three sections. The first cluster, Thought, encompasses the sections Evaluative, Investigative and Imaginative.  This cluster is about taking in information and formulating ideas.  The second cluster, Influence, encompasses the sections Sociable, Impactful and Assertive.  This cluster is about influencing and working with others.  The third cluster, Adaptability, encompasses the sections Resilient, Flexible and Supportive.  This cluster is also about working with others, but more how you adapt to others and offer support.  The final cluster, Delivery, encompasses the sections Conscientious, Structured and Driven.  This is about the actual implementation and delivery of results.</a:t>
            </a:r>
          </a:p>
          <a:p>
            <a:pPr eaLnBrk="1" hangingPunct="1">
              <a:lnSpc>
                <a:spcPct val="90000"/>
              </a:lnSpc>
            </a:pPr>
            <a:endParaRPr lang="en-GB" smtClean="0"/>
          </a:p>
          <a:p>
            <a:pPr eaLnBrk="1" hangingPunct="1">
              <a:lnSpc>
                <a:spcPct val="90000"/>
              </a:lnSpc>
            </a:pPr>
            <a:endParaRPr lang="en-GB" smtClean="0"/>
          </a:p>
          <a:p>
            <a:pPr eaLnBrk="1" hangingPunct="1">
              <a:lnSpc>
                <a:spcPct val="90000"/>
              </a:lnSpc>
            </a:pPr>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13</a:t>
            </a:fld>
            <a:endParaRPr lang="en-GB"/>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3" name="Rectangle 2"/>
          <p:cNvSpPr>
            <a:spLocks noGrp="1" noRot="1" noChangeAspect="1" noChangeArrowheads="1" noTextEdit="1"/>
          </p:cNvSpPr>
          <p:nvPr>
            <p:ph type="sldImg"/>
          </p:nvPr>
        </p:nvSpPr>
        <p:spPr>
          <a:xfrm>
            <a:off x="1257300" y="719138"/>
            <a:ext cx="4802188" cy="3602037"/>
          </a:xfrm>
          <a:ln/>
        </p:spPr>
      </p:sp>
      <p:sp>
        <p:nvSpPr>
          <p:cNvPr id="317444"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130</a:t>
            </a:fld>
            <a:endParaRPr lang="en-GB"/>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7" name="Rectangle 2"/>
          <p:cNvSpPr>
            <a:spLocks noGrp="1" noRot="1" noChangeAspect="1" noChangeArrowheads="1" noTextEdit="1"/>
          </p:cNvSpPr>
          <p:nvPr>
            <p:ph type="sldImg"/>
          </p:nvPr>
        </p:nvSpPr>
        <p:spPr>
          <a:xfrm>
            <a:off x="1258888" y="722313"/>
            <a:ext cx="4800600" cy="3600450"/>
          </a:xfrm>
          <a:ln/>
        </p:spPr>
      </p:sp>
      <p:sp>
        <p:nvSpPr>
          <p:cNvPr id="318468" name="Rectangle 3"/>
          <p:cNvSpPr>
            <a:spLocks noGrp="1" noChangeArrowheads="1"/>
          </p:cNvSpPr>
          <p:nvPr>
            <p:ph type="body" idx="1"/>
          </p:nvPr>
        </p:nvSpPr>
        <p:spPr>
          <a:xfrm>
            <a:off x="731838" y="4562475"/>
            <a:ext cx="5851525" cy="4846638"/>
          </a:xfrm>
          <a:noFill/>
          <a:ln/>
        </p:spPr>
        <p:txBody>
          <a:bodyPr/>
          <a:lstStyle/>
          <a:p>
            <a:pPr eaLnBrk="1" hangingPunct="1"/>
            <a:r>
              <a:rPr lang="en-GB" b="1" smtClean="0"/>
              <a:t>Type Implications</a:t>
            </a:r>
          </a:p>
          <a:p>
            <a:pPr eaLnBrk="1" hangingPunct="1"/>
            <a:r>
              <a:rPr lang="en-GB" b="1" smtClean="0"/>
              <a:t>Influencer Thinkers – A summary</a:t>
            </a:r>
          </a:p>
          <a:p>
            <a:pPr eaLnBrk="1" hangingPunct="1"/>
            <a:r>
              <a:rPr lang="en-GB" smtClean="0"/>
              <a:t>Influence via their intellects. Lively debaters. Thought leaders. Visionaries. Have very strong opinions and clear ideas about the direction things should take. Forceful in putting their views across. Enjoy arguing. Make an impact. Influencer -Thinkers are thought leaders who will be a source of ideas and provide a vision. They will have strong opinions about the direction things should take and put their views across forcefully. They will make an impact. They are likely to debate issues at length and may win the arguments - at an intellectual level. Where they are likely to be less effective is in implementing the vision and getting other people to act on their ideas - not least because they may be abrasive when putting their points across and react negatively to criticism. May not always give sufficient consideration to the opinions and feelings of others. Emphasis on thought rather than action.</a:t>
            </a:r>
          </a:p>
          <a:p>
            <a:pPr eaLnBrk="1" hangingPunct="1"/>
            <a:r>
              <a:rPr lang="en-GB" b="1" smtClean="0"/>
              <a:t>Potential sources of conflict/frustration:</a:t>
            </a:r>
          </a:p>
          <a:p>
            <a:pPr eaLnBrk="1" hangingPunct="1"/>
            <a:r>
              <a:rPr lang="en-GB" smtClean="0"/>
              <a:t>May irritate those strong on delivery (Doers, Transactors) who may perceive their inclination to analyse and argue every point as a delaying tactic. May be perceived as overly harsh by types with more developed ‘softer’ people skills (Adaptors, Transformers).</a:t>
            </a:r>
          </a:p>
          <a:p>
            <a:pPr eaLnBrk="1" hangingPunct="1"/>
            <a:r>
              <a:rPr lang="en-GB" smtClean="0"/>
              <a:t>Preference for stability over change may frustrate more change orientated types (Adaptors, Transformers).</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131</a:t>
            </a:fld>
            <a:endParaRPr lang="en-GB"/>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1" name="Rectangle 2"/>
          <p:cNvSpPr>
            <a:spLocks noGrp="1" noRot="1" noChangeAspect="1" noChangeArrowheads="1" noTextEdit="1"/>
          </p:cNvSpPr>
          <p:nvPr>
            <p:ph type="sldImg"/>
          </p:nvPr>
        </p:nvSpPr>
        <p:spPr>
          <a:xfrm>
            <a:off x="1257300" y="719138"/>
            <a:ext cx="4802188" cy="3602037"/>
          </a:xfrm>
          <a:ln/>
        </p:spPr>
      </p:sp>
      <p:sp>
        <p:nvSpPr>
          <p:cNvPr id="319492"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Wave Types Distribution</a:t>
            </a:r>
          </a:p>
          <a:p>
            <a:pPr eaLnBrk="1" hangingPunct="1"/>
            <a:r>
              <a:rPr lang="en-GB" smtClean="0"/>
              <a:t>Based on the Wave Styles standardisation sample, (1153), the full distribution of Wave Types is presented above. For example, Transformer-Transactors account for 16% of the sample.</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132</a:t>
            </a:fld>
            <a:endParaRPr lang="en-GB"/>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5" name="Rectangle 2"/>
          <p:cNvSpPr>
            <a:spLocks noGrp="1" noRot="1" noChangeAspect="1" noChangeArrowheads="1" noTextEdit="1"/>
          </p:cNvSpPr>
          <p:nvPr>
            <p:ph type="sldImg"/>
          </p:nvPr>
        </p:nvSpPr>
        <p:spPr>
          <a:xfrm>
            <a:off x="1257300" y="719138"/>
            <a:ext cx="4802188" cy="3602037"/>
          </a:xfrm>
          <a:ln/>
        </p:spPr>
      </p:sp>
      <p:sp>
        <p:nvSpPr>
          <p:cNvPr id="320516" name="Rectangle 3"/>
          <p:cNvSpPr>
            <a:spLocks noGrp="1" noChangeArrowheads="1"/>
          </p:cNvSpPr>
          <p:nvPr>
            <p:ph type="body" idx="1"/>
          </p:nvPr>
        </p:nvSpPr>
        <p:spPr>
          <a:xfrm>
            <a:off x="730250" y="4440238"/>
            <a:ext cx="5854700" cy="5160962"/>
          </a:xfrm>
          <a:noFill/>
          <a:ln/>
        </p:spPr>
        <p:txBody>
          <a:bodyPr/>
          <a:lstStyle/>
          <a:p>
            <a:pPr eaLnBrk="1" hangingPunct="1">
              <a:lnSpc>
                <a:spcPct val="115000"/>
              </a:lnSpc>
            </a:pPr>
            <a:r>
              <a:rPr lang="en-GB" sz="1000" smtClean="0"/>
              <a:t>The Types report provides a high level overview of characteristics of the individual, and is appropriate for use in individual and team development and coaching situations.</a:t>
            </a:r>
            <a:endParaRPr lang="en-GB" sz="1000" b="1" smtClean="0"/>
          </a:p>
          <a:p>
            <a:pPr eaLnBrk="1" hangingPunct="1">
              <a:lnSpc>
                <a:spcPct val="115000"/>
              </a:lnSpc>
            </a:pPr>
            <a:r>
              <a:rPr lang="en-GB" sz="1000" b="1" smtClean="0"/>
              <a:t>Coaching and Development – </a:t>
            </a:r>
            <a:r>
              <a:rPr lang="en-GB" sz="1000" smtClean="0"/>
              <a:t>Wave Styles provides insights which are useful to the person being coached and provides a clear link to understanding the impact of their personal style on their performance at work. </a:t>
            </a:r>
            <a:endParaRPr lang="en-GB" sz="1000" b="1" smtClean="0"/>
          </a:p>
          <a:p>
            <a:pPr eaLnBrk="1" hangingPunct="1">
              <a:lnSpc>
                <a:spcPct val="115000"/>
              </a:lnSpc>
            </a:pPr>
            <a:r>
              <a:rPr lang="en-GB" sz="1000" b="1" smtClean="0"/>
              <a:t>Team Development – </a:t>
            </a:r>
            <a:r>
              <a:rPr lang="en-GB" sz="1000" smtClean="0"/>
              <a:t>The Saville Consulting Types model helps members of teams see how they complement each other (e.g. Thinker Influencers are complemented by Adaptor Doers). In addition to providing assistance at an individual level, Wave Types can be used to identify trends and sources of difficulty within teams by examining strengths and weaknesses across a group of people, or potential sources of conflict within the team.  Team development can be accelerated by identifying areas where changes are required to move the team forward. At a broader cultural level, team work applications can be extended to the leadership team and their impact on the organisation as a whole.  Identifying key talents, motives and development needs within the talent pool can be put to use in succession planning and effective talent management. The Type report is particularly useful for aggregating results at group level.</a:t>
            </a:r>
          </a:p>
          <a:p>
            <a:pPr eaLnBrk="1" hangingPunct="1">
              <a:lnSpc>
                <a:spcPct val="120000"/>
              </a:lnSpc>
            </a:pPr>
            <a:r>
              <a:rPr lang="en-GB" sz="800" smtClean="0"/>
              <a:t>.</a:t>
            </a:r>
          </a:p>
          <a:p>
            <a:pPr eaLnBrk="1" hangingPunct="1">
              <a:lnSpc>
                <a:spcPct val="120000"/>
              </a:lnSpc>
            </a:pPr>
            <a:endParaRPr lang="en-GB" sz="800"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133</a:t>
            </a:fld>
            <a:endParaRPr lang="en-GB"/>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9" name="Rectangle 2"/>
          <p:cNvSpPr>
            <a:spLocks noGrp="1" noRot="1" noChangeAspect="1" noChangeArrowheads="1" noTextEdit="1"/>
          </p:cNvSpPr>
          <p:nvPr>
            <p:ph type="sldImg"/>
          </p:nvPr>
        </p:nvSpPr>
        <p:spPr>
          <a:xfrm>
            <a:off x="1257300" y="719138"/>
            <a:ext cx="4802188" cy="3602037"/>
          </a:xfrm>
          <a:ln/>
        </p:spPr>
      </p:sp>
      <p:sp>
        <p:nvSpPr>
          <p:cNvPr id="321540"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Team Types Report</a:t>
            </a:r>
          </a:p>
          <a:p>
            <a:pPr eaLnBrk="1" hangingPunct="1"/>
            <a:r>
              <a:rPr lang="en-GB" smtClean="0"/>
              <a:t>Group profile reporting is available for team building to explore how two or more people are likely to interact. And the detail on the full Wave Expert reports can also provide deeper insight into how people interact with each other.</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134</a:t>
            </a:fld>
            <a:endParaRPr lang="en-GB"/>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3" name="Rectangle 2"/>
          <p:cNvSpPr>
            <a:spLocks noGrp="1" noRot="1" noChangeAspect="1" noChangeArrowheads="1" noTextEdit="1"/>
          </p:cNvSpPr>
          <p:nvPr>
            <p:ph type="sldImg"/>
          </p:nvPr>
        </p:nvSpPr>
        <p:spPr>
          <a:xfrm>
            <a:off x="1258888" y="722313"/>
            <a:ext cx="4800600" cy="3600450"/>
          </a:xfrm>
          <a:ln/>
        </p:spPr>
      </p:sp>
      <p:sp>
        <p:nvSpPr>
          <p:cNvPr id="322564" name="Rectangle 3"/>
          <p:cNvSpPr>
            <a:spLocks noGrp="1" noChangeArrowheads="1"/>
          </p:cNvSpPr>
          <p:nvPr>
            <p:ph type="body" idx="1"/>
          </p:nvPr>
        </p:nvSpPr>
        <p:spPr>
          <a:xfrm>
            <a:off x="731838" y="4562475"/>
            <a:ext cx="5851525" cy="4316413"/>
          </a:xfrm>
          <a:noFill/>
          <a:ln/>
        </p:spPr>
        <p:txBody>
          <a:bodyPr/>
          <a:lstStyle/>
          <a:p>
            <a:pPr eaLnBrk="1" hangingPunct="1"/>
            <a:r>
              <a:rPr lang="en-GB" smtClean="0"/>
              <a:t>Percentage of Transformer-Transactors by job level, based on self-reported responsibility level (N=1020).</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135</a:t>
            </a:fld>
            <a:endParaRPr lang="en-GB"/>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7" name="Rectangle 2"/>
          <p:cNvSpPr>
            <a:spLocks noGrp="1" noRot="1" noChangeAspect="1" noChangeArrowheads="1" noTextEdit="1"/>
          </p:cNvSpPr>
          <p:nvPr>
            <p:ph type="sldImg"/>
          </p:nvPr>
        </p:nvSpPr>
        <p:spPr>
          <a:ln/>
        </p:spPr>
      </p:sp>
      <p:sp>
        <p:nvSpPr>
          <p:cNvPr id="323588" name="Rectangle 3"/>
          <p:cNvSpPr>
            <a:spLocks noGrp="1" noChangeArrowheads="1"/>
          </p:cNvSpPr>
          <p:nvPr>
            <p:ph type="body" idx="1"/>
          </p:nvPr>
        </p:nvSpPr>
        <p:spPr>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136</a:t>
            </a:fld>
            <a:endParaRPr lang="en-GB"/>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1" name="Rectangle 2"/>
          <p:cNvSpPr>
            <a:spLocks noGrp="1" noRot="1" noChangeAspect="1" noChangeArrowheads="1" noTextEdit="1"/>
          </p:cNvSpPr>
          <p:nvPr>
            <p:ph type="sldImg"/>
          </p:nvPr>
        </p:nvSpPr>
        <p:spPr>
          <a:ln/>
        </p:spPr>
      </p:sp>
      <p:sp>
        <p:nvSpPr>
          <p:cNvPr id="324612" name="Rectangle 3"/>
          <p:cNvSpPr>
            <a:spLocks noGrp="1" noChangeArrowheads="1"/>
          </p:cNvSpPr>
          <p:nvPr>
            <p:ph type="body" idx="1"/>
          </p:nvPr>
        </p:nvSpPr>
        <p:spPr>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137</a:t>
            </a:fld>
            <a:endParaRPr lang="en-GB"/>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5" name="Rectangle 2"/>
          <p:cNvSpPr>
            <a:spLocks noGrp="1" noRot="1" noChangeAspect="1" noChangeArrowheads="1" noTextEdit="1"/>
          </p:cNvSpPr>
          <p:nvPr>
            <p:ph type="sldImg"/>
          </p:nvPr>
        </p:nvSpPr>
        <p:spPr>
          <a:ln/>
        </p:spPr>
      </p:sp>
      <p:sp>
        <p:nvSpPr>
          <p:cNvPr id="325636" name="Rectangle 3"/>
          <p:cNvSpPr>
            <a:spLocks noGrp="1" noChangeArrowheads="1"/>
          </p:cNvSpPr>
          <p:nvPr>
            <p:ph type="body" idx="1"/>
          </p:nvPr>
        </p:nvSpPr>
        <p:spPr>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138</a:t>
            </a:fld>
            <a:endParaRPr lang="en-GB"/>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60" name="Rectangle 2"/>
          <p:cNvSpPr>
            <a:spLocks noGrp="1" noRot="1" noChangeAspect="1" noChangeArrowheads="1" noTextEdit="1"/>
          </p:cNvSpPr>
          <p:nvPr>
            <p:ph type="sldImg"/>
          </p:nvPr>
        </p:nvSpPr>
        <p:spPr>
          <a:xfrm>
            <a:off x="1257300" y="719138"/>
            <a:ext cx="4802188" cy="3602037"/>
          </a:xfrm>
          <a:ln/>
        </p:spPr>
      </p:sp>
      <p:sp>
        <p:nvSpPr>
          <p:cNvPr id="326661" name="Rectangle 3"/>
          <p:cNvSpPr>
            <a:spLocks noGrp="1" noChangeArrowheads="1"/>
          </p:cNvSpPr>
          <p:nvPr>
            <p:ph type="body" idx="1"/>
          </p:nvPr>
        </p:nvSpPr>
        <p:spPr>
          <a:xfrm>
            <a:off x="730250" y="4441825"/>
            <a:ext cx="5854700" cy="3859237"/>
          </a:xfrm>
          <a:noFill/>
          <a:ln/>
        </p:spPr>
        <p:txBody>
          <a:bodyPr/>
          <a:lstStyle/>
          <a:p>
            <a:pPr eaLnBrk="1" hangingPunct="1"/>
            <a:r>
              <a:rPr lang="en-GB" sz="1100" b="1" dirty="0" smtClean="0"/>
              <a:t>Entrepreneurial Potential Report</a:t>
            </a:r>
          </a:p>
          <a:p>
            <a:pPr eaLnBrk="1" hangingPunct="1"/>
            <a:r>
              <a:rPr lang="en-GB" sz="1100" dirty="0" smtClean="0"/>
              <a:t>The Entrepreneurial Potential Report was developed in conjunction with Professor David Hall, and his company </a:t>
            </a:r>
            <a:r>
              <a:rPr lang="en-GB" sz="1100" dirty="0" err="1" smtClean="0"/>
              <a:t>Entrecode</a:t>
            </a:r>
            <a:r>
              <a:rPr lang="en-GB" sz="1100" dirty="0" smtClean="0"/>
              <a:t>. The </a:t>
            </a:r>
            <a:r>
              <a:rPr lang="en-GB" sz="1100" dirty="0" err="1" smtClean="0"/>
              <a:t>Entrecode</a:t>
            </a:r>
            <a:r>
              <a:rPr lang="en-GB" sz="1100" dirty="0" smtClean="0">
                <a:cs typeface="Arial" charset="0"/>
              </a:rPr>
              <a:t>®</a:t>
            </a:r>
            <a:r>
              <a:rPr lang="en-GB" sz="1100" dirty="0" smtClean="0"/>
              <a:t> model of entrepreneurial potential is the result of 15 years of research by Professor Hall, seeking to answer the question, ‘how do entrepreneurs create successful businesses?’. His work has encompassed working with owner managers at Durham Business School to growing his own consulting practice to employ 150 people across the UK. </a:t>
            </a:r>
          </a:p>
          <a:p>
            <a:pPr eaLnBrk="1" hangingPunct="1"/>
            <a:r>
              <a:rPr lang="en-GB" sz="1100" dirty="0" smtClean="0"/>
              <a:t>His studies have incorporated researching successful entrepreneurs, to identify their business building processes. He discovered that networking, building alliances and delighting customers was much more important that the 4 ‘P’s, (i.e. Product, Price, Place, Promotion) branding or business plans. Entrepreneurs are well networked, effective at spotting opportunities, are action oriented and highly determined to succeed. Through working with US Olympic athletic team coaches, psycho-linguists, and psychologists, the </a:t>
            </a:r>
            <a:r>
              <a:rPr lang="en-GB" sz="1100" dirty="0" err="1" smtClean="0"/>
              <a:t>Entrecode</a:t>
            </a:r>
            <a:r>
              <a:rPr lang="en-GB" sz="1100" dirty="0" smtClean="0">
                <a:cs typeface="Arial" charset="0"/>
              </a:rPr>
              <a:t>®</a:t>
            </a:r>
            <a:r>
              <a:rPr lang="en-GB" sz="1100" dirty="0" smtClean="0"/>
              <a:t> model was developed. By cracking the entrepreneurial code, he identified that the process that described the methods of successful entrepreneurs also described that used by successful innovators and successful change agents. </a:t>
            </a:r>
          </a:p>
          <a:p>
            <a:pPr eaLnBrk="1" hangingPunct="1"/>
            <a:r>
              <a:rPr lang="en-GB" sz="1100" dirty="0" smtClean="0"/>
              <a:t>The </a:t>
            </a:r>
            <a:r>
              <a:rPr lang="en-GB" sz="1100" dirty="0" err="1" smtClean="0"/>
              <a:t>Entrecode</a:t>
            </a:r>
            <a:r>
              <a:rPr lang="en-GB" sz="1100" dirty="0" smtClean="0">
                <a:cs typeface="Arial" charset="0"/>
              </a:rPr>
              <a:t>®</a:t>
            </a:r>
            <a:r>
              <a:rPr lang="en-GB" sz="1100" dirty="0" smtClean="0"/>
              <a:t> model has been used by corporate business to identify entrepreneurs, and to coach and develop and to create a culture in which they flourish. Wave Styles is used to identify entrepreneurial talent, from which </a:t>
            </a:r>
            <a:r>
              <a:rPr lang="en-GB" sz="1100" dirty="0" err="1" smtClean="0"/>
              <a:t>Entrecode</a:t>
            </a:r>
            <a:r>
              <a:rPr lang="en-GB" sz="1100" dirty="0" smtClean="0"/>
              <a:t> have developed a wide range of tools and workshops to enhance and nurture this talent.</a:t>
            </a:r>
          </a:p>
          <a:p>
            <a:pPr eaLnBrk="1" hangingPunct="1"/>
            <a:endParaRPr lang="en-GB" sz="1100" dirty="0" smtClean="0"/>
          </a:p>
        </p:txBody>
      </p:sp>
      <p:sp>
        <p:nvSpPr>
          <p:cNvPr id="6" name="Slide Number Placeholder 5"/>
          <p:cNvSpPr>
            <a:spLocks noGrp="1"/>
          </p:cNvSpPr>
          <p:nvPr>
            <p:ph type="sldNum" sz="quarter" idx="10"/>
          </p:nvPr>
        </p:nvSpPr>
        <p:spPr/>
        <p:txBody>
          <a:bodyPr/>
          <a:lstStyle/>
          <a:p>
            <a:fld id="{7C71B02C-EB99-4636-ADD1-2370D646EB0F}" type="slidenum">
              <a:rPr lang="en-GB" smtClean="0"/>
              <a:pPr/>
              <a:t>139</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1" name="Rectangle 2"/>
          <p:cNvSpPr>
            <a:spLocks noGrp="1" noRot="1" noChangeAspect="1" noChangeArrowheads="1" noTextEdit="1"/>
          </p:cNvSpPr>
          <p:nvPr>
            <p:ph type="sldImg"/>
          </p:nvPr>
        </p:nvSpPr>
        <p:spPr>
          <a:xfrm>
            <a:off x="1257300" y="719138"/>
            <a:ext cx="4802188" cy="3602037"/>
          </a:xfrm>
          <a:ln/>
        </p:spPr>
      </p:sp>
      <p:sp>
        <p:nvSpPr>
          <p:cNvPr id="196612"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Wave Professional Styles Hierarchy</a:t>
            </a:r>
          </a:p>
          <a:p>
            <a:pPr eaLnBrk="1" hangingPunct="1"/>
            <a:r>
              <a:rPr lang="en-GB" smtClean="0"/>
              <a:t>Saville Consulting Wave is a model with several levels in its hierarchy. The new scaling technology allows much more to be assessed in less time.</a:t>
            </a:r>
          </a:p>
          <a:p>
            <a:pPr eaLnBrk="1" hangingPunct="1"/>
            <a:r>
              <a:rPr lang="en-GB" smtClean="0"/>
              <a:t>The Wave Styles model is organised hierarchically. At the top level are 4 over-arching clusters. Each cluster subsumes 3 sections. Within each section are 3 dimensions. Each dimension is comprised of 3 facets (108 in total), which in turn feature one motive and talent item each.</a:t>
            </a:r>
          </a:p>
          <a:p>
            <a:pPr eaLnBrk="1" hangingPunct="1"/>
            <a:r>
              <a:rPr lang="en-GB" smtClean="0"/>
              <a:t>Here is an example of one ‘branch’ of the model, the Influence cluster. This cluster is about influencing and working with others. Influence, encompasses the sections Sociable, Impactful and Assertive. The Impactful section is made up of three dimensions, Convincing, Articulate and Challenging.</a:t>
            </a:r>
          </a:p>
          <a:p>
            <a:pPr eaLnBrk="1" hangingPunct="1"/>
            <a:r>
              <a:rPr lang="en-GB" smtClean="0"/>
              <a:t>The Articulate dimension is made up of three facets, Presentation Oriented, Eloquent and Socially Confident. These facets relate to giving presentations, explaining things effectively and level of confidence with new people. There are 108 facets in total and these consist of one motive and one talent item each, giving 216 items in total. We shall see that on the Wave Styles Expert reports, the facets are reflected in the verbal comments alongside each dimension.</a:t>
            </a:r>
          </a:p>
          <a:p>
            <a:pPr eaLnBrk="1" hangingPunct="1"/>
            <a:r>
              <a:rPr lang="en-GB" smtClean="0"/>
              <a:t>So from a high level consideration of Influence, users are able to drill down into much more specific aspects of individual style at work. When using Wave in coaching and development, consideration of core behaviours at the facet level can add value to action planning activities. Users have the choice of which level they wish to use, depending upon the particular application.</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14</a:t>
            </a:fld>
            <a:endParaRPr lang="en-GB"/>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3" name="Rectangle 2"/>
          <p:cNvSpPr>
            <a:spLocks noGrp="1" noRot="1" noChangeAspect="1" noChangeArrowheads="1" noTextEdit="1"/>
          </p:cNvSpPr>
          <p:nvPr>
            <p:ph type="sldImg"/>
          </p:nvPr>
        </p:nvSpPr>
        <p:spPr>
          <a:ln/>
        </p:spPr>
      </p:sp>
      <p:sp>
        <p:nvSpPr>
          <p:cNvPr id="327684" name="Rectangle 3"/>
          <p:cNvSpPr>
            <a:spLocks noGrp="1" noChangeArrowheads="1"/>
          </p:cNvSpPr>
          <p:nvPr>
            <p:ph type="body" idx="1"/>
          </p:nvPr>
        </p:nvSpPr>
        <p:spPr>
          <a:noFill/>
          <a:ln/>
        </p:spPr>
        <p:txBody>
          <a:bodyPr/>
          <a:lstStyle/>
          <a:p>
            <a:pPr eaLnBrk="1" hangingPunct="1"/>
            <a:r>
              <a:rPr lang="en-GB" b="1" smtClean="0"/>
              <a:t>Bespoke Expert Reporting</a:t>
            </a:r>
            <a:r>
              <a:rPr lang="en-GB" smtClean="0"/>
              <a:t> - Bespoke competency profiles can be created to display potential against client competency models, including client terminology and language. There is a lot of flexibility regarding the format and presentation of the bespoke report, including the addition of competency based interview questions indicating areas to probe more fully at interview.</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140</a:t>
            </a:fld>
            <a:endParaRPr lang="en-GB"/>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7" name="Rectangle 2"/>
          <p:cNvSpPr>
            <a:spLocks noGrp="1" noRot="1" noChangeAspect="1" noChangeArrowheads="1" noTextEdit="1"/>
          </p:cNvSpPr>
          <p:nvPr>
            <p:ph type="sldImg"/>
          </p:nvPr>
        </p:nvSpPr>
        <p:spPr>
          <a:xfrm>
            <a:off x="1257300" y="719138"/>
            <a:ext cx="4802188" cy="3602037"/>
          </a:xfrm>
          <a:ln/>
        </p:spPr>
      </p:sp>
      <p:sp>
        <p:nvSpPr>
          <p:cNvPr id="328708"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141</a:t>
            </a:fld>
            <a:endParaRPr lang="en-GB"/>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1" name="Rectangle 2"/>
          <p:cNvSpPr>
            <a:spLocks noGrp="1" noRot="1" noChangeAspect="1" noChangeArrowheads="1" noTextEdit="1"/>
          </p:cNvSpPr>
          <p:nvPr>
            <p:ph type="sldImg"/>
          </p:nvPr>
        </p:nvSpPr>
        <p:spPr>
          <a:xfrm>
            <a:off x="1257300" y="719138"/>
            <a:ext cx="4802188" cy="3602037"/>
          </a:xfrm>
          <a:ln/>
        </p:spPr>
      </p:sp>
      <p:sp>
        <p:nvSpPr>
          <p:cNvPr id="329732" name="Rectangle 3"/>
          <p:cNvSpPr>
            <a:spLocks noGrp="1" noChangeArrowheads="1"/>
          </p:cNvSpPr>
          <p:nvPr>
            <p:ph type="body" idx="1"/>
          </p:nvPr>
        </p:nvSpPr>
        <p:spPr>
          <a:xfrm>
            <a:off x="730250" y="4440238"/>
            <a:ext cx="5854700" cy="5160962"/>
          </a:xfrm>
          <a:noFill/>
          <a:ln/>
        </p:spPr>
        <p:txBody>
          <a:bodyPr/>
          <a:lstStyle/>
          <a:p>
            <a:pPr eaLnBrk="1" hangingPunct="1"/>
            <a:r>
              <a:rPr lang="en-GB" b="1" smtClean="0"/>
              <a:t>Using Wave in Selection</a:t>
            </a:r>
          </a:p>
          <a:p>
            <a:pPr eaLnBrk="1" hangingPunct="1">
              <a:lnSpc>
                <a:spcPct val="120000"/>
              </a:lnSpc>
            </a:pPr>
            <a:r>
              <a:rPr lang="en-GB" smtClean="0"/>
              <a:t>Wave  offers powerful insights into how an organisation’s people and its culture engage with each other, enabling the better identification of talent and potential. </a:t>
            </a:r>
          </a:p>
          <a:p>
            <a:pPr eaLnBrk="1" hangingPunct="1">
              <a:lnSpc>
                <a:spcPct val="120000"/>
              </a:lnSpc>
            </a:pPr>
            <a:r>
              <a:rPr lang="en-GB" smtClean="0"/>
              <a:t>Wave can be sent to candidates online before assessment events and interviews. The expert report provides recruiters with powerful information on 36 dimensions incorporating both motives and talents. Based on extensive research, the report also predicts each candidate's preferred culture and the competencies they are most likely to exhibit in the workplace. By linking individual attributes with corporate culture Saville Consulting Wave enables recruiters to fine-tune their decision making and select with confidence. Wave gives more valid data in less time and the results can be used to verify other information involved in short-listing decisions, or to identify potential areas for exploration in interview. Compatibility and fit with the corporate culture can be considered by examining how an individual’s talents and preferences line up with the organisational culture. This is an important factor in selection, with research indicating that the lack of cultural fit is one of the main reasons for early resignations and premature departures. The results may include more expensive re-recruitment activities and potential lack of confidence in the selection process. The detail in the Wave Styles model allows for bespoke reports to be created to client specifications with a better content match to client competency models.  </a:t>
            </a:r>
          </a:p>
          <a:p>
            <a:pPr eaLnBrk="1" hangingPunct="1">
              <a:lnSpc>
                <a:spcPct val="120000"/>
              </a:lnSpc>
            </a:pPr>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142</a:t>
            </a:fld>
            <a:endParaRPr lang="en-GB"/>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5" name="Rectangle 2"/>
          <p:cNvSpPr>
            <a:spLocks noGrp="1" noRot="1" noChangeAspect="1" noChangeArrowheads="1" noTextEdit="1"/>
          </p:cNvSpPr>
          <p:nvPr>
            <p:ph type="sldImg"/>
          </p:nvPr>
        </p:nvSpPr>
        <p:spPr>
          <a:ln/>
        </p:spPr>
      </p:sp>
      <p:sp>
        <p:nvSpPr>
          <p:cNvPr id="330756" name="Rectangle 3"/>
          <p:cNvSpPr>
            <a:spLocks noGrp="1" noChangeArrowheads="1"/>
          </p:cNvSpPr>
          <p:nvPr>
            <p:ph type="body" idx="1"/>
          </p:nvPr>
        </p:nvSpPr>
        <p:spPr>
          <a:noFill/>
          <a:ln/>
        </p:spPr>
        <p:txBody>
          <a:bodyPr/>
          <a:lstStyle/>
          <a:p>
            <a:pPr eaLnBrk="1" hangingPunct="1"/>
            <a:r>
              <a:rPr lang="en-GB" b="1" smtClean="0"/>
              <a:t>Using Wave in Induction Planning</a:t>
            </a:r>
            <a:endParaRPr lang="en-GB" smtClean="0"/>
          </a:p>
          <a:p>
            <a:pPr eaLnBrk="1" hangingPunct="1"/>
            <a:r>
              <a:rPr lang="en-GB" smtClean="0"/>
              <a:t>Following-on from selection, Wave can help organisations best plan and implement induction, thus ensuring a successful and productive first one hundred days for all recruits. Organisations invest varying amounts of time in new employee induction. Wave offers the capacity to keep the time short but extremely focussed and, therefore, targeted and cost effective. The culture fit section of the profile should alert people to any possible areas for concern, such that timely preventative action can be put in place. The culture fit section also provides new starters with a picture of what is most likely to enhance their performance at work and can help them consider how best to make the most of their talents. Wave Styles gives an individual a view of what they would like to get out of their work. Despite new starters tending to be satisfied in general, their satisfaction ratings are relatively weak when they are asked about the feedback of (or lack of feedback of) assessment data collected during their selection</a:t>
            </a:r>
            <a:r>
              <a:rPr lang="en-GB" sz="1000" smtClean="0"/>
              <a:t>.</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143</a:t>
            </a:fld>
            <a:endParaRPr lang="en-GB"/>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9" name="Rectangle 2"/>
          <p:cNvSpPr>
            <a:spLocks noGrp="1" noRot="1" noChangeAspect="1" noChangeArrowheads="1" noTextEdit="1"/>
          </p:cNvSpPr>
          <p:nvPr>
            <p:ph type="sldImg"/>
          </p:nvPr>
        </p:nvSpPr>
        <p:spPr>
          <a:ln/>
        </p:spPr>
      </p:sp>
      <p:sp>
        <p:nvSpPr>
          <p:cNvPr id="331780" name="Rectangle 3"/>
          <p:cNvSpPr>
            <a:spLocks noGrp="1" noChangeArrowheads="1"/>
          </p:cNvSpPr>
          <p:nvPr>
            <p:ph type="body" idx="1"/>
          </p:nvPr>
        </p:nvSpPr>
        <p:spPr>
          <a:xfrm>
            <a:off x="731838" y="4440238"/>
            <a:ext cx="5851525" cy="4824412"/>
          </a:xfrm>
          <a:noFill/>
          <a:ln/>
        </p:spPr>
        <p:txBody>
          <a:bodyPr/>
          <a:lstStyle/>
          <a:p>
            <a:pPr eaLnBrk="1" hangingPunct="1"/>
            <a:r>
              <a:rPr lang="en-GB" b="1" smtClean="0"/>
              <a:t>Using Wave in Development</a:t>
            </a:r>
          </a:p>
          <a:p>
            <a:pPr eaLnBrk="1" hangingPunct="1"/>
            <a:r>
              <a:rPr lang="en-GB" smtClean="0"/>
              <a:t>Wave can be used in development at the individual, team or corporate level. Investment in internal resources and the development of core competencies is essential for building business success and business growth. Saville Consulting Wave explores the underlying motives and drivers that underlie successful performance and provides predictive data about where individuals are most likely to thrive and deliver their best performance. Thus Wave offers practitioners a quick and effective way of measuring people against 36 dimensions with the possibility of drilling down and exploring splits and cuts at the 108 level.</a:t>
            </a:r>
          </a:p>
          <a:p>
            <a:pPr eaLnBrk="1" hangingPunct="1"/>
            <a:r>
              <a:rPr lang="en-GB" smtClean="0"/>
              <a:t>The primary purpose of using Wave in a development context is to increase individual awareness and self insight, as a first step in achieving behavioural change. It is in a developmental context that practitioners are more likely to have the time to fully explore the depth of a Wave profile.</a:t>
            </a:r>
          </a:p>
          <a:p>
            <a:pPr eaLnBrk="1" hangingPunct="1"/>
            <a:r>
              <a:rPr lang="en-GB" smtClean="0"/>
              <a:t>In the first instance, the differences (if any) between individual talent and individual motive should be investigated and fully explored. When talent scores are higher than motive scores, individuals may well find themselves in roles where they can easily meet the requirements but their job satisfaction is relatively low. Alternatively they may be underachieving or simply not doing themselves justice as a direct result of the lack of intrinsic motivation.</a:t>
            </a:r>
          </a:p>
          <a:p>
            <a:pPr eaLnBrk="1" hangingPunct="1"/>
            <a:r>
              <a:rPr lang="en-GB" smtClean="0"/>
              <a:t>When motive scores are higher than talent scores, the individual may be unknowingly ripe for knowledge and skills development; they may be keen to progress and develop in certain areas and /or they may have unrealistic aspirations in some areas. These important splits and the reasons for the lack of alignment should be fully explored during the feedback discussions.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144</a:t>
            </a:fld>
            <a:endParaRPr lang="en-GB"/>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3" name="Rectangle 2"/>
          <p:cNvSpPr>
            <a:spLocks noGrp="1" noRot="1" noChangeAspect="1" noChangeArrowheads="1" noTextEdit="1"/>
          </p:cNvSpPr>
          <p:nvPr>
            <p:ph type="sldImg"/>
          </p:nvPr>
        </p:nvSpPr>
        <p:spPr>
          <a:xfrm>
            <a:off x="1257300" y="719138"/>
            <a:ext cx="4802188" cy="3602037"/>
          </a:xfrm>
          <a:ln/>
        </p:spPr>
      </p:sp>
      <p:sp>
        <p:nvSpPr>
          <p:cNvPr id="332804" name="Rectangle 3"/>
          <p:cNvSpPr>
            <a:spLocks noGrp="1" noChangeArrowheads="1"/>
          </p:cNvSpPr>
          <p:nvPr>
            <p:ph type="body" idx="1"/>
          </p:nvPr>
        </p:nvSpPr>
        <p:spPr>
          <a:xfrm>
            <a:off x="730250" y="4562475"/>
            <a:ext cx="5854700" cy="5038725"/>
          </a:xfrm>
          <a:noFill/>
          <a:ln/>
        </p:spPr>
        <p:txBody>
          <a:bodyPr/>
          <a:lstStyle/>
          <a:p>
            <a:pPr eaLnBrk="1" hangingPunct="1"/>
            <a:r>
              <a:rPr lang="en-GB" b="1" smtClean="0"/>
              <a:t>Individual Development - </a:t>
            </a:r>
            <a:r>
              <a:rPr lang="en-GB" smtClean="0"/>
              <a:t>In development, Wave Styles data can be used to explore the talents and motives which underlie successful performance. Reporting provides predictive data on where individuals are most likely to thrive and deliver their best performance, as well as potential barriers to success.  This lends itself not only to personal development and advisory capabilities in stress management and counselling, but also to organisation-wide development and resourcing issues.</a:t>
            </a:r>
          </a:p>
          <a:p>
            <a:pPr eaLnBrk="1" hangingPunct="1"/>
            <a:r>
              <a:rPr lang="en-GB" b="1" smtClean="0"/>
              <a:t>Coaching and development –</a:t>
            </a:r>
            <a:r>
              <a:rPr lang="en-GB" smtClean="0"/>
              <a:t> Wave Styles provides insights which are useful to people being coached and provides a clear link to understanding the impact of their personal style (motive and talent) on their performance at work. Facet splits provide more detail and interesting contrasts that lead to a precise understanding of the individual's approach to work. In development it is also extremely useful to know where an individual has an internal incentive or motive to develop or has little internal incentive or motive to improve performance (which is provided by motive-talent splits).</a:t>
            </a:r>
          </a:p>
          <a:p>
            <a:pPr eaLnBrk="1" hangingPunct="1"/>
            <a:r>
              <a:rPr lang="en-GB" b="1" smtClean="0"/>
              <a:t>Career Planning –</a:t>
            </a:r>
            <a:r>
              <a:rPr lang="en-GB" smtClean="0"/>
              <a:t> In thinking about how to manage their future career it is useful for individuals to understand what areas they are interested in developing (insight from motive-talent splits) and what type of culture will enhance or inhibit their success and motivation (culture prediction report). By giving this unique perspective Wave allows an individual a perspective on what they want from their work in the future. Wave has not been designed as a clinical instrument; nevertheless it can provide great value to coaching and stress management in the work place.</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145</a:t>
            </a:fld>
            <a:endParaRPr lang="en-GB"/>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7" name="Rectangle 2"/>
          <p:cNvSpPr>
            <a:spLocks noGrp="1" noRot="1" noChangeAspect="1" noChangeArrowheads="1" noTextEdit="1"/>
          </p:cNvSpPr>
          <p:nvPr>
            <p:ph type="sldImg"/>
          </p:nvPr>
        </p:nvSpPr>
        <p:spPr>
          <a:ln/>
        </p:spPr>
      </p:sp>
      <p:sp>
        <p:nvSpPr>
          <p:cNvPr id="333828" name="Rectangle 3"/>
          <p:cNvSpPr>
            <a:spLocks noGrp="1" noChangeArrowheads="1"/>
          </p:cNvSpPr>
          <p:nvPr>
            <p:ph type="body" idx="1"/>
          </p:nvPr>
        </p:nvSpPr>
        <p:spPr>
          <a:xfrm>
            <a:off x="731838" y="4560888"/>
            <a:ext cx="5851525" cy="4848225"/>
          </a:xfrm>
          <a:noFill/>
          <a:ln/>
        </p:spPr>
        <p:txBody>
          <a:bodyPr/>
          <a:lstStyle/>
          <a:p>
            <a:pPr eaLnBrk="1" hangingPunct="1">
              <a:lnSpc>
                <a:spcPct val="95000"/>
              </a:lnSpc>
            </a:pPr>
            <a:r>
              <a:rPr lang="en-GB" b="1" smtClean="0"/>
              <a:t>Organisational talent audit/benchmarking</a:t>
            </a:r>
          </a:p>
          <a:p>
            <a:pPr eaLnBrk="1" hangingPunct="1">
              <a:lnSpc>
                <a:spcPct val="95000"/>
              </a:lnSpc>
            </a:pPr>
            <a:r>
              <a:rPr lang="en-GB" smtClean="0"/>
              <a:t>Wave provides a vehicle for benchmarking groups in terms of their perceived motives and talents. </a:t>
            </a:r>
          </a:p>
          <a:p>
            <a:pPr eaLnBrk="1" hangingPunct="1">
              <a:lnSpc>
                <a:spcPct val="95000"/>
              </a:lnSpc>
            </a:pPr>
            <a:r>
              <a:rPr lang="en-GB" smtClean="0"/>
              <a:t>The Wave suite is a powerful tool in helping organisations to identify and manage their talent. By increasing insight and understanding insight into people’s strengths, Wave data may open doors that have previously been assumed to be closed. Wave Styles dimensions, including Enterprising, Empowering and Purposeful load heavily on a number of core requirements for progression and offer quick and easy access to data for audit purposes. </a:t>
            </a:r>
          </a:p>
          <a:p>
            <a:pPr eaLnBrk="1" hangingPunct="1">
              <a:lnSpc>
                <a:spcPct val="95000"/>
              </a:lnSpc>
            </a:pPr>
            <a:r>
              <a:rPr lang="en-GB" smtClean="0"/>
              <a:t>The alignment of culture, talents and motives throughout an organisation is a world beating formula, offering considerable competitive advantage to those who are prepared to invest the time and effort to achieve it. </a:t>
            </a:r>
          </a:p>
          <a:p>
            <a:pPr eaLnBrk="1" hangingPunct="1">
              <a:lnSpc>
                <a:spcPct val="95000"/>
              </a:lnSpc>
            </a:pPr>
            <a:r>
              <a:rPr lang="en-GB" smtClean="0"/>
              <a:t>Succession and talent management should be on every CEO’s agenda. Data needs to be gathered and presented in a systematic, targeted and fair manner. Wave Styles can contribute substantially to professional talent management, which recognises the value of diversity, whilst at the same time, recognising the need for reliability and validity.</a:t>
            </a:r>
          </a:p>
          <a:p>
            <a:pPr eaLnBrk="1" hangingPunct="1">
              <a:lnSpc>
                <a:spcPct val="95000"/>
              </a:lnSpc>
            </a:pPr>
            <a:r>
              <a:rPr lang="en-GB" smtClean="0"/>
              <a:t>Development at the top of an organisation is sometimes neglected, despite the potential benefits to be gained at all levels. The short administration time and the power of the Wave suite make it an ideal choice for use with senior executives, particularly when used in conjunction with a cultural review.</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146</a:t>
            </a:fld>
            <a:endParaRPr lang="en-GB"/>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1" name="Rectangle 2"/>
          <p:cNvSpPr>
            <a:spLocks noGrp="1" noRot="1" noChangeAspect="1" noChangeArrowheads="1" noTextEdit="1"/>
          </p:cNvSpPr>
          <p:nvPr>
            <p:ph type="sldImg"/>
          </p:nvPr>
        </p:nvSpPr>
        <p:spPr>
          <a:ln/>
        </p:spPr>
      </p:sp>
      <p:sp>
        <p:nvSpPr>
          <p:cNvPr id="334852" name="Rectangle 3"/>
          <p:cNvSpPr>
            <a:spLocks noGrp="1" noChangeArrowheads="1"/>
          </p:cNvSpPr>
          <p:nvPr>
            <p:ph type="body" idx="1"/>
          </p:nvPr>
        </p:nvSpPr>
        <p:spPr>
          <a:noFill/>
          <a:ln/>
        </p:spPr>
        <p:txBody>
          <a:bodyPr/>
          <a:lstStyle/>
          <a:p>
            <a:pPr eaLnBrk="1" hangingPunct="1"/>
            <a:r>
              <a:rPr lang="en-GB" b="1" smtClean="0"/>
              <a:t>Wave Styles and Organisational Change</a:t>
            </a:r>
          </a:p>
          <a:p>
            <a:pPr eaLnBrk="1" hangingPunct="1"/>
            <a:r>
              <a:rPr lang="en-GB" smtClean="0"/>
              <a:t>The majority of large scale change programmes fail. The reasons for this vary but the common themes include, lack of clarity of objectives, problems with communication, lack of leadership, people’s differing attitudes to change and problems with motivation. By increasing understanding of these matters, Wave has much to contribute in the area of change management. It provides a comprehensive and well researched platform on which to build.</a:t>
            </a:r>
          </a:p>
          <a:p>
            <a:pPr eaLnBrk="1" hangingPunct="1"/>
            <a:r>
              <a:rPr lang="en-GB" smtClean="0"/>
              <a:t>Larger organisations may wish to consider bespoke Wave questionnaires which are tailored to their specific competency frameworks and /or talent requirements.</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147</a:t>
            </a:fld>
            <a:endParaRPr lang="en-GB"/>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5" name="Rectangle 2"/>
          <p:cNvSpPr>
            <a:spLocks noGrp="1" noRot="1" noChangeAspect="1" noChangeArrowheads="1" noTextEdit="1"/>
          </p:cNvSpPr>
          <p:nvPr>
            <p:ph type="sldImg"/>
          </p:nvPr>
        </p:nvSpPr>
        <p:spPr>
          <a:xfrm>
            <a:off x="1257300" y="719138"/>
            <a:ext cx="4802188" cy="3602037"/>
          </a:xfrm>
          <a:ln/>
        </p:spPr>
      </p:sp>
      <p:sp>
        <p:nvSpPr>
          <p:cNvPr id="335876"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148</a:t>
            </a:fld>
            <a:endParaRPr lang="en-GB"/>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9" name="Rectangle 2"/>
          <p:cNvSpPr>
            <a:spLocks noGrp="1" noRot="1" noChangeAspect="1" noChangeArrowheads="1" noTextEdit="1"/>
          </p:cNvSpPr>
          <p:nvPr>
            <p:ph type="sldImg"/>
          </p:nvPr>
        </p:nvSpPr>
        <p:spPr>
          <a:xfrm>
            <a:off x="1257300" y="719138"/>
            <a:ext cx="4802188" cy="3602037"/>
          </a:xfrm>
          <a:ln/>
        </p:spPr>
      </p:sp>
      <p:sp>
        <p:nvSpPr>
          <p:cNvPr id="336900" name="Rectangle 3"/>
          <p:cNvSpPr>
            <a:spLocks noGrp="1" noChangeArrowheads="1"/>
          </p:cNvSpPr>
          <p:nvPr>
            <p:ph type="body" idx="1"/>
          </p:nvPr>
        </p:nvSpPr>
        <p:spPr>
          <a:xfrm>
            <a:off x="730250" y="4562475"/>
            <a:ext cx="5854700" cy="4775200"/>
          </a:xfrm>
          <a:noFill/>
          <a:ln/>
        </p:spPr>
        <p:txBody>
          <a:bodyPr/>
          <a:lstStyle/>
          <a:p>
            <a:pPr eaLnBrk="1" hangingPunct="1"/>
            <a:r>
              <a:rPr lang="en-GB" smtClean="0"/>
              <a:t>It is good practice that the use of tests is controlled by a test use policy.  This will set out standards and local policies on a range of relevant issues.  This helps ensure that minimum standards are maintained and that there is a consistency in practice across candidates. </a:t>
            </a:r>
          </a:p>
          <a:p>
            <a:pPr eaLnBrk="1" hangingPunct="1"/>
            <a:r>
              <a:rPr lang="en-GB" smtClean="0"/>
              <a:t>Test users must undergo training, but as with any set of skills or knowledge, over time issues may be forgotten and bad habits develop.  Equally new developments may require updating of knowledge.  For instance, the use of computers is changing the way tests are used and new issues are arising for test users.  Therefore it is important to engage in continuing professional development to maintain up-to-date knowledge and develop skills.  This may be through reading relevant literature (e.g. Selection and Development Review) attending conferences and training days (e.g. BPS Test User Conference) or working with other test users to challenge and develop each other.</a:t>
            </a:r>
          </a:p>
          <a:p>
            <a:pPr eaLnBrk="1" hangingPunct="1"/>
            <a:r>
              <a:rPr lang="en-GB" smtClean="0"/>
              <a:t>For both ethical and legal reasons, candidate data should be handled and stored securely and appropriately according to applicable legal guidelines. Candidate data should be stored confidentially.  Existing data should not be used for a different purpose to the one for which it was first collected unless the candidate has consented to do so. Any data allowing identification of the candidate should be removed from publicly accessible records of assessment results. There are 8 principles put into place by the Data Protection Act 1998 to make sure that information is handled properly and this is applicable in the choice of and application of psychometric tests.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149</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5" name="Rectangle 2"/>
          <p:cNvSpPr>
            <a:spLocks noGrp="1" noRot="1" noChangeAspect="1" noChangeArrowheads="1" noTextEdit="1"/>
          </p:cNvSpPr>
          <p:nvPr>
            <p:ph type="sldImg"/>
          </p:nvPr>
        </p:nvSpPr>
        <p:spPr>
          <a:xfrm>
            <a:off x="1257300" y="719138"/>
            <a:ext cx="4802188" cy="3602037"/>
          </a:xfrm>
          <a:ln/>
        </p:spPr>
      </p:sp>
      <p:sp>
        <p:nvSpPr>
          <p:cNvPr id="197636" name="Rectangle 3"/>
          <p:cNvSpPr>
            <a:spLocks noGrp="1" noChangeArrowheads="1"/>
          </p:cNvSpPr>
          <p:nvPr>
            <p:ph type="body" idx="1"/>
          </p:nvPr>
        </p:nvSpPr>
        <p:spPr>
          <a:xfrm>
            <a:off x="730250" y="4562475"/>
            <a:ext cx="5854700" cy="4630738"/>
          </a:xfrm>
          <a:noFill/>
          <a:ln/>
        </p:spPr>
        <p:txBody>
          <a:bodyPr/>
          <a:lstStyle/>
          <a:p>
            <a:pPr eaLnBrk="1" hangingPunct="1"/>
            <a:r>
              <a:rPr lang="en-GB" b="1" smtClean="0"/>
              <a:t>Thought Cluster</a:t>
            </a:r>
          </a:p>
          <a:p>
            <a:pPr eaLnBrk="1" hangingPunct="1"/>
            <a:r>
              <a:rPr lang="en-GB" smtClean="0"/>
              <a:t>The Thought cluster covers stylistic characteristics that underpin problem-solving behaviour. The Evaluative section covers Analytical, Factual and Rational dimensions that relate to ‘convergent thinking’. Results from this section can be fruitfully cross-referenced to results on Saville Consulting aptitude tests measuring verbal, numerical and diagrammatic/abstract reasoning. The Investigative section covers Learning Oriented, Practically Minded and Insightful dimensions – a heterogeneous set of dimensions linked through the ‘learning’ theme. Frequently individuals are expected to be imaginative in coming forward with solutions, but also evaluative in reality-checking their proposals.  To what extent a learning orientation helps problem solving depends very much on the company culture. The various facets concerned with learning (learning by doing/reading/thinking; open to learning; quick learning) paint a picture of the individual’s learning style. Saville Consulting aptitude test performance levels, test taking style and item type profile patterns are also very helpful in this context. The Imaginative section covers Inventive, Abstract and Strategic dimensions that relate to ‘divergent thinking’. Imbalance of Imaginative and Evaluative section scores can be indicative of potential risk areas.  Pursuing fantastic ideas that lack realism can be problematic, just as much as excessive analysis that misses the bigger picture.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15</a:t>
            </a:fld>
            <a:endParaRPr lang="en-GB"/>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3" name="Rectangle 2"/>
          <p:cNvSpPr>
            <a:spLocks noGrp="1" noRot="1" noChangeAspect="1" noChangeArrowheads="1" noTextEdit="1"/>
          </p:cNvSpPr>
          <p:nvPr>
            <p:ph type="sldImg"/>
          </p:nvPr>
        </p:nvSpPr>
        <p:spPr>
          <a:xfrm>
            <a:off x="1257300" y="719138"/>
            <a:ext cx="4802188" cy="3602037"/>
          </a:xfrm>
          <a:ln/>
        </p:spPr>
      </p:sp>
      <p:sp>
        <p:nvSpPr>
          <p:cNvPr id="337924" name="Rectangle 3"/>
          <p:cNvSpPr>
            <a:spLocks noGrp="1" noChangeArrowheads="1"/>
          </p:cNvSpPr>
          <p:nvPr>
            <p:ph type="body" idx="1"/>
          </p:nvPr>
        </p:nvSpPr>
        <p:spPr>
          <a:xfrm>
            <a:off x="730250" y="4562475"/>
            <a:ext cx="5854700" cy="4319588"/>
          </a:xfrm>
          <a:noFill/>
          <a:ln/>
        </p:spPr>
        <p:txBody>
          <a:bodyPr/>
          <a:lstStyle/>
          <a:p>
            <a:pPr eaLnBrk="1" hangingPunct="1"/>
            <a:r>
              <a:rPr lang="en-GB" smtClean="0"/>
              <a:t>Equal opportunities legislation should be adhered to, and care should be taken to avoid unfairly discriminating against any group.</a:t>
            </a:r>
          </a:p>
          <a:p>
            <a:pPr eaLnBrk="1" hangingPunct="1"/>
            <a:r>
              <a:rPr lang="en-GB" smtClean="0"/>
              <a:t>As an experienced trained user, it is easy to forget the concerns which may be felt by candidates. For the candidate completing the questionnaire may be part of a life changing experience and this should be considered at all stages of the assessment process.</a:t>
            </a:r>
          </a:p>
          <a:p>
            <a:pPr eaLnBrk="1" hangingPunct="1"/>
            <a:r>
              <a:rPr lang="en-GB" smtClean="0"/>
              <a:t>It is important for all test users and test administrators to be aware of their responsibilities in following procedures and maintaining good practice.  In the end it is the responsibility of the test administrator to ensure proper practice and to identify any candidates who are having problems with the task – for instance because of undisclosed language difficulties or a disability.  And it is the responsibility of the test user to ensure that all interpretations from the test are valid and appropriate to the context and to the person that would use the information.</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150</a:t>
            </a:fld>
            <a:endParaRPr lang="en-GB"/>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7" name="Rectangle 2"/>
          <p:cNvSpPr>
            <a:spLocks noGrp="1" noRot="1" noChangeAspect="1" noChangeArrowheads="1" noTextEdit="1"/>
          </p:cNvSpPr>
          <p:nvPr>
            <p:ph type="sldImg"/>
          </p:nvPr>
        </p:nvSpPr>
        <p:spPr>
          <a:xfrm>
            <a:off x="1257300" y="719138"/>
            <a:ext cx="4802188" cy="3602037"/>
          </a:xfrm>
          <a:ln/>
        </p:spPr>
      </p:sp>
      <p:sp>
        <p:nvSpPr>
          <p:cNvPr id="338948" name="Rectangle 3"/>
          <p:cNvSpPr>
            <a:spLocks noGrp="1" noChangeArrowheads="1"/>
          </p:cNvSpPr>
          <p:nvPr>
            <p:ph type="body" idx="1"/>
          </p:nvPr>
        </p:nvSpPr>
        <p:spPr>
          <a:xfrm>
            <a:off x="730250" y="4562475"/>
            <a:ext cx="5854700" cy="4319588"/>
          </a:xfrm>
          <a:noFill/>
          <a:ln/>
        </p:spPr>
        <p:txBody>
          <a:bodyPr/>
          <a:lstStyle/>
          <a:p>
            <a:pPr eaLnBrk="1" hangingPunct="1"/>
            <a:r>
              <a:rPr lang="en-GB" smtClean="0"/>
              <a:t>There may be circumstances when an applicant’s questionnaire results are required more than once for different decision making processes, for example if an applicant has applied for two different posts within the same organisation. However it is not as straightforward as simply using the results more than once and therefore it is necessary to clarify in advance under what circumstances a candidate may retake a questionnaire for a second selection process.  </a:t>
            </a:r>
          </a:p>
          <a:p>
            <a:pPr eaLnBrk="1" hangingPunct="1"/>
            <a:r>
              <a:rPr lang="en-GB" smtClean="0"/>
              <a:t>It may be possible that original test or questionnaire scores will be used if they are less than 6 months old. And between 6 and 12 months the original questionnaire responses may be used unless the candidate wishes to retake the questionnaire. It may be the case that after 12 months the candidate must re-sit the questionnaire. </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151</a:t>
            </a:fld>
            <a:endParaRPr lang="en-GB"/>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5" name="Rectangle 2"/>
          <p:cNvSpPr>
            <a:spLocks noGrp="1" noRot="1" noChangeAspect="1" noChangeArrowheads="1" noTextEdit="1"/>
          </p:cNvSpPr>
          <p:nvPr>
            <p:ph type="sldImg"/>
          </p:nvPr>
        </p:nvSpPr>
        <p:spPr>
          <a:xfrm>
            <a:off x="1257300" y="719138"/>
            <a:ext cx="4802188" cy="3602037"/>
          </a:xfrm>
          <a:ln/>
        </p:spPr>
      </p:sp>
      <p:sp>
        <p:nvSpPr>
          <p:cNvPr id="340996" name="Rectangle 3"/>
          <p:cNvSpPr>
            <a:spLocks noGrp="1" noChangeArrowheads="1"/>
          </p:cNvSpPr>
          <p:nvPr>
            <p:ph type="body" idx="1"/>
          </p:nvPr>
        </p:nvSpPr>
        <p:spPr>
          <a:xfrm>
            <a:off x="731838" y="4562475"/>
            <a:ext cx="5851525" cy="4319588"/>
          </a:xfrm>
          <a:noFill/>
          <a:ln/>
        </p:spPr>
        <p:txBody>
          <a:bodyPr/>
          <a:lstStyle/>
          <a:p>
            <a:pPr eaLnBrk="1" hangingPunct="1"/>
            <a:r>
              <a:rPr lang="en-GB" smtClean="0"/>
              <a:t>Information from tests should be given appropriate weight – e.g. it should not be used alone to make decisions, where a questionnaire provides information about a person’s preferences, it should not be interpreted as a capability.</a:t>
            </a:r>
          </a:p>
          <a:p>
            <a:pPr eaLnBrk="1" hangingPunct="1"/>
            <a:r>
              <a:rPr lang="en-GB" smtClean="0"/>
              <a:t>Interpretation should be in light of appropriate norms that are large and representative of the applicant group.</a:t>
            </a:r>
          </a:p>
          <a:p>
            <a:pPr eaLnBrk="1" hangingPunct="1"/>
            <a:r>
              <a:rPr lang="en-GB" smtClean="0"/>
              <a:t>The Styles measure avoids the technique of using separate norms for males and females or other such groupings due to the fact that these can lead to misleading scores.  Be aware of group differences, but remember that even if there are differences between groups there will be a full range of scores among individuals in both groups.</a:t>
            </a:r>
          </a:p>
          <a:p>
            <a:pPr eaLnBrk="1" hangingPunct="1"/>
            <a:r>
              <a:rPr lang="en-GB" smtClean="0"/>
              <a:t>Be aware of group differences or candidate background and typical patterns of behaviour.  Take care in overusing scales where there are group differences. Remember that even if there are average differences between groups there will be a full range of scores among individuals in both groups.</a:t>
            </a:r>
          </a:p>
          <a:p>
            <a:pPr eaLnBrk="1" hangingPunct="1"/>
            <a:r>
              <a:rPr lang="en-GB" smtClean="0"/>
              <a:t>Use language appropriate to the recipient.  Don’t talk about scores or rely heavily on scale names with untrained people.  Do use multiple ways of explaining results.  Check that your interpretation has been understood.</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152</a:t>
            </a:fld>
            <a:endParaRPr lang="en-GB"/>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9" name="Rectangle 2"/>
          <p:cNvSpPr>
            <a:spLocks noGrp="1" noRot="1" noChangeAspect="1" noChangeArrowheads="1" noTextEdit="1"/>
          </p:cNvSpPr>
          <p:nvPr>
            <p:ph type="sldImg"/>
          </p:nvPr>
        </p:nvSpPr>
        <p:spPr>
          <a:xfrm>
            <a:off x="1257300" y="719138"/>
            <a:ext cx="4802188" cy="3602037"/>
          </a:xfrm>
          <a:ln/>
        </p:spPr>
      </p:sp>
      <p:sp>
        <p:nvSpPr>
          <p:cNvPr id="342020" name="Rectangle 3"/>
          <p:cNvSpPr>
            <a:spLocks noGrp="1" noChangeArrowheads="1"/>
          </p:cNvSpPr>
          <p:nvPr>
            <p:ph type="body" idx="1"/>
          </p:nvPr>
        </p:nvSpPr>
        <p:spPr>
          <a:xfrm>
            <a:off x="731838" y="4562475"/>
            <a:ext cx="5851525" cy="4319588"/>
          </a:xfrm>
          <a:noFill/>
          <a:ln/>
        </p:spPr>
        <p:txBody>
          <a:bodyPr/>
          <a:lstStyle/>
          <a:p>
            <a:pPr eaLnBrk="1" hangingPunct="1"/>
            <a:r>
              <a:rPr lang="en-GB" smtClean="0"/>
              <a:t>Interpretations should be context sensitive – in a development context you may want to consider a range of interpretations whereas in selection it would be more appropriate to stay close to the data.</a:t>
            </a:r>
            <a:endParaRPr lang="en-GB" b="1" smtClean="0"/>
          </a:p>
          <a:p>
            <a:pPr eaLnBrk="1" hangingPunct="1"/>
            <a:r>
              <a:rPr lang="en-GB" smtClean="0"/>
              <a:t>Consider test data in the context of other information about the person.  If the test does not tie in with other information, try to uncover why this might be. Is your interpretation too narrow?  Are you misinterpreting the scale or failing to take into account multiple scale scores?  Does the person sometimes behave in ways that are less consistent with their preferences?</a:t>
            </a:r>
          </a:p>
          <a:p>
            <a:pPr eaLnBrk="1" hangingPunct="1"/>
            <a:r>
              <a:rPr lang="en-GB" smtClean="0"/>
              <a:t>Interpret within the limits of the validity of the instrument.  Be careful of claims about scale meaning which are not supported by the available evidence.  Try to validate instruments yourself to support your own use of the questionnaire.</a:t>
            </a:r>
          </a:p>
          <a:p>
            <a:pPr eaLnBrk="1" hangingPunct="1"/>
            <a:r>
              <a:rPr lang="en-GB" smtClean="0"/>
              <a:t>Consider how certain you can be about inferences from questionnaire scores.  Be very careful about making statements that are too dogmatic.  Even where people have a clear preference for one style of behaviour, they are likely to behave differently when required or when they wish to.  Although it may generally be the case that people with a certain score pattern behave in a certain way – an individual may be different. Try to use a language which respects the source of the information – ‘you describe yourself as ….’  rather than very dogmatic language ‘you are…’.</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153</a:t>
            </a:fld>
            <a:endParaRPr lang="en-GB"/>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7" name="Rectangle 2"/>
          <p:cNvSpPr>
            <a:spLocks noGrp="1" noRot="1" noChangeAspect="1" noChangeArrowheads="1" noTextEdit="1"/>
          </p:cNvSpPr>
          <p:nvPr>
            <p:ph type="sldImg"/>
          </p:nvPr>
        </p:nvSpPr>
        <p:spPr>
          <a:xfrm>
            <a:off x="1257300" y="719138"/>
            <a:ext cx="4802188" cy="3602037"/>
          </a:xfrm>
          <a:ln/>
        </p:spPr>
      </p:sp>
      <p:sp>
        <p:nvSpPr>
          <p:cNvPr id="354308"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154</a:t>
            </a:fld>
            <a:endParaRPr lang="en-GB"/>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1" name="Rectangle 2"/>
          <p:cNvSpPr>
            <a:spLocks noGrp="1" noRot="1" noChangeAspect="1" noChangeArrowheads="1" noTextEdit="1"/>
          </p:cNvSpPr>
          <p:nvPr>
            <p:ph type="sldImg"/>
          </p:nvPr>
        </p:nvSpPr>
        <p:spPr>
          <a:xfrm>
            <a:off x="1257300" y="719138"/>
            <a:ext cx="4802188" cy="3602037"/>
          </a:xfrm>
          <a:ln/>
        </p:spPr>
      </p:sp>
      <p:sp>
        <p:nvSpPr>
          <p:cNvPr id="355332"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a:p>
            <a:pPr eaLnBrk="1" hangingPunct="1"/>
            <a:endParaRPr lang="en-GB" b="1" smtClean="0"/>
          </a:p>
          <a:p>
            <a:pPr eaLnBrk="1" hangingPunct="1"/>
            <a:r>
              <a:rPr lang="en-GB" b="1" smtClean="0"/>
              <a:t>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155</a:t>
            </a:fld>
            <a:endParaRPr lang="en-GB"/>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5" name="Rectangle 2"/>
          <p:cNvSpPr>
            <a:spLocks noGrp="1" noRot="1" noChangeAspect="1" noChangeArrowheads="1" noTextEdit="1"/>
          </p:cNvSpPr>
          <p:nvPr>
            <p:ph type="sldImg"/>
          </p:nvPr>
        </p:nvSpPr>
        <p:spPr>
          <a:xfrm>
            <a:off x="1257300" y="719138"/>
            <a:ext cx="4802188" cy="3602037"/>
          </a:xfrm>
          <a:ln/>
        </p:spPr>
      </p:sp>
      <p:sp>
        <p:nvSpPr>
          <p:cNvPr id="356356" name="Rectangle 3"/>
          <p:cNvSpPr>
            <a:spLocks noGrp="1" noChangeArrowheads="1"/>
          </p:cNvSpPr>
          <p:nvPr>
            <p:ph type="body" idx="1"/>
          </p:nvPr>
        </p:nvSpPr>
        <p:spPr>
          <a:xfrm>
            <a:off x="730250" y="4562475"/>
            <a:ext cx="5854700" cy="4319588"/>
          </a:xfrm>
          <a:noFill/>
          <a:ln/>
        </p:spPr>
        <p:txBody>
          <a:bodyPr/>
          <a:lstStyle/>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156</a:t>
            </a:fld>
            <a:endParaRPr lang="en-GB"/>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9" name="Rectangle 2"/>
          <p:cNvSpPr>
            <a:spLocks noGrp="1" noRot="1" noChangeAspect="1" noChangeArrowheads="1" noTextEdit="1"/>
          </p:cNvSpPr>
          <p:nvPr>
            <p:ph type="sldImg"/>
          </p:nvPr>
        </p:nvSpPr>
        <p:spPr>
          <a:xfrm>
            <a:off x="1257300" y="719138"/>
            <a:ext cx="4802188" cy="3602037"/>
          </a:xfrm>
          <a:ln/>
        </p:spPr>
      </p:sp>
      <p:sp>
        <p:nvSpPr>
          <p:cNvPr id="357380" name="Rectangle 3"/>
          <p:cNvSpPr>
            <a:spLocks noGrp="1" noChangeArrowheads="1"/>
          </p:cNvSpPr>
          <p:nvPr>
            <p:ph type="body" idx="1"/>
          </p:nvPr>
        </p:nvSpPr>
        <p:spPr>
          <a:xfrm>
            <a:off x="730250" y="4562475"/>
            <a:ext cx="5854700" cy="4775200"/>
          </a:xfrm>
          <a:noFill/>
          <a:ln/>
        </p:spPr>
        <p:txBody>
          <a:bodyPr/>
          <a:lstStyle/>
          <a:p>
            <a:pPr eaLnBrk="1" hangingPunct="1"/>
            <a:r>
              <a:rPr lang="en-GB" b="1" smtClean="0"/>
              <a:t>Supervised Administration</a:t>
            </a:r>
          </a:p>
          <a:p>
            <a:pPr eaLnBrk="1" hangingPunct="1"/>
            <a:r>
              <a:rPr lang="en-GB" smtClean="0"/>
              <a:t>As with all psychometric tools, proper administration of Wave Styles questionnaires is required in order to maintain professional standards and to ensure that the questionnaire is completed properly. </a:t>
            </a:r>
          </a:p>
          <a:p>
            <a:pPr eaLnBrk="1" hangingPunct="1"/>
            <a:r>
              <a:rPr lang="en-GB" smtClean="0"/>
              <a:t>Prior to attendance at a supervised administration session, clients should send out Wave Preparation Guides to candidates (can be downloaded for free from Saville Consulting website). Candidates should be given the opportunity to declare any special requirements for completion of the online questionnaire, and necessary adaptations made. Wave Professional and Focus Styles are available via Supervised online administration, and PCs that will be used to administer questionnaires must have internet and email access. Wave Styles Supervised Administration is secure in that a trained test administrator user must be present to administer the questionnaire and to allow the candidate access to the questionnaire via the internet. Supervised Wave online questionnaire administration has online administration instructions to ensure all candidates receive the same information.</a:t>
            </a:r>
          </a:p>
          <a:p>
            <a:pPr eaLnBrk="1" hangingPunct="1"/>
            <a:r>
              <a:rPr lang="en-GB" smtClean="0"/>
              <a:t>Prior to the supervised administration session, test administrators should check the room being used for comfort, lighting, temperature and noise. A sign should be placed on the door indicating that a testing session is taking place to minimise disruptions. It is essential to check the computer set-up and availability of technical assistance on the day. All administrators should introduce themselves and maintain a friendly but professional demeanour. Ensure that candidates understand why Wave is being used and allow time for questions. Inform candidates of the likely length of the session and outline how feedback will be provided. Candidates should be requested to turn off mobile phones. </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157</a:t>
            </a:fld>
            <a:endParaRPr lang="en-GB"/>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3" name="Rectangle 2"/>
          <p:cNvSpPr>
            <a:spLocks noGrp="1" noRot="1" noChangeAspect="1" noChangeArrowheads="1" noTextEdit="1"/>
          </p:cNvSpPr>
          <p:nvPr>
            <p:ph type="sldImg"/>
          </p:nvPr>
        </p:nvSpPr>
        <p:spPr>
          <a:xfrm>
            <a:off x="1257300" y="719138"/>
            <a:ext cx="4802188" cy="3602037"/>
          </a:xfrm>
          <a:ln/>
        </p:spPr>
      </p:sp>
      <p:sp>
        <p:nvSpPr>
          <p:cNvPr id="358404"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a:p>
            <a:pPr eaLnBrk="1" hangingPunct="1"/>
            <a:endParaRPr lang="en-GB" b="1" smtClean="0"/>
          </a:p>
          <a:p>
            <a:pPr eaLnBrk="1" hangingPunct="1"/>
            <a:r>
              <a:rPr lang="en-GB" b="1" smtClean="0"/>
              <a:t>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158</a:t>
            </a:fld>
            <a:endParaRPr lang="en-GB"/>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1" name="Rectangle 2"/>
          <p:cNvSpPr>
            <a:spLocks noGrp="1" noRot="1" noChangeAspect="1" noChangeArrowheads="1" noTextEdit="1"/>
          </p:cNvSpPr>
          <p:nvPr>
            <p:ph type="sldImg"/>
          </p:nvPr>
        </p:nvSpPr>
        <p:spPr>
          <a:xfrm>
            <a:off x="1257300" y="719138"/>
            <a:ext cx="4802188" cy="3602037"/>
          </a:xfrm>
          <a:ln/>
        </p:spPr>
      </p:sp>
      <p:sp>
        <p:nvSpPr>
          <p:cNvPr id="360452"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159</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9" name="Rectangle 2"/>
          <p:cNvSpPr>
            <a:spLocks noGrp="1" noRot="1" noChangeAspect="1" noChangeArrowheads="1" noTextEdit="1"/>
          </p:cNvSpPr>
          <p:nvPr>
            <p:ph type="sldImg"/>
          </p:nvPr>
        </p:nvSpPr>
        <p:spPr>
          <a:xfrm>
            <a:off x="1257300" y="719138"/>
            <a:ext cx="4802188" cy="3602037"/>
          </a:xfrm>
          <a:ln/>
        </p:spPr>
      </p:sp>
      <p:sp>
        <p:nvSpPr>
          <p:cNvPr id="198660"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Influence Cluster</a:t>
            </a:r>
          </a:p>
          <a:p>
            <a:pPr eaLnBrk="1" hangingPunct="1"/>
            <a:r>
              <a:rPr lang="en-GB" smtClean="0"/>
              <a:t>The Influence cluster covers characteristics that underpin successful Influencing in the work place. </a:t>
            </a:r>
          </a:p>
          <a:p>
            <a:pPr eaLnBrk="1" hangingPunct="1"/>
            <a:r>
              <a:rPr lang="en-GB" smtClean="0"/>
              <a:t>The Sociable section covers Interactive, Engaging and Self-promoting dimensions that measure classic Big Five Extraversion personality characteristics. High scoring individuals will naturally be well-connected and talkative, while low scorers will have to work much harder at communication to establish and develop relationships. </a:t>
            </a:r>
          </a:p>
          <a:p>
            <a:pPr eaLnBrk="1" hangingPunct="1"/>
            <a:r>
              <a:rPr lang="en-GB" smtClean="0"/>
              <a:t>The Impactful section features Convincing, Articulate and Challenging dimensions which are related to the communication of information and hence usually related to the Thought cluster. </a:t>
            </a:r>
          </a:p>
          <a:p>
            <a:pPr eaLnBrk="1" hangingPunct="1"/>
            <a:r>
              <a:rPr lang="en-GB" smtClean="0"/>
              <a:t>The Assertive section covers Purposeful, Directing and Empowering dimensions that are critically related to leadership success. Scores on these are statistically strongly related to Sociable (Extraversion) and Driven (within the Delivery cluster – related to Need for Achievement) areas on the profile. </a:t>
            </a:r>
          </a:p>
          <a:p>
            <a:pPr eaLnBrk="1" hangingPunct="1"/>
            <a:r>
              <a:rPr lang="en-GB" smtClean="0"/>
              <a:t>Individuals that score high on all three sections are likely to be very influential but could at times over-play their strengths showing, for example, domineering behaviours. Individuals that score lower in these areas may find it difficult to climb the managerial career ladder in traditional ways, but may nevertheless succeed if creating an impact and career progression based on expertise rather than assertiveness.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16</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3" name="Rectangle 2"/>
          <p:cNvSpPr>
            <a:spLocks noGrp="1" noRot="1" noChangeAspect="1" noChangeArrowheads="1" noTextEdit="1"/>
          </p:cNvSpPr>
          <p:nvPr>
            <p:ph type="sldImg"/>
          </p:nvPr>
        </p:nvSpPr>
        <p:spPr>
          <a:xfrm>
            <a:off x="1257300" y="719138"/>
            <a:ext cx="4802188" cy="3602037"/>
          </a:xfrm>
          <a:ln/>
        </p:spPr>
      </p:sp>
      <p:sp>
        <p:nvSpPr>
          <p:cNvPr id="199684" name="Rectangle 3"/>
          <p:cNvSpPr>
            <a:spLocks noGrp="1" noChangeArrowheads="1"/>
          </p:cNvSpPr>
          <p:nvPr>
            <p:ph type="body" idx="1"/>
          </p:nvPr>
        </p:nvSpPr>
        <p:spPr>
          <a:xfrm>
            <a:off x="730250" y="4368800"/>
            <a:ext cx="5854700" cy="5232400"/>
          </a:xfrm>
          <a:noFill/>
          <a:ln/>
        </p:spPr>
        <p:txBody>
          <a:bodyPr/>
          <a:lstStyle/>
          <a:p>
            <a:pPr eaLnBrk="1" hangingPunct="1">
              <a:lnSpc>
                <a:spcPct val="95000"/>
              </a:lnSpc>
            </a:pPr>
            <a:r>
              <a:rPr lang="en-GB" b="1" smtClean="0"/>
              <a:t>Adaptability Cluster</a:t>
            </a:r>
          </a:p>
          <a:p>
            <a:pPr eaLnBrk="1" hangingPunct="1">
              <a:lnSpc>
                <a:spcPct val="95000"/>
              </a:lnSpc>
            </a:pPr>
            <a:r>
              <a:rPr lang="en-GB" smtClean="0"/>
              <a:t>The Adaptability cluster is the most heterogeneous of the clusters in Professional Styles as it integrates the Big Five factors Emotional Stability and Agreeableness, as well as the softer aspects of Openness as featured in Emotional Intelligence research. Emotional, behavioural and social adaptability are covered through the Resilient, Flexible and Supportive sections respectively. </a:t>
            </a:r>
          </a:p>
          <a:p>
            <a:pPr eaLnBrk="1" hangingPunct="1">
              <a:lnSpc>
                <a:spcPct val="95000"/>
              </a:lnSpc>
            </a:pPr>
            <a:r>
              <a:rPr lang="en-GB" smtClean="0"/>
              <a:t>Resilient is comprised of Self-assured, Composed and Resolving dimensions, all of which underpin emotional adaptability. Self-assured facets cover self-confidence, self-valuing and internal locus of control. Composed facets cover stress tolerance, worries and anxieties. Low scores on these two dimensions may reveal an internal life state of the individual that is in sharp contrast with their outside behaviour. Many individuals in senior positions compensate for feelings of insecurity through assertive and driven behaviours. However over-compensation may lead to derailment if volatility is under-managed.</a:t>
            </a:r>
            <a:r>
              <a:rPr lang="en-GB" sz="1000" smtClean="0"/>
              <a:t> </a:t>
            </a:r>
            <a:r>
              <a:rPr lang="en-GB" smtClean="0"/>
              <a:t>Volatile individuals are also disinclined to show Resolving behaviours as they find dealing with angry or upset individuals difficult – especially if their own domineering actions may have caused those negative emotions in the first place. </a:t>
            </a:r>
          </a:p>
          <a:p>
            <a:pPr eaLnBrk="1" hangingPunct="1">
              <a:lnSpc>
                <a:spcPct val="95000"/>
              </a:lnSpc>
            </a:pPr>
            <a:r>
              <a:rPr lang="en-GB" smtClean="0"/>
              <a:t>Flexibility is measured through the Receptive, Positive and Change Oriented dimensions and reflects behavioural adaptability. In times of constant change every individual will find challenges and setbacks in their environments.  The cognitive mindset for dealing with change will ultimately determine whether the individual can successfully adapt to such changes or has to leave the changed environment.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17</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7" name="Rectangle 2"/>
          <p:cNvSpPr>
            <a:spLocks noGrp="1" noRot="1" noChangeAspect="1" noChangeArrowheads="1" noTextEdit="1"/>
          </p:cNvSpPr>
          <p:nvPr>
            <p:ph type="sldImg"/>
          </p:nvPr>
        </p:nvSpPr>
        <p:spPr>
          <a:xfrm>
            <a:off x="1257300" y="719138"/>
            <a:ext cx="4802188" cy="3602037"/>
          </a:xfrm>
          <a:ln/>
        </p:spPr>
      </p:sp>
      <p:sp>
        <p:nvSpPr>
          <p:cNvPr id="200708" name="Rectangle 3"/>
          <p:cNvSpPr>
            <a:spLocks noGrp="1" noChangeArrowheads="1"/>
          </p:cNvSpPr>
          <p:nvPr>
            <p:ph type="body" idx="1"/>
          </p:nvPr>
        </p:nvSpPr>
        <p:spPr>
          <a:xfrm>
            <a:off x="730250" y="4537075"/>
            <a:ext cx="5854700" cy="5232400"/>
          </a:xfrm>
          <a:noFill/>
          <a:ln/>
        </p:spPr>
        <p:txBody>
          <a:bodyPr/>
          <a:lstStyle/>
          <a:p>
            <a:pPr eaLnBrk="1" hangingPunct="1">
              <a:lnSpc>
                <a:spcPct val="95000"/>
              </a:lnSpc>
            </a:pPr>
            <a:r>
              <a:rPr lang="en-GB" b="1" smtClean="0"/>
              <a:t>Adaptability Cluster (continued)</a:t>
            </a:r>
          </a:p>
          <a:p>
            <a:pPr eaLnBrk="1" hangingPunct="1">
              <a:lnSpc>
                <a:spcPct val="95000"/>
              </a:lnSpc>
            </a:pPr>
            <a:r>
              <a:rPr lang="en-GB" smtClean="0"/>
              <a:t>The Supportive section covers the Attentive, Involving and Accepting dimensions that cover social adaptability. They capture only the work relevant aspects of Agreeableness that were found to be predictive of job performance.  High scorers will be well attuned to the feelings and concerns of those around them. Individuals in senior roles however tend to score fairly low on these scales that tend to correlate slightly negatively with the Driven and Impactful sections. It seems to be difficult but not impossible to be co-operative and competitive simultaneously! Within a stable and predictable environment unsupportive individuals may succeed by building relationships with more senior people who often value their task orientation. However if the environment changes such individuals may easily become derailed as their deeds become apparent and victims of selfish actions unmask them. </a:t>
            </a:r>
          </a:p>
          <a:p>
            <a:pPr eaLnBrk="1" hangingPunct="1">
              <a:lnSpc>
                <a:spcPct val="95000"/>
              </a:lnSpc>
            </a:pPr>
            <a:r>
              <a:rPr lang="en-GB" smtClean="0"/>
              <a:t>How scores in the Adaptability section translate into actions depends a lot on the context. Individuals may appear supportive, resilient and flexible to their bosses, yet self-centred, emotional and firm (or even rigid) to their direct reports.</a:t>
            </a:r>
            <a:endParaRPr lang="en-GB" sz="1000"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18</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1" name="Rectangle 2"/>
          <p:cNvSpPr>
            <a:spLocks noGrp="1" noRot="1" noChangeAspect="1" noChangeArrowheads="1" noTextEdit="1"/>
          </p:cNvSpPr>
          <p:nvPr>
            <p:ph type="sldImg"/>
          </p:nvPr>
        </p:nvSpPr>
        <p:spPr>
          <a:xfrm>
            <a:off x="1257300" y="719138"/>
            <a:ext cx="4802188" cy="3602037"/>
          </a:xfrm>
          <a:ln/>
        </p:spPr>
      </p:sp>
      <p:sp>
        <p:nvSpPr>
          <p:cNvPr id="201732" name="Rectangle 3"/>
          <p:cNvSpPr>
            <a:spLocks noGrp="1" noChangeArrowheads="1"/>
          </p:cNvSpPr>
          <p:nvPr>
            <p:ph type="body" idx="1"/>
          </p:nvPr>
        </p:nvSpPr>
        <p:spPr>
          <a:xfrm>
            <a:off x="730250" y="4418013"/>
            <a:ext cx="5854700" cy="5062537"/>
          </a:xfrm>
          <a:noFill/>
          <a:ln/>
        </p:spPr>
        <p:txBody>
          <a:bodyPr/>
          <a:lstStyle/>
          <a:p>
            <a:pPr eaLnBrk="1" hangingPunct="1">
              <a:lnSpc>
                <a:spcPct val="120000"/>
              </a:lnSpc>
            </a:pPr>
            <a:r>
              <a:rPr lang="en-GB" b="1" smtClean="0"/>
              <a:t>Delivery Cluster</a:t>
            </a:r>
          </a:p>
          <a:p>
            <a:pPr eaLnBrk="1" hangingPunct="1">
              <a:lnSpc>
                <a:spcPct val="120000"/>
              </a:lnSpc>
            </a:pPr>
            <a:r>
              <a:rPr lang="en-GB" smtClean="0"/>
              <a:t>The Conscientious section in Professional Styles is comprised of Reliable, Meticulous and Conforming dimensions. They are important dimensions for job roles where accurate and timely processing of details is of paramount importance (primarily in administrative and operational roles). Individuals occupying managerial and leadership roles often have reports to whom they can delegate detail and routine work.  However when weaknesses in these areas are under-managed and combine with low scores on Resilient and Supportive, then individuals may become derailed as their behaviour becomes more and more erratic and unpredictable with an increasing divergence of ‘talk’ and ‘action’.</a:t>
            </a:r>
          </a:p>
          <a:p>
            <a:pPr eaLnBrk="1" hangingPunct="1">
              <a:lnSpc>
                <a:spcPct val="120000"/>
              </a:lnSpc>
            </a:pPr>
            <a:r>
              <a:rPr lang="en-GB" smtClean="0"/>
              <a:t>The Structured section covers Organised, Principled and Activity Oriented. These scales relate to resource allocation and task completion.  If time and resources are unlimited it is fairly easy to behave in an ethical manner. If however the pressure for results is on, cutting corners or undermining opponents promises quick results. Integrity often tops the list of key attributes required for high-level roles, yet individuals vary widely in what they consider this to be. Activity Oriented has frequently been shown to be an excellent predictor of success at work – those who like a busy environment and get things done are popular with bosses and peers.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19</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3" name="Rectangle 2"/>
          <p:cNvSpPr>
            <a:spLocks noGrp="1" noRot="1" noChangeAspect="1" noChangeArrowheads="1" noTextEdit="1"/>
          </p:cNvSpPr>
          <p:nvPr>
            <p:ph type="sldImg"/>
          </p:nvPr>
        </p:nvSpPr>
        <p:spPr>
          <a:xfrm>
            <a:off x="1257300" y="719138"/>
            <a:ext cx="4802188" cy="3602037"/>
          </a:xfrm>
          <a:ln/>
        </p:spPr>
      </p:sp>
      <p:sp>
        <p:nvSpPr>
          <p:cNvPr id="184324"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5" name="Rectangle 2"/>
          <p:cNvSpPr>
            <a:spLocks noGrp="1" noRot="1" noChangeAspect="1" noChangeArrowheads="1" noTextEdit="1"/>
          </p:cNvSpPr>
          <p:nvPr>
            <p:ph type="sldImg"/>
          </p:nvPr>
        </p:nvSpPr>
        <p:spPr>
          <a:xfrm>
            <a:off x="1257300" y="719138"/>
            <a:ext cx="4802188" cy="3602037"/>
          </a:xfrm>
          <a:ln/>
        </p:spPr>
      </p:sp>
      <p:sp>
        <p:nvSpPr>
          <p:cNvPr id="202756" name="Rectangle 3"/>
          <p:cNvSpPr>
            <a:spLocks noGrp="1" noChangeArrowheads="1"/>
          </p:cNvSpPr>
          <p:nvPr>
            <p:ph type="body" idx="1"/>
          </p:nvPr>
        </p:nvSpPr>
        <p:spPr>
          <a:xfrm>
            <a:off x="730250" y="4418013"/>
            <a:ext cx="5854700" cy="5062537"/>
          </a:xfrm>
          <a:noFill/>
          <a:ln/>
        </p:spPr>
        <p:txBody>
          <a:bodyPr/>
          <a:lstStyle/>
          <a:p>
            <a:pPr eaLnBrk="1" hangingPunct="1">
              <a:lnSpc>
                <a:spcPct val="120000"/>
              </a:lnSpc>
            </a:pPr>
            <a:r>
              <a:rPr lang="en-GB" b="1" smtClean="0"/>
              <a:t>Delivery Cluster (continued)</a:t>
            </a:r>
          </a:p>
          <a:p>
            <a:pPr eaLnBrk="1" hangingPunct="1">
              <a:lnSpc>
                <a:spcPct val="120000"/>
              </a:lnSpc>
            </a:pPr>
            <a:r>
              <a:rPr lang="en-GB" smtClean="0"/>
              <a:t>The Driven section covers the Need for Achievement construct through the Dynamic, Enterprising and Striving dimensions. When compared to other Professionals, individuals in senior positions will almost inevitably come across as highly driven as otherwise they would not have made it to the top.  However success can also breed complacency and prejudice, or a hunger for greater challenges that may urge an individual to move on to greater things. Individuals in junior positions with low scores on Driven and Assertive may find it difficult to climb the career ladder, and may consider deepening their own area of expertise or lateral moves as the spring-board for their career success.</a:t>
            </a:r>
          </a:p>
          <a:p>
            <a:pPr eaLnBrk="1" hangingPunct="1">
              <a:lnSpc>
                <a:spcPct val="120000"/>
              </a:lnSpc>
            </a:pPr>
            <a:r>
              <a:rPr lang="en-GB" smtClean="0"/>
              <a:t>One of the biggest surprises of the development process was that Driven and Conscientious sections were statistically independent. This shows that the Big 5 model is really too broad to reflect the true complexity of people and jobs. Recent academic research recognises that such a split is warranted – 15 years after Saville &amp; Sik separated out an additional Achievement factor in the development of the IMAGES (Imaginative, Methodical, Achieving, Gregarious, Emotional, Sympathetic) questionnaire.  </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20</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p:spPr>
        <p:txBody>
          <a:bodyPr/>
          <a:lstStyle/>
          <a:p>
            <a:pPr eaLnBrk="1" hangingPunct="1"/>
            <a:r>
              <a:rPr lang="en-GB" b="1" smtClean="0"/>
              <a:t>Answers:</a:t>
            </a:r>
          </a:p>
          <a:p>
            <a:pPr eaLnBrk="1" hangingPunct="1"/>
            <a:endParaRPr lang="en-GB" b="1" smtClean="0"/>
          </a:p>
          <a:p>
            <a:pPr eaLnBrk="1" hangingPunct="1"/>
            <a:r>
              <a:rPr lang="en-GB" smtClean="0"/>
              <a:t>1. </a:t>
            </a:r>
          </a:p>
          <a:p>
            <a:pPr eaLnBrk="1" hangingPunct="1"/>
            <a:endParaRPr lang="en-GB" smtClean="0"/>
          </a:p>
          <a:p>
            <a:pPr eaLnBrk="1" hangingPunct="1"/>
            <a:endParaRPr lang="en-GB" smtClean="0"/>
          </a:p>
          <a:p>
            <a:pPr eaLnBrk="1" hangingPunct="1"/>
            <a:r>
              <a:rPr lang="en-GB" smtClean="0"/>
              <a:t>2.</a:t>
            </a:r>
          </a:p>
          <a:p>
            <a:pPr eaLnBrk="1" hangingPunct="1"/>
            <a:endParaRPr lang="en-GB" smtClean="0"/>
          </a:p>
          <a:p>
            <a:pPr eaLnBrk="1" hangingPunct="1"/>
            <a:endParaRPr lang="en-GB" smtClean="0"/>
          </a:p>
          <a:p>
            <a:pPr eaLnBrk="1" hangingPunct="1"/>
            <a:r>
              <a:rPr lang="en-GB" smtClean="0"/>
              <a:t>3.</a:t>
            </a:r>
          </a:p>
          <a:p>
            <a:pPr eaLnBrk="1" hangingPunct="1"/>
            <a:endParaRPr lang="en-GB" smtClean="0"/>
          </a:p>
          <a:p>
            <a:pPr eaLnBrk="1" hangingPunct="1"/>
            <a:endParaRPr lang="en-GB" smtClean="0"/>
          </a:p>
          <a:p>
            <a:pPr eaLnBrk="1" hangingPunct="1"/>
            <a:r>
              <a:rPr lang="en-GB" smtClean="0"/>
              <a:t>4.</a:t>
            </a:r>
          </a:p>
        </p:txBody>
      </p:sp>
      <p:sp>
        <p:nvSpPr>
          <p:cNvPr id="5" name="Slide Number Placeholder 4"/>
          <p:cNvSpPr>
            <a:spLocks noGrp="1"/>
          </p:cNvSpPr>
          <p:nvPr>
            <p:ph type="sldNum" sz="quarter" idx="10"/>
          </p:nvPr>
        </p:nvSpPr>
        <p:spPr/>
        <p:txBody>
          <a:bodyPr/>
          <a:lstStyle/>
          <a:p>
            <a:fld id="{7C71B02C-EB99-4636-ADD1-2370D646EB0F}" type="slidenum">
              <a:rPr lang="en-GB" smtClean="0"/>
              <a:pPr/>
              <a:t>21</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a:ln/>
        </p:spPr>
        <p:txBody>
          <a:bodyPr/>
          <a:lstStyle/>
          <a:p>
            <a:pPr eaLnBrk="1" hangingPunct="1"/>
            <a:r>
              <a:rPr lang="en-GB" b="1" smtClean="0"/>
              <a:t>Answers:</a:t>
            </a:r>
          </a:p>
          <a:p>
            <a:pPr eaLnBrk="1" hangingPunct="1"/>
            <a:endParaRPr lang="en-GB" b="1" smtClean="0"/>
          </a:p>
          <a:p>
            <a:pPr eaLnBrk="1" hangingPunct="1"/>
            <a:r>
              <a:rPr lang="en-GB" smtClean="0"/>
              <a:t>5. </a:t>
            </a:r>
          </a:p>
          <a:p>
            <a:pPr eaLnBrk="1" hangingPunct="1"/>
            <a:endParaRPr lang="en-GB" smtClean="0"/>
          </a:p>
          <a:p>
            <a:pPr eaLnBrk="1" hangingPunct="1"/>
            <a:endParaRPr lang="en-GB" smtClean="0"/>
          </a:p>
          <a:p>
            <a:pPr eaLnBrk="1" hangingPunct="1"/>
            <a:r>
              <a:rPr lang="en-GB" smtClean="0"/>
              <a:t>6.</a:t>
            </a:r>
          </a:p>
          <a:p>
            <a:pPr eaLnBrk="1" hangingPunct="1"/>
            <a:endParaRPr lang="en-GB" smtClean="0"/>
          </a:p>
          <a:p>
            <a:pPr eaLnBrk="1" hangingPunct="1"/>
            <a:endParaRPr lang="en-GB" smtClean="0"/>
          </a:p>
          <a:p>
            <a:pPr eaLnBrk="1" hangingPunct="1"/>
            <a:r>
              <a:rPr lang="en-GB" smtClean="0"/>
              <a:t>7.</a:t>
            </a:r>
          </a:p>
          <a:p>
            <a:pPr eaLnBrk="1" hangingPunct="1"/>
            <a:endParaRPr lang="en-GB" smtClean="0"/>
          </a:p>
          <a:p>
            <a:pPr eaLnBrk="1" hangingPunct="1"/>
            <a:endParaRPr lang="en-GB" smtClean="0"/>
          </a:p>
          <a:p>
            <a:pPr eaLnBrk="1" hangingPunct="1"/>
            <a:r>
              <a:rPr lang="en-GB" smtClean="0"/>
              <a:t>8.</a:t>
            </a:r>
          </a:p>
        </p:txBody>
      </p:sp>
      <p:sp>
        <p:nvSpPr>
          <p:cNvPr id="5" name="Slide Number Placeholder 4"/>
          <p:cNvSpPr>
            <a:spLocks noGrp="1"/>
          </p:cNvSpPr>
          <p:nvPr>
            <p:ph type="sldNum" sz="quarter" idx="10"/>
          </p:nvPr>
        </p:nvSpPr>
        <p:spPr/>
        <p:txBody>
          <a:bodyPr/>
          <a:lstStyle/>
          <a:p>
            <a:fld id="{7C71B02C-EB99-4636-ADD1-2370D646EB0F}" type="slidenum">
              <a:rPr lang="en-GB" smtClean="0"/>
              <a:pPr/>
              <a:t>22</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7" name="Rectangle 2"/>
          <p:cNvSpPr>
            <a:spLocks noGrp="1" noRot="1" noChangeAspect="1" noChangeArrowheads="1" noTextEdit="1"/>
          </p:cNvSpPr>
          <p:nvPr>
            <p:ph type="sldImg"/>
          </p:nvPr>
        </p:nvSpPr>
        <p:spPr>
          <a:ln/>
        </p:spPr>
      </p:sp>
      <p:sp>
        <p:nvSpPr>
          <p:cNvPr id="205828" name="Rectangle 3"/>
          <p:cNvSpPr>
            <a:spLocks noGrp="1" noChangeArrowheads="1"/>
          </p:cNvSpPr>
          <p:nvPr>
            <p:ph type="body" idx="1"/>
          </p:nvPr>
        </p:nvSpPr>
        <p:spPr>
          <a:noFill/>
          <a:ln/>
        </p:spPr>
        <p:txBody>
          <a:bodyPr/>
          <a:lstStyle/>
          <a:p>
            <a:pPr eaLnBrk="1" hangingPunct="1"/>
            <a:r>
              <a:rPr lang="en-GB" b="1" smtClean="0"/>
              <a:t>Answers:</a:t>
            </a:r>
          </a:p>
          <a:p>
            <a:pPr eaLnBrk="1" hangingPunct="1"/>
            <a:endParaRPr lang="en-GB" b="1" smtClean="0"/>
          </a:p>
          <a:p>
            <a:pPr eaLnBrk="1" hangingPunct="1"/>
            <a:r>
              <a:rPr lang="en-GB" smtClean="0"/>
              <a:t>9.</a:t>
            </a:r>
          </a:p>
          <a:p>
            <a:pPr eaLnBrk="1" hangingPunct="1"/>
            <a:endParaRPr lang="en-GB" smtClean="0"/>
          </a:p>
          <a:p>
            <a:pPr eaLnBrk="1" hangingPunct="1"/>
            <a:endParaRPr lang="en-GB" smtClean="0"/>
          </a:p>
          <a:p>
            <a:pPr eaLnBrk="1" hangingPunct="1"/>
            <a:r>
              <a:rPr lang="en-GB" smtClean="0"/>
              <a:t>10.</a:t>
            </a:r>
          </a:p>
          <a:p>
            <a:pPr eaLnBrk="1" hangingPunct="1"/>
            <a:endParaRPr lang="en-GB" smtClean="0"/>
          </a:p>
          <a:p>
            <a:pPr eaLnBrk="1" hangingPunct="1"/>
            <a:endParaRPr lang="en-GB" smtClean="0"/>
          </a:p>
          <a:p>
            <a:pPr eaLnBrk="1" hangingPunct="1"/>
            <a:endParaRPr lang="en-GB" smtClean="0"/>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23</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2" name="Rectangle 2"/>
          <p:cNvSpPr>
            <a:spLocks noGrp="1" noRot="1" noChangeAspect="1" noChangeArrowheads="1" noTextEdit="1"/>
          </p:cNvSpPr>
          <p:nvPr>
            <p:ph type="sldImg"/>
          </p:nvPr>
        </p:nvSpPr>
        <p:spPr>
          <a:ln/>
        </p:spPr>
      </p:sp>
      <p:sp>
        <p:nvSpPr>
          <p:cNvPr id="206853" name="Rectangle 3"/>
          <p:cNvSpPr>
            <a:spLocks noGrp="1" noChangeArrowheads="1"/>
          </p:cNvSpPr>
          <p:nvPr>
            <p:ph type="body" idx="1"/>
          </p:nvPr>
        </p:nvSpPr>
        <p:spPr>
          <a:xfrm>
            <a:off x="731838" y="4562475"/>
            <a:ext cx="5851525" cy="4318000"/>
          </a:xfrm>
          <a:noFill/>
          <a:ln/>
        </p:spPr>
        <p:txBody>
          <a:bodyPr/>
          <a:lstStyle/>
          <a:p>
            <a:pPr eaLnBrk="1" hangingPunct="1"/>
            <a:endParaRPr lang="en-GB" smtClean="0"/>
          </a:p>
        </p:txBody>
      </p:sp>
      <p:sp>
        <p:nvSpPr>
          <p:cNvPr id="6" name="Slide Number Placeholder 5"/>
          <p:cNvSpPr>
            <a:spLocks noGrp="1"/>
          </p:cNvSpPr>
          <p:nvPr>
            <p:ph type="sldNum" sz="quarter" idx="10"/>
          </p:nvPr>
        </p:nvSpPr>
        <p:spPr/>
        <p:txBody>
          <a:bodyPr/>
          <a:lstStyle/>
          <a:p>
            <a:fld id="{7C71B02C-EB99-4636-ADD1-2370D646EB0F}" type="slidenum">
              <a:rPr lang="en-GB" smtClean="0"/>
              <a:pPr/>
              <a:t>24</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5" name="Rectangle 2"/>
          <p:cNvSpPr>
            <a:spLocks noGrp="1" noRot="1" noChangeAspect="1" noChangeArrowheads="1" noTextEdit="1"/>
          </p:cNvSpPr>
          <p:nvPr>
            <p:ph type="sldImg"/>
          </p:nvPr>
        </p:nvSpPr>
        <p:spPr>
          <a:xfrm>
            <a:off x="1257300" y="719138"/>
            <a:ext cx="4802188" cy="3602037"/>
          </a:xfrm>
          <a:ln/>
        </p:spPr>
      </p:sp>
      <p:sp>
        <p:nvSpPr>
          <p:cNvPr id="207876"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Facet Range</a:t>
            </a:r>
          </a:p>
          <a:p>
            <a:pPr eaLnBrk="1" hangingPunct="1"/>
            <a:r>
              <a:rPr lang="en-GB" smtClean="0"/>
              <a:t>The structure of the Saville Consulting Wave model means that when assessing an individual, it is possible to see the facet scores which make up each dimension score.  When there is a range of at least 3 stens in the facets, this is shown in the report by lines around the dimension score, as shown here.  The descriptors on the left hand side of the profile reveal where these discrepancies lie.  In the majority of cases the 3 facets within a dimension will have similar scores, so facet splits provide an interesting point of difference.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25</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Rectangle 2"/>
          <p:cNvSpPr>
            <a:spLocks noGrp="1" noRot="1" noChangeAspect="1" noChangeArrowheads="1" noTextEdit="1"/>
          </p:cNvSpPr>
          <p:nvPr>
            <p:ph type="sldImg"/>
          </p:nvPr>
        </p:nvSpPr>
        <p:spPr>
          <a:ln/>
        </p:spPr>
      </p:sp>
      <p:sp>
        <p:nvSpPr>
          <p:cNvPr id="208900" name="Rectangle 3"/>
          <p:cNvSpPr>
            <a:spLocks noGrp="1" noChangeArrowheads="1"/>
          </p:cNvSpPr>
          <p:nvPr>
            <p:ph type="body" idx="1"/>
          </p:nvPr>
        </p:nvSpPr>
        <p:spPr>
          <a:noFill/>
          <a:ln/>
        </p:spPr>
        <p:txBody>
          <a:bodyPr/>
          <a:lstStyle/>
          <a:p>
            <a:pPr eaLnBrk="1" hangingPunct="1"/>
            <a:r>
              <a:rPr lang="en-GB" b="1" smtClean="0"/>
              <a:t>Your Task:</a:t>
            </a:r>
          </a:p>
          <a:p>
            <a:pPr eaLnBrk="1" hangingPunct="1"/>
            <a:r>
              <a:rPr lang="en-GB" smtClean="0"/>
              <a:t>Look at the dimensions and facets from Wave Professional Styles; For each, identify the potential implications of the responses shown, and indicate potential benefits and drawbacks of the styles shown.</a:t>
            </a:r>
          </a:p>
          <a:p>
            <a:pPr eaLnBrk="1" hangingPunct="1"/>
            <a:endParaRPr lang="en-GB" b="1" smtClean="0"/>
          </a:p>
          <a:p>
            <a:pPr eaLnBrk="1" hangingPunct="1"/>
            <a:r>
              <a:rPr lang="en-GB" b="1" smtClean="0"/>
              <a:t>Answers:</a:t>
            </a:r>
          </a:p>
          <a:p>
            <a:pPr eaLnBrk="1" hangingPunct="1"/>
            <a:endParaRPr lang="en-GB" b="1" smtClean="0"/>
          </a:p>
          <a:p>
            <a:pPr eaLnBrk="1" hangingPunct="1"/>
            <a:r>
              <a:rPr lang="en-GB" b="1" smtClean="0"/>
              <a:t>(a) Strategic &amp; Analytical:</a:t>
            </a:r>
          </a:p>
          <a:p>
            <a:pPr eaLnBrk="1" hangingPunct="1"/>
            <a:endParaRPr lang="en-GB" smtClean="0"/>
          </a:p>
          <a:p>
            <a:pPr eaLnBrk="1" hangingPunct="1"/>
            <a:endParaRPr lang="en-GB" smtClean="0"/>
          </a:p>
          <a:p>
            <a:pPr eaLnBrk="1" hangingPunct="1"/>
            <a:endParaRPr lang="en-GB" smtClean="0"/>
          </a:p>
          <a:p>
            <a:pPr eaLnBrk="1" hangingPunct="1"/>
            <a:endParaRPr lang="en-GB" smtClean="0"/>
          </a:p>
          <a:p>
            <a:pPr eaLnBrk="1" hangingPunct="1"/>
            <a:endParaRPr lang="en-GB" smtClean="0"/>
          </a:p>
          <a:p>
            <a:pPr eaLnBrk="1" hangingPunct="1"/>
            <a:endParaRPr lang="en-GB" smtClean="0"/>
          </a:p>
          <a:p>
            <a:pPr eaLnBrk="1" hangingPunct="1"/>
            <a:r>
              <a:rPr lang="en-GB" b="1" smtClean="0"/>
              <a:t>(b) Organised &amp; Reliable</a:t>
            </a:r>
          </a:p>
        </p:txBody>
      </p:sp>
      <p:sp>
        <p:nvSpPr>
          <p:cNvPr id="5" name="Slide Number Placeholder 4"/>
          <p:cNvSpPr>
            <a:spLocks noGrp="1"/>
          </p:cNvSpPr>
          <p:nvPr>
            <p:ph type="sldNum" sz="quarter" idx="10"/>
          </p:nvPr>
        </p:nvSpPr>
        <p:spPr/>
        <p:txBody>
          <a:bodyPr/>
          <a:lstStyle/>
          <a:p>
            <a:fld id="{7C71B02C-EB99-4636-ADD1-2370D646EB0F}" type="slidenum">
              <a:rPr lang="en-GB" smtClean="0"/>
              <a:pPr/>
              <a:t>26</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noFill/>
          <a:ln/>
        </p:spPr>
        <p:txBody>
          <a:bodyPr/>
          <a:lstStyle/>
          <a:p>
            <a:pPr eaLnBrk="1" hangingPunct="1"/>
            <a:r>
              <a:rPr lang="en-GB" b="1" smtClean="0"/>
              <a:t>Your Task:</a:t>
            </a:r>
          </a:p>
          <a:p>
            <a:pPr eaLnBrk="1" hangingPunct="1"/>
            <a:r>
              <a:rPr lang="en-GB" smtClean="0"/>
              <a:t>Look at the dimensions and facets from Wave Professional Styles; For each, identify the potential implications of the responses shown, and indicate potential benefits and drawbacks of the styles shown.</a:t>
            </a:r>
          </a:p>
          <a:p>
            <a:pPr eaLnBrk="1" hangingPunct="1"/>
            <a:endParaRPr lang="en-GB" b="1" smtClean="0"/>
          </a:p>
          <a:p>
            <a:pPr eaLnBrk="1" hangingPunct="1"/>
            <a:r>
              <a:rPr lang="en-GB" b="1" smtClean="0"/>
              <a:t>Answers:</a:t>
            </a:r>
          </a:p>
          <a:p>
            <a:pPr eaLnBrk="1" hangingPunct="1"/>
            <a:endParaRPr lang="en-GB" b="1" smtClean="0"/>
          </a:p>
          <a:p>
            <a:pPr eaLnBrk="1" hangingPunct="1"/>
            <a:r>
              <a:rPr lang="en-GB" b="1" smtClean="0"/>
              <a:t>(c) Convincing &amp; Positive</a:t>
            </a:r>
          </a:p>
          <a:p>
            <a:pPr eaLnBrk="1" hangingPunct="1">
              <a:buFontTx/>
              <a:buChar char="•"/>
            </a:pPr>
            <a:endParaRPr lang="en-GB" smtClean="0"/>
          </a:p>
          <a:p>
            <a:pPr eaLnBrk="1" hangingPunct="1">
              <a:buFontTx/>
              <a:buChar char="•"/>
            </a:pPr>
            <a:endParaRPr lang="en-GB" smtClean="0"/>
          </a:p>
          <a:p>
            <a:pPr eaLnBrk="1" hangingPunct="1">
              <a:buFontTx/>
              <a:buChar char="•"/>
            </a:pPr>
            <a:endParaRPr lang="en-GB" smtClean="0"/>
          </a:p>
          <a:p>
            <a:pPr eaLnBrk="1" hangingPunct="1">
              <a:buFontTx/>
              <a:buChar char="•"/>
            </a:pPr>
            <a:endParaRPr lang="en-GB" smtClean="0"/>
          </a:p>
          <a:p>
            <a:pPr eaLnBrk="1" hangingPunct="1">
              <a:buFontTx/>
              <a:buChar char="•"/>
            </a:pPr>
            <a:endParaRPr lang="en-GB" smtClean="0"/>
          </a:p>
          <a:p>
            <a:pPr eaLnBrk="1" hangingPunct="1">
              <a:buFontTx/>
              <a:buChar char="•"/>
            </a:pPr>
            <a:endParaRPr lang="en-GB" smtClean="0"/>
          </a:p>
          <a:p>
            <a:pPr eaLnBrk="1" hangingPunct="1"/>
            <a:r>
              <a:rPr lang="en-GB" b="1" smtClean="0"/>
              <a:t>(d) Directing, Empowering, &amp; Involving</a:t>
            </a:r>
          </a:p>
          <a:p>
            <a:pPr eaLnBrk="1" hangingPunct="1"/>
            <a:endParaRPr lang="en-GB" b="1"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27</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2"/>
          <p:cNvSpPr>
            <a:spLocks noGrp="1" noRot="1" noChangeAspect="1" noChangeArrowheads="1" noTextEdit="1"/>
          </p:cNvSpPr>
          <p:nvPr>
            <p:ph type="sldImg"/>
          </p:nvPr>
        </p:nvSpPr>
        <p:spPr>
          <a:ln/>
        </p:spPr>
      </p:sp>
      <p:sp>
        <p:nvSpPr>
          <p:cNvPr id="210948" name="Rectangle 3"/>
          <p:cNvSpPr>
            <a:spLocks noGrp="1" noChangeArrowheads="1"/>
          </p:cNvSpPr>
          <p:nvPr>
            <p:ph type="body" idx="1"/>
          </p:nvPr>
        </p:nvSpPr>
        <p:spPr>
          <a:noFill/>
          <a:ln/>
        </p:spPr>
        <p:txBody>
          <a:bodyPr/>
          <a:lstStyle/>
          <a:p>
            <a:pPr eaLnBrk="1" hangingPunct="1"/>
            <a:r>
              <a:rPr lang="en-GB" b="1" smtClean="0"/>
              <a:t>Your Task:</a:t>
            </a:r>
          </a:p>
          <a:p>
            <a:pPr eaLnBrk="1" hangingPunct="1"/>
            <a:r>
              <a:rPr lang="en-GB" smtClean="0"/>
              <a:t>Look at the dimensions and facets from Wave Professional Styles; For each, identify the potential implications of the responses shown, and indicate potential benefits and drawbacks of the styles shown.</a:t>
            </a:r>
          </a:p>
          <a:p>
            <a:pPr eaLnBrk="1" hangingPunct="1"/>
            <a:endParaRPr lang="en-GB" b="1" smtClean="0"/>
          </a:p>
          <a:p>
            <a:pPr eaLnBrk="1" hangingPunct="1"/>
            <a:r>
              <a:rPr lang="en-GB" b="1" smtClean="0"/>
              <a:t>Answers:</a:t>
            </a:r>
          </a:p>
          <a:p>
            <a:pPr eaLnBrk="1" hangingPunct="1"/>
            <a:endParaRPr lang="en-GB" b="1" smtClean="0"/>
          </a:p>
          <a:p>
            <a:pPr eaLnBrk="1" hangingPunct="1"/>
            <a:r>
              <a:rPr lang="en-GB" b="1" smtClean="0"/>
              <a:t>(e) Purposeful &amp; Directing</a:t>
            </a:r>
          </a:p>
          <a:p>
            <a:pPr eaLnBrk="1" hangingPunct="1">
              <a:buFontTx/>
              <a:buChar char="•"/>
            </a:pPr>
            <a:endParaRPr lang="en-GB" b="1" smtClean="0"/>
          </a:p>
          <a:p>
            <a:pPr eaLnBrk="1" hangingPunct="1">
              <a:buFontTx/>
              <a:buChar char="•"/>
            </a:pPr>
            <a:endParaRPr lang="en-GB" smtClean="0"/>
          </a:p>
          <a:p>
            <a:pPr eaLnBrk="1" hangingPunct="1">
              <a:buFontTx/>
              <a:buChar char="•"/>
            </a:pPr>
            <a:endParaRPr lang="en-GB" smtClean="0"/>
          </a:p>
          <a:p>
            <a:pPr eaLnBrk="1" hangingPunct="1">
              <a:buFontTx/>
              <a:buChar char="•"/>
            </a:pPr>
            <a:endParaRPr lang="en-GB" smtClean="0"/>
          </a:p>
          <a:p>
            <a:pPr eaLnBrk="1" hangingPunct="1">
              <a:buFontTx/>
              <a:buChar char="•"/>
            </a:pPr>
            <a:endParaRPr lang="en-GB" smtClean="0"/>
          </a:p>
          <a:p>
            <a:pPr eaLnBrk="1" hangingPunct="1"/>
            <a:r>
              <a:rPr lang="en-GB" b="1" smtClean="0"/>
              <a:t>(f) Positive &amp; Change Oriented</a:t>
            </a:r>
          </a:p>
          <a:p>
            <a:pPr eaLnBrk="1" hangingPunct="1"/>
            <a:endParaRPr lang="en-GB" b="1"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28</a:t>
            </a:fld>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1" name="Rectangle 2"/>
          <p:cNvSpPr>
            <a:spLocks noGrp="1" noRot="1" noChangeAspect="1" noChangeArrowheads="1" noTextEdit="1"/>
          </p:cNvSpPr>
          <p:nvPr>
            <p:ph type="sldImg"/>
          </p:nvPr>
        </p:nvSpPr>
        <p:spPr>
          <a:xfrm>
            <a:off x="1257300" y="719138"/>
            <a:ext cx="4802188" cy="3602037"/>
          </a:xfrm>
          <a:ln/>
        </p:spPr>
      </p:sp>
      <p:sp>
        <p:nvSpPr>
          <p:cNvPr id="211972"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29</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7" name="Rectangle 2"/>
          <p:cNvSpPr>
            <a:spLocks noGrp="1" noRot="1" noChangeAspect="1" noChangeArrowheads="1" noTextEdit="1"/>
          </p:cNvSpPr>
          <p:nvPr>
            <p:ph type="sldImg"/>
          </p:nvPr>
        </p:nvSpPr>
        <p:spPr>
          <a:xfrm>
            <a:off x="1257300" y="719138"/>
            <a:ext cx="4802188" cy="3602037"/>
          </a:xfrm>
          <a:ln/>
        </p:spPr>
      </p:sp>
      <p:sp>
        <p:nvSpPr>
          <p:cNvPr id="185348"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3</a:t>
            </a:fld>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5" name="Rectangle 2"/>
          <p:cNvSpPr>
            <a:spLocks noGrp="1" noRot="1" noChangeAspect="1" noChangeArrowheads="1" noTextEdit="1"/>
          </p:cNvSpPr>
          <p:nvPr>
            <p:ph type="sldImg"/>
          </p:nvPr>
        </p:nvSpPr>
        <p:spPr>
          <a:xfrm>
            <a:off x="1257300" y="719138"/>
            <a:ext cx="4802188" cy="3602037"/>
          </a:xfrm>
          <a:ln/>
        </p:spPr>
      </p:sp>
      <p:sp>
        <p:nvSpPr>
          <p:cNvPr id="212996"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What are Styles?</a:t>
            </a:r>
          </a:p>
          <a:p>
            <a:pPr eaLnBrk="1" hangingPunct="1"/>
            <a:r>
              <a:rPr lang="en-GB" smtClean="0"/>
              <a:t>Saville Consulting Wave was designed specifically to align personality and competency through coverage of Motive and Talent components respectively. This section explores the concepts of motive and talent and their benefits in assessment. A unique feature of Wave Styles is that it not only explores many more elements of an individual’s style than attempted in one instrument previously, but also highlights areas where there are ‘splits’ in the data.</a:t>
            </a:r>
            <a:r>
              <a:rPr lang="en-GB" sz="1000" smtClean="0"/>
              <a:t>  </a:t>
            </a:r>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30</a:t>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9" name="Rectangle 2"/>
          <p:cNvSpPr>
            <a:spLocks noGrp="1" noRot="1" noChangeAspect="1" noChangeArrowheads="1" noTextEdit="1"/>
          </p:cNvSpPr>
          <p:nvPr>
            <p:ph type="sldImg"/>
          </p:nvPr>
        </p:nvSpPr>
        <p:spPr>
          <a:xfrm>
            <a:off x="1257300" y="719138"/>
            <a:ext cx="4802188" cy="3602037"/>
          </a:xfrm>
          <a:ln/>
        </p:spPr>
      </p:sp>
      <p:sp>
        <p:nvSpPr>
          <p:cNvPr id="214020"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What are Motives?</a:t>
            </a:r>
          </a:p>
          <a:p>
            <a:pPr eaLnBrk="1" hangingPunct="1"/>
            <a:r>
              <a:rPr lang="en-GB" smtClean="0"/>
              <a:t>Wave Styles questionnaires consists of two item types – items designed to measure Motives and items designed to measure Talents.  Motives are the ‘need’ items of the questionnaire and measure an individual’s needs, wants, desires, preferences and drivers. Motive items are closer to conventional personality and preference items. Motive items can be identified in the questionnaire by the item stems:</a:t>
            </a:r>
          </a:p>
          <a:p>
            <a:pPr eaLnBrk="1" hangingPunct="1"/>
            <a:endParaRPr lang="en-GB" smtClean="0"/>
          </a:p>
          <a:p>
            <a:pPr eaLnBrk="1" hangingPunct="1"/>
            <a:r>
              <a:rPr lang="en-GB" smtClean="0"/>
              <a:t>I want…</a:t>
            </a:r>
          </a:p>
          <a:p>
            <a:pPr eaLnBrk="1" hangingPunct="1"/>
            <a:r>
              <a:rPr lang="en-GB" smtClean="0"/>
              <a:t>I enjoy…</a:t>
            </a:r>
          </a:p>
          <a:p>
            <a:pPr eaLnBrk="1" hangingPunct="1"/>
            <a:r>
              <a:rPr lang="en-GB" smtClean="0"/>
              <a:t>I am motivated by…</a:t>
            </a:r>
          </a:p>
          <a:p>
            <a:pPr eaLnBrk="1" hangingPunct="1"/>
            <a:endParaRPr lang="en-GB" smtClean="0"/>
          </a:p>
          <a:p>
            <a:pPr eaLnBrk="1" hangingPunct="1"/>
            <a:r>
              <a:rPr lang="en-GB" smtClean="0"/>
              <a:t>For example:</a:t>
            </a:r>
          </a:p>
          <a:p>
            <a:pPr eaLnBrk="1" hangingPunct="1"/>
            <a:r>
              <a:rPr lang="en-GB" smtClean="0"/>
              <a:t>‘Please indicate the extent to which you agree with the following statements:’</a:t>
            </a:r>
          </a:p>
          <a:p>
            <a:pPr eaLnBrk="1" hangingPunct="1"/>
            <a:endParaRPr lang="en-GB" i="1" smtClean="0"/>
          </a:p>
          <a:p>
            <a:pPr eaLnBrk="1" hangingPunct="1"/>
            <a:r>
              <a:rPr lang="en-GB" i="1" smtClean="0"/>
              <a:t>I really want to be successful </a:t>
            </a:r>
          </a:p>
          <a:p>
            <a:pPr eaLnBrk="1" hangingPunct="1"/>
            <a:r>
              <a:rPr lang="en-GB" i="1" smtClean="0"/>
              <a:t>I enjoy working as part of a team</a:t>
            </a:r>
          </a:p>
          <a:p>
            <a:pPr eaLnBrk="1" hangingPunct="1"/>
            <a:r>
              <a:rPr lang="en-GB" i="1" smtClean="0"/>
              <a:t>I am motivated by the opportunity to learn</a:t>
            </a:r>
          </a:p>
        </p:txBody>
      </p:sp>
      <p:sp>
        <p:nvSpPr>
          <p:cNvPr id="5" name="Slide Number Placeholder 4"/>
          <p:cNvSpPr>
            <a:spLocks noGrp="1"/>
          </p:cNvSpPr>
          <p:nvPr>
            <p:ph type="sldNum" sz="quarter" idx="10"/>
          </p:nvPr>
        </p:nvSpPr>
        <p:spPr/>
        <p:txBody>
          <a:bodyPr/>
          <a:lstStyle/>
          <a:p>
            <a:fld id="{7C71B02C-EB99-4636-ADD1-2370D646EB0F}" type="slidenum">
              <a:rPr lang="en-GB" smtClean="0"/>
              <a:pPr/>
              <a:t>31</a:t>
            </a:fld>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3" name="Rectangle 2"/>
          <p:cNvSpPr>
            <a:spLocks noGrp="1" noRot="1" noChangeAspect="1" noChangeArrowheads="1" noTextEdit="1"/>
          </p:cNvSpPr>
          <p:nvPr>
            <p:ph type="sldImg"/>
          </p:nvPr>
        </p:nvSpPr>
        <p:spPr>
          <a:xfrm>
            <a:off x="1257300" y="719138"/>
            <a:ext cx="4802188" cy="3602037"/>
          </a:xfrm>
          <a:ln/>
        </p:spPr>
      </p:sp>
      <p:sp>
        <p:nvSpPr>
          <p:cNvPr id="215044"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What are Talents?</a:t>
            </a:r>
          </a:p>
          <a:p>
            <a:pPr eaLnBrk="1" hangingPunct="1"/>
            <a:r>
              <a:rPr lang="en-GB" smtClean="0"/>
              <a:t>Wave Styles questionnaires also measure an individual’s talents.  Talents are measured by the ‘effectiveness’ items of the questionnaire.  They measure individual’s self-perception of what they see themselves to be good at or effective at. Talent items are closer to conventional competency questionnaire items. Talent items can be identified in the questionnaire by the item stems:</a:t>
            </a:r>
          </a:p>
          <a:p>
            <a:pPr eaLnBrk="1" hangingPunct="1"/>
            <a:endParaRPr lang="en-GB" smtClean="0"/>
          </a:p>
          <a:p>
            <a:pPr eaLnBrk="1" hangingPunct="1"/>
            <a:r>
              <a:rPr lang="en-GB" smtClean="0"/>
              <a:t>I am…</a:t>
            </a:r>
          </a:p>
          <a:p>
            <a:pPr eaLnBrk="1" hangingPunct="1"/>
            <a:r>
              <a:rPr lang="en-GB" smtClean="0"/>
              <a:t>I am good at…</a:t>
            </a:r>
          </a:p>
          <a:p>
            <a:pPr eaLnBrk="1" hangingPunct="1"/>
            <a:r>
              <a:rPr lang="en-GB" smtClean="0"/>
              <a:t>I am effective at…</a:t>
            </a:r>
          </a:p>
          <a:p>
            <a:pPr eaLnBrk="1" hangingPunct="1"/>
            <a:endParaRPr lang="en-GB" smtClean="0"/>
          </a:p>
          <a:p>
            <a:pPr eaLnBrk="1" hangingPunct="1"/>
            <a:r>
              <a:rPr lang="en-GB" smtClean="0"/>
              <a:t>For example:</a:t>
            </a:r>
          </a:p>
          <a:p>
            <a:pPr eaLnBrk="1" hangingPunct="1"/>
            <a:r>
              <a:rPr lang="en-GB" smtClean="0"/>
              <a:t>‘Please indicate the extent to which you agree with the following statements’:</a:t>
            </a:r>
          </a:p>
          <a:p>
            <a:pPr eaLnBrk="1" hangingPunct="1"/>
            <a:endParaRPr lang="en-GB" i="1" smtClean="0"/>
          </a:p>
          <a:p>
            <a:pPr eaLnBrk="1" hangingPunct="1"/>
            <a:r>
              <a:rPr lang="en-GB" i="1" smtClean="0"/>
              <a:t>I am persuasive </a:t>
            </a:r>
          </a:p>
          <a:p>
            <a:pPr eaLnBrk="1" hangingPunct="1"/>
            <a:r>
              <a:rPr lang="en-GB" i="1" smtClean="0"/>
              <a:t>I am good at making things happen</a:t>
            </a:r>
          </a:p>
          <a:p>
            <a:pPr eaLnBrk="1" hangingPunct="1"/>
            <a:r>
              <a:rPr lang="en-GB" i="1" smtClean="0"/>
              <a:t>I am effective at working with numerical data</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32</a:t>
            </a:fld>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7" name="Rectangle 2"/>
          <p:cNvSpPr>
            <a:spLocks noGrp="1" noRot="1" noChangeAspect="1" noChangeArrowheads="1" noTextEdit="1"/>
          </p:cNvSpPr>
          <p:nvPr>
            <p:ph type="sldImg"/>
          </p:nvPr>
        </p:nvSpPr>
        <p:spPr>
          <a:xfrm>
            <a:off x="1257300" y="719138"/>
            <a:ext cx="4802188" cy="3602037"/>
          </a:xfrm>
          <a:ln/>
        </p:spPr>
      </p:sp>
      <p:sp>
        <p:nvSpPr>
          <p:cNvPr id="216068"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Motives and Talents</a:t>
            </a:r>
          </a:p>
          <a:p>
            <a:pPr eaLnBrk="1" hangingPunct="1"/>
            <a:r>
              <a:rPr lang="en-GB" smtClean="0"/>
              <a:t>Identify which of the Wave Styles questionnaire items listed above are motives and which are talents and then pair up the correct talent with the correct motive using arrows. Note that motive and talent items may appear in </a:t>
            </a:r>
            <a:r>
              <a:rPr lang="en-GB" b="1" smtClean="0"/>
              <a:t>either</a:t>
            </a:r>
            <a:r>
              <a:rPr lang="en-GB" smtClean="0"/>
              <a:t> column.</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33</a:t>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2" name="Rectangle 2"/>
          <p:cNvSpPr>
            <a:spLocks noGrp="1" noRot="1" noChangeAspect="1" noChangeArrowheads="1" noTextEdit="1"/>
          </p:cNvSpPr>
          <p:nvPr>
            <p:ph type="sldImg"/>
          </p:nvPr>
        </p:nvSpPr>
        <p:spPr>
          <a:xfrm>
            <a:off x="1257300" y="719138"/>
            <a:ext cx="4805363" cy="3603625"/>
          </a:xfrm>
          <a:ln/>
        </p:spPr>
      </p:sp>
      <p:sp>
        <p:nvSpPr>
          <p:cNvPr id="217093" name="Rectangle 3"/>
          <p:cNvSpPr>
            <a:spLocks noGrp="1" noChangeArrowheads="1"/>
          </p:cNvSpPr>
          <p:nvPr>
            <p:ph type="body" idx="1"/>
          </p:nvPr>
        </p:nvSpPr>
        <p:spPr>
          <a:xfrm>
            <a:off x="730250" y="4440238"/>
            <a:ext cx="5854700" cy="4775200"/>
          </a:xfrm>
          <a:noFill/>
          <a:ln/>
        </p:spPr>
        <p:txBody>
          <a:bodyPr/>
          <a:lstStyle/>
          <a:p>
            <a:pPr eaLnBrk="1" hangingPunct="1"/>
            <a:r>
              <a:rPr lang="en-GB" b="1" smtClean="0"/>
              <a:t>Motive-Talent Splits</a:t>
            </a:r>
          </a:p>
          <a:p>
            <a:pPr eaLnBrk="1" hangingPunct="1"/>
            <a:r>
              <a:rPr lang="en-GB" smtClean="0"/>
              <a:t>The strength of the behavioural component of Wave, as well as providing a more complete picture of an individual’s style, lies in the measurement of Motives and Talents.  The revelation of these two constructs within the individual presents huge scope for Wave to be used in a variety of settings including recruitment, selection and individual development. Discrepancies between Motive and Talent dimension scores reaching three or more Stens scores are graphically highlighted in the profile report through </a:t>
            </a:r>
            <a:r>
              <a:rPr lang="en-GB" b="1" smtClean="0"/>
              <a:t>Motive-Talent Splits (M-T)</a:t>
            </a:r>
            <a:r>
              <a:rPr lang="en-GB" smtClean="0"/>
              <a:t> for further exploration in the feedback interview. </a:t>
            </a:r>
          </a:p>
          <a:p>
            <a:pPr eaLnBrk="1" hangingPunct="1"/>
            <a:r>
              <a:rPr lang="en-GB" smtClean="0"/>
              <a:t>If </a:t>
            </a:r>
            <a:r>
              <a:rPr lang="en-GB" b="1" smtClean="0"/>
              <a:t>Motive is higher than Talent (T-M)</a:t>
            </a:r>
            <a:r>
              <a:rPr lang="en-GB" smtClean="0"/>
              <a:t> on a particular dimension the individual effectively acknowledges this area as a development need that they want to do something about e.g. wanting to be more Analytical or Self-assured. It is possible that the individual is ‘falling short’ – their level of effectiveness does not reflect their high motive or need. There are a number of reasons why an individual may report such a discrepancy, for example, their work environment or culture might be preventing them from fulfilling their need or the individual may simply lack the appropriate skills.</a:t>
            </a:r>
          </a:p>
          <a:p>
            <a:pPr eaLnBrk="1" hangingPunct="1"/>
            <a:r>
              <a:rPr lang="en-GB" smtClean="0"/>
              <a:t>If </a:t>
            </a:r>
            <a:r>
              <a:rPr lang="en-GB" b="1" smtClean="0"/>
              <a:t>Talent is higher than Motive (M-T),</a:t>
            </a:r>
            <a:r>
              <a:rPr lang="en-GB" smtClean="0"/>
              <a:t> then competent behaviour may not be backed up by an underlying motivation to perform. It is possible that they are ‘acting up’ i.e. their behaviour does not represent a motive but an externally imposed expectation. In such cases rewards and encouragement may be needed to sustain performance. For example, showing less Motive than Talent for being Organised or Attentive may lead to burnout if the work environment continuously demands use of such attributes. </a:t>
            </a:r>
          </a:p>
          <a:p>
            <a:pPr eaLnBrk="1" hangingPunct="1"/>
            <a:endParaRPr lang="en-US" smtClean="0"/>
          </a:p>
          <a:p>
            <a:pPr eaLnBrk="1" hangingPunct="1"/>
            <a:endParaRPr lang="en-GB" smtClean="0"/>
          </a:p>
        </p:txBody>
      </p:sp>
      <p:sp>
        <p:nvSpPr>
          <p:cNvPr id="6" name="Slide Number Placeholder 5"/>
          <p:cNvSpPr>
            <a:spLocks noGrp="1"/>
          </p:cNvSpPr>
          <p:nvPr>
            <p:ph type="sldNum" sz="quarter" idx="10"/>
          </p:nvPr>
        </p:nvSpPr>
        <p:spPr/>
        <p:txBody>
          <a:bodyPr/>
          <a:lstStyle/>
          <a:p>
            <a:fld id="{7C71B02C-EB99-4636-ADD1-2370D646EB0F}" type="slidenum">
              <a:rPr lang="en-GB" smtClean="0"/>
              <a:pPr/>
              <a:t>34</a:t>
            </a:fld>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a:ln/>
        </p:spPr>
        <p:txBody>
          <a:bodyPr/>
          <a:lstStyle/>
          <a:p>
            <a:pPr eaLnBrk="1" hangingPunct="1"/>
            <a:r>
              <a:rPr lang="en-GB" b="1" smtClean="0"/>
              <a:t>Your Task:</a:t>
            </a:r>
          </a:p>
          <a:p>
            <a:pPr eaLnBrk="1" hangingPunct="1"/>
            <a:r>
              <a:rPr lang="en-GB" smtClean="0"/>
              <a:t>Look at the dimensions, facets and motive-talent splits from Wave Professional Styles; For each, identify the potential implications of the responses shown, and indicate potential benefits and drawbacks of the styles shown.</a:t>
            </a:r>
          </a:p>
          <a:p>
            <a:pPr eaLnBrk="1" hangingPunct="1"/>
            <a:endParaRPr lang="en-GB" b="1" smtClean="0"/>
          </a:p>
          <a:p>
            <a:pPr eaLnBrk="1" hangingPunct="1"/>
            <a:r>
              <a:rPr lang="en-GB" b="1" smtClean="0"/>
              <a:t>Answers:</a:t>
            </a:r>
          </a:p>
          <a:p>
            <a:pPr eaLnBrk="1" hangingPunct="1"/>
            <a:endParaRPr lang="en-GB" b="1" smtClean="0"/>
          </a:p>
          <a:p>
            <a:pPr eaLnBrk="1" hangingPunct="1">
              <a:buFontTx/>
              <a:buAutoNum type="alphaLcParenBoth"/>
            </a:pPr>
            <a:r>
              <a:rPr lang="en-GB" b="1" smtClean="0"/>
              <a:t> Learning Oriented</a:t>
            </a:r>
          </a:p>
          <a:p>
            <a:pPr eaLnBrk="1" hangingPunct="1">
              <a:buFontTx/>
              <a:buAutoNum type="alphaLcParenBoth"/>
            </a:pPr>
            <a:endParaRPr lang="en-GB" smtClean="0"/>
          </a:p>
          <a:p>
            <a:pPr eaLnBrk="1" hangingPunct="1">
              <a:buFontTx/>
              <a:buAutoNum type="alphaLcParenBoth"/>
            </a:pPr>
            <a:endParaRPr lang="en-GB" smtClean="0"/>
          </a:p>
          <a:p>
            <a:pPr eaLnBrk="1" hangingPunct="1">
              <a:buFontTx/>
              <a:buAutoNum type="alphaLcParenBoth"/>
            </a:pPr>
            <a:r>
              <a:rPr lang="en-GB" b="1" smtClean="0"/>
              <a:t> Self-assured</a:t>
            </a:r>
          </a:p>
          <a:p>
            <a:pPr eaLnBrk="1" hangingPunct="1"/>
            <a:endParaRPr lang="en-GB" b="1"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35</a:t>
            </a:fld>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9" name="Rectangle 2"/>
          <p:cNvSpPr>
            <a:spLocks noGrp="1" noRot="1" noChangeAspect="1" noChangeArrowheads="1" noTextEdit="1"/>
          </p:cNvSpPr>
          <p:nvPr>
            <p:ph type="sldImg"/>
          </p:nvPr>
        </p:nvSpPr>
        <p:spPr>
          <a:ln/>
        </p:spPr>
      </p:sp>
      <p:sp>
        <p:nvSpPr>
          <p:cNvPr id="219140" name="Rectangle 3"/>
          <p:cNvSpPr>
            <a:spLocks noGrp="1" noChangeArrowheads="1"/>
          </p:cNvSpPr>
          <p:nvPr>
            <p:ph type="body" idx="1"/>
          </p:nvPr>
        </p:nvSpPr>
        <p:spPr>
          <a:noFill/>
          <a:ln/>
        </p:spPr>
        <p:txBody>
          <a:bodyPr/>
          <a:lstStyle/>
          <a:p>
            <a:pPr eaLnBrk="1" hangingPunct="1"/>
            <a:r>
              <a:rPr lang="en-GB" b="1" smtClean="0"/>
              <a:t>Your Task:</a:t>
            </a:r>
          </a:p>
          <a:p>
            <a:pPr eaLnBrk="1" hangingPunct="1"/>
            <a:r>
              <a:rPr lang="en-GB" smtClean="0"/>
              <a:t>Look at the dimensions, facets and motive-talent splits from Wave Professional Styles; For each, identify the potential implications of the responses shown, and indicate potential benefits and drawbacks of the styles shown.</a:t>
            </a:r>
          </a:p>
          <a:p>
            <a:pPr eaLnBrk="1" hangingPunct="1"/>
            <a:endParaRPr lang="en-GB" b="1" smtClean="0"/>
          </a:p>
          <a:p>
            <a:pPr eaLnBrk="1" hangingPunct="1"/>
            <a:r>
              <a:rPr lang="en-GB" b="1" smtClean="0"/>
              <a:t>Answers:</a:t>
            </a:r>
          </a:p>
          <a:p>
            <a:pPr eaLnBrk="1" hangingPunct="1"/>
            <a:endParaRPr lang="en-GB" b="1" smtClean="0"/>
          </a:p>
          <a:p>
            <a:pPr eaLnBrk="1" hangingPunct="1"/>
            <a:r>
              <a:rPr lang="en-GB" b="1" smtClean="0"/>
              <a:t>(c) Directing &amp; Empowering</a:t>
            </a:r>
          </a:p>
          <a:p>
            <a:pPr eaLnBrk="1" hangingPunct="1"/>
            <a:endParaRPr lang="en-GB" b="1" smtClean="0"/>
          </a:p>
          <a:p>
            <a:pPr eaLnBrk="1" hangingPunct="1"/>
            <a:endParaRPr lang="en-GB" b="1" smtClean="0"/>
          </a:p>
          <a:p>
            <a:pPr eaLnBrk="1" hangingPunct="1"/>
            <a:endParaRPr lang="en-GB" b="1" smtClean="0"/>
          </a:p>
          <a:p>
            <a:pPr eaLnBrk="1" hangingPunct="1"/>
            <a:endParaRPr lang="en-GB" b="1" smtClean="0"/>
          </a:p>
          <a:p>
            <a:pPr eaLnBrk="1" hangingPunct="1"/>
            <a:r>
              <a:rPr lang="en-GB" b="1" smtClean="0"/>
              <a:t>(d) Organised &amp; Principled</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36</a:t>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3" name="Rectangle 2"/>
          <p:cNvSpPr>
            <a:spLocks noGrp="1" noRot="1" noChangeAspect="1" noChangeArrowheads="1" noTextEdit="1"/>
          </p:cNvSpPr>
          <p:nvPr>
            <p:ph type="sldImg"/>
          </p:nvPr>
        </p:nvSpPr>
        <p:spPr>
          <a:xfrm>
            <a:off x="1257300" y="719138"/>
            <a:ext cx="4802188" cy="3602037"/>
          </a:xfrm>
          <a:ln/>
        </p:spPr>
      </p:sp>
      <p:sp>
        <p:nvSpPr>
          <p:cNvPr id="220164"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37</a:t>
            </a:fld>
            <a:endParaRPr lang="en-GB"/>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7" name="Rectangle 2"/>
          <p:cNvSpPr>
            <a:spLocks noGrp="1" noRot="1" noChangeAspect="1" noChangeArrowheads="1" noTextEdit="1"/>
          </p:cNvSpPr>
          <p:nvPr>
            <p:ph type="sldImg"/>
          </p:nvPr>
        </p:nvSpPr>
        <p:spPr>
          <a:xfrm>
            <a:off x="1257300" y="719138"/>
            <a:ext cx="4802188" cy="3602037"/>
          </a:xfrm>
          <a:ln/>
        </p:spPr>
      </p:sp>
      <p:sp>
        <p:nvSpPr>
          <p:cNvPr id="221188"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Distorted Results?</a:t>
            </a:r>
          </a:p>
          <a:p>
            <a:pPr eaLnBrk="1" hangingPunct="1"/>
            <a:r>
              <a:rPr lang="en-GB" smtClean="0"/>
              <a:t>An issue that is often raised as a concern when using personality measures, particularly for assessment, is that of ‘distortion’.  Distortion can take the form of candidates attempting to ‘fake’ their results by second guessing what a desirable profile would be for a particular job and trying to complete the questionnaire in a way that may achieve the desired result.  </a:t>
            </a:r>
          </a:p>
          <a:p>
            <a:pPr eaLnBrk="1" hangingPunct="1"/>
            <a:r>
              <a:rPr lang="en-GB" smtClean="0"/>
              <a:t>To this end, Saville Consulting Wave uses a variety of techniques to help reduce and identify candidate attempts at distortion both in terms of prevention and detection.</a:t>
            </a:r>
          </a:p>
        </p:txBody>
      </p:sp>
      <p:sp>
        <p:nvSpPr>
          <p:cNvPr id="5" name="Slide Number Placeholder 4"/>
          <p:cNvSpPr>
            <a:spLocks noGrp="1"/>
          </p:cNvSpPr>
          <p:nvPr>
            <p:ph type="sldNum" sz="quarter" idx="10"/>
          </p:nvPr>
        </p:nvSpPr>
        <p:spPr/>
        <p:txBody>
          <a:bodyPr/>
          <a:lstStyle/>
          <a:p>
            <a:fld id="{7C71B02C-EB99-4636-ADD1-2370D646EB0F}" type="slidenum">
              <a:rPr lang="en-GB" smtClean="0"/>
              <a:pPr/>
              <a:t>38</a:t>
            </a:fld>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1" name="Rectangle 2"/>
          <p:cNvSpPr>
            <a:spLocks noGrp="1" noRot="1" noChangeAspect="1" noChangeArrowheads="1" noTextEdit="1"/>
          </p:cNvSpPr>
          <p:nvPr>
            <p:ph type="sldImg"/>
          </p:nvPr>
        </p:nvSpPr>
        <p:spPr>
          <a:xfrm>
            <a:off x="1257300" y="719138"/>
            <a:ext cx="4802188" cy="3602037"/>
          </a:xfrm>
          <a:ln/>
        </p:spPr>
      </p:sp>
      <p:sp>
        <p:nvSpPr>
          <p:cNvPr id="222212" name="Rectangle 3"/>
          <p:cNvSpPr>
            <a:spLocks noGrp="1" noChangeArrowheads="1"/>
          </p:cNvSpPr>
          <p:nvPr>
            <p:ph type="body" idx="1"/>
          </p:nvPr>
        </p:nvSpPr>
        <p:spPr>
          <a:xfrm>
            <a:off x="730250" y="4562475"/>
            <a:ext cx="5854700" cy="4319588"/>
          </a:xfrm>
          <a:noFill/>
          <a:ln/>
        </p:spPr>
        <p:txBody>
          <a:bodyPr/>
          <a:lstStyle/>
          <a:p>
            <a:pPr eaLnBrk="1" hangingPunct="1">
              <a:lnSpc>
                <a:spcPct val="105000"/>
              </a:lnSpc>
            </a:pPr>
            <a:r>
              <a:rPr lang="en-GB" b="1" smtClean="0"/>
              <a:t>Prevention</a:t>
            </a:r>
          </a:p>
          <a:p>
            <a:pPr eaLnBrk="1" hangingPunct="1">
              <a:lnSpc>
                <a:spcPct val="105000"/>
              </a:lnSpc>
            </a:pPr>
            <a:r>
              <a:rPr lang="en-GB" smtClean="0"/>
              <a:t>Three key preventative techniques reduce the potential risk of candidate distortion in the completion of Professional Styles:</a:t>
            </a:r>
          </a:p>
          <a:p>
            <a:pPr eaLnBrk="1" hangingPunct="1">
              <a:lnSpc>
                <a:spcPct val="105000"/>
              </a:lnSpc>
            </a:pPr>
            <a:r>
              <a:rPr lang="en-GB" smtClean="0"/>
              <a:t>Firstly, informing candidates prior and/or during the administration about how their results will be verified and used is a good preventative technique.</a:t>
            </a:r>
          </a:p>
          <a:p>
            <a:pPr eaLnBrk="1" hangingPunct="1">
              <a:lnSpc>
                <a:spcPct val="105000"/>
              </a:lnSpc>
            </a:pPr>
            <a:r>
              <a:rPr lang="en-GB" smtClean="0"/>
              <a:t>Secondly, candidates should be told that their results will be discussed at feedback and that the questionnaire has in-built response checks.  The Professional Styles administration instructions cover these points.</a:t>
            </a:r>
          </a:p>
          <a:p>
            <a:pPr eaLnBrk="1" hangingPunct="1">
              <a:lnSpc>
                <a:spcPct val="105000"/>
              </a:lnSpc>
            </a:pPr>
            <a:r>
              <a:rPr lang="en-GB" smtClean="0"/>
              <a:t>Thirdly, an additional preventative technique is using a questionnaire which includes an ipsative format, where candidates are forced to make choices between blocks of statements in terms of their relative importance.</a:t>
            </a:r>
          </a:p>
          <a:p>
            <a:pPr eaLnBrk="1" hangingPunct="1">
              <a:lnSpc>
                <a:spcPct val="105000"/>
              </a:lnSpc>
            </a:pPr>
            <a:r>
              <a:rPr lang="en-GB" smtClean="0"/>
              <a:t>A key feature of the Saville Consulting Wave Styles assessments is the dynamic on-line Rate-Rank (Ra-Ra) technique where respondents rate their responses on a 9-point Likert scale, and are re-presented with tied items in a forced choice format. This approach builds on the strengths of each response format while minimising their respective weaknesses. This dynamic response format has been developed to capitalise on the opportunities afforded by internet technology and bring the Normative-Ipsative debate (Saville &amp; Willson, 1991; Saville &amp; Sik, 1991) to a natural conclusion. </a:t>
            </a:r>
          </a:p>
          <a:p>
            <a:pPr eaLnBrk="1" hangingPunct="1">
              <a:lnSpc>
                <a:spcPct val="105000"/>
              </a:lnSpc>
            </a:pPr>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39</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1" name="Rectangle 2"/>
          <p:cNvSpPr>
            <a:spLocks noGrp="1" noRot="1" noChangeAspect="1" noChangeArrowheads="1" noTextEdit="1"/>
          </p:cNvSpPr>
          <p:nvPr>
            <p:ph type="sldImg"/>
          </p:nvPr>
        </p:nvSpPr>
        <p:spPr>
          <a:xfrm>
            <a:off x="1258888" y="722313"/>
            <a:ext cx="4800600" cy="3600450"/>
          </a:xfrm>
          <a:ln/>
        </p:spPr>
      </p:sp>
      <p:sp>
        <p:nvSpPr>
          <p:cNvPr id="186372" name="Rectangle 3"/>
          <p:cNvSpPr>
            <a:spLocks noGrp="1" noChangeArrowheads="1"/>
          </p:cNvSpPr>
          <p:nvPr>
            <p:ph type="body" idx="1"/>
          </p:nvPr>
        </p:nvSpPr>
        <p:spPr>
          <a:xfrm>
            <a:off x="731838" y="4560888"/>
            <a:ext cx="5851525" cy="4318000"/>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4</a:t>
            </a:fld>
            <a:endParaRPr lang="en-GB"/>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5" name="Rectangle 2"/>
          <p:cNvSpPr>
            <a:spLocks noGrp="1" noRot="1" noChangeAspect="1" noChangeArrowheads="1" noTextEdit="1"/>
          </p:cNvSpPr>
          <p:nvPr>
            <p:ph type="sldImg"/>
          </p:nvPr>
        </p:nvSpPr>
        <p:spPr>
          <a:xfrm>
            <a:off x="1257300" y="719138"/>
            <a:ext cx="4802188" cy="3602037"/>
          </a:xfrm>
          <a:ln/>
        </p:spPr>
      </p:sp>
      <p:sp>
        <p:nvSpPr>
          <p:cNvPr id="223236"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Prevention</a:t>
            </a:r>
          </a:p>
          <a:p>
            <a:pPr eaLnBrk="1" hangingPunct="1"/>
            <a:r>
              <a:rPr lang="en-GB" smtClean="0"/>
              <a:t>There are two main types of response style in questionnaires.  These are normative and ipsative.</a:t>
            </a:r>
          </a:p>
          <a:p>
            <a:pPr eaLnBrk="1" hangingPunct="1"/>
            <a:r>
              <a:rPr lang="en-GB" b="1" smtClean="0"/>
              <a:t>Normative</a:t>
            </a:r>
            <a:r>
              <a:rPr lang="en-GB" smtClean="0"/>
              <a:t> questionnaires involve asking the respondent to rate their agreement or disagreement to each item individually against a 7 point or 9 point Likert Scale, ranging from ‘strongly agree’, through ‘unsure’ to ‘strongly disagree’.</a:t>
            </a:r>
          </a:p>
          <a:p>
            <a:pPr eaLnBrk="1" hangingPunct="1"/>
            <a:r>
              <a:rPr lang="en-GB" b="1" smtClean="0"/>
              <a:t>Ipsative</a:t>
            </a:r>
            <a:r>
              <a:rPr lang="en-GB" smtClean="0"/>
              <a:t> questionnaires involve giving respondents two or more items and asking respondents to identify which one item is ‘most true’ of them and which one item is ‘least true’ of them.</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40</a:t>
            </a:fld>
            <a:endParaRPr lang="en-GB"/>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60" name="Rectangle 2"/>
          <p:cNvSpPr>
            <a:spLocks noGrp="1" noRot="1" noChangeAspect="1" noChangeArrowheads="1" noTextEdit="1"/>
          </p:cNvSpPr>
          <p:nvPr>
            <p:ph type="sldImg"/>
          </p:nvPr>
        </p:nvSpPr>
        <p:spPr>
          <a:xfrm>
            <a:off x="1257300" y="719138"/>
            <a:ext cx="4802188" cy="3602037"/>
          </a:xfrm>
          <a:ln/>
        </p:spPr>
      </p:sp>
      <p:sp>
        <p:nvSpPr>
          <p:cNvPr id="224261" name="Rectangle 3"/>
          <p:cNvSpPr>
            <a:spLocks noGrp="1" noChangeArrowheads="1"/>
          </p:cNvSpPr>
          <p:nvPr>
            <p:ph type="body" idx="1"/>
          </p:nvPr>
        </p:nvSpPr>
        <p:spPr>
          <a:xfrm>
            <a:off x="730250" y="4368801"/>
            <a:ext cx="5854700" cy="4718080"/>
          </a:xfrm>
          <a:noFill/>
          <a:ln/>
        </p:spPr>
        <p:txBody>
          <a:bodyPr/>
          <a:lstStyle/>
          <a:p>
            <a:pPr eaLnBrk="1" hangingPunct="1"/>
            <a:r>
              <a:rPr lang="en-GB" smtClean="0"/>
              <a:t>Here is an example of a block of statements presented with a normative scale taken from Wave Professional Styles questionnaire. Individuals are required to rate themselves against each characteristic using the 9-point scale from ‘Very Strongly Disagree’ to ‘Very Strongly Agree’.</a:t>
            </a:r>
          </a:p>
          <a:p>
            <a:pPr eaLnBrk="1" hangingPunct="1"/>
            <a:r>
              <a:rPr lang="en-GB" b="1" smtClean="0"/>
              <a:t>The advantages of normative ratings are that:</a:t>
            </a:r>
            <a:endParaRPr lang="en-GB" smtClean="0"/>
          </a:p>
          <a:p>
            <a:pPr eaLnBrk="1" hangingPunct="1"/>
            <a:r>
              <a:rPr lang="en-GB" smtClean="0"/>
              <a:t>They are an independent measurement of scales, that is, scores for items for one scale do not affect scores on items from other scales. They do not leave people feeling that they have been forced in their responses, because they have the freedom to rate each statement individually. Plus, statistical analysis such as Factor Analysis can be more easily interpreted because the scales are independent.</a:t>
            </a:r>
            <a:endParaRPr lang="en-GB" b="1" smtClean="0"/>
          </a:p>
          <a:p>
            <a:pPr eaLnBrk="1" hangingPunct="1"/>
            <a:r>
              <a:rPr lang="en-GB" b="1" smtClean="0"/>
              <a:t>The disadvantages of normative questionnaires </a:t>
            </a:r>
            <a:r>
              <a:rPr lang="en-GB" smtClean="0"/>
              <a:t>mostly relate to the fact that</a:t>
            </a:r>
            <a:r>
              <a:rPr lang="en-GB" b="1" smtClean="0"/>
              <a:t> </a:t>
            </a:r>
            <a:r>
              <a:rPr lang="en-GB" smtClean="0"/>
              <a:t>an individual’s profile can be ‘distorted’ as a result of how they respond to the questionnaire. For example, some individuals have a tendency to use the extreme ends of the scale (extremity response bias) either responding very positively which is known as ‘acquiescence bias’ or responding in a very self-critical way, only tending to use the bottom end of the scale. Conversely, some people are less comfortable committing to the extremes of either end of the scale and prefer to take a more cautious approach, tending to use the middle/unsure options frequently. Some individuals may approach with the mindset of responding to the questionnaire in a way that they think is most socially desirable or in terms of what they think is expected of them.  Normative questionnaires often include a subset of social desirability statements, for example, ‘I am always helpful to others’ in an attempt to measure this type of response style. The aforementioned issues tend to increase the correlations between scales</a:t>
            </a:r>
            <a:r>
              <a:rPr lang="en-GB" sz="1000" smtClean="0"/>
              <a:t> </a:t>
            </a:r>
          </a:p>
          <a:p>
            <a:pPr eaLnBrk="1" hangingPunct="1"/>
            <a:endParaRPr lang="en-GB" smtClean="0"/>
          </a:p>
        </p:txBody>
      </p:sp>
      <p:sp>
        <p:nvSpPr>
          <p:cNvPr id="6" name="Slide Number Placeholder 5"/>
          <p:cNvSpPr>
            <a:spLocks noGrp="1"/>
          </p:cNvSpPr>
          <p:nvPr>
            <p:ph type="sldNum" sz="quarter" idx="10"/>
          </p:nvPr>
        </p:nvSpPr>
        <p:spPr/>
        <p:txBody>
          <a:bodyPr/>
          <a:lstStyle/>
          <a:p>
            <a:fld id="{7C71B02C-EB99-4636-ADD1-2370D646EB0F}" type="slidenum">
              <a:rPr lang="en-GB" smtClean="0"/>
              <a:pPr/>
              <a:t>41</a:t>
            </a:fld>
            <a:endParaRPr lang="en-GB"/>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4" name="Rectangle 2"/>
          <p:cNvSpPr>
            <a:spLocks noGrp="1" noRot="1" noChangeAspect="1" noChangeArrowheads="1" noTextEdit="1"/>
          </p:cNvSpPr>
          <p:nvPr>
            <p:ph type="sldImg"/>
          </p:nvPr>
        </p:nvSpPr>
        <p:spPr>
          <a:xfrm>
            <a:off x="1257300" y="719138"/>
            <a:ext cx="4802188" cy="3602037"/>
          </a:xfrm>
          <a:ln/>
        </p:spPr>
      </p:sp>
      <p:sp>
        <p:nvSpPr>
          <p:cNvPr id="225285" name="Rectangle 3"/>
          <p:cNvSpPr>
            <a:spLocks noGrp="1" noChangeArrowheads="1"/>
          </p:cNvSpPr>
          <p:nvPr>
            <p:ph type="body" idx="1"/>
          </p:nvPr>
        </p:nvSpPr>
        <p:spPr>
          <a:xfrm>
            <a:off x="730250" y="4562475"/>
            <a:ext cx="5854700" cy="4775200"/>
          </a:xfrm>
          <a:noFill/>
          <a:ln/>
        </p:spPr>
        <p:txBody>
          <a:bodyPr/>
          <a:lstStyle/>
          <a:p>
            <a:pPr eaLnBrk="1" hangingPunct="1"/>
            <a:r>
              <a:rPr lang="en-GB" smtClean="0"/>
              <a:t>Here is an example of a block of statements presented in ipsative format taken from Wave Professional Styles questionnaire. Individuals are forced to choose which statement is most like them and which statement is least like them.  The unique format of the Saville Consulting Wave online questionnaires means that individuals are only asked to perform the ipsative task if they have given the same normative rating to 2 or more statements on the previous screen.  The ipsative task is therefore used to differentiate between the resulting tied ranks.</a:t>
            </a:r>
          </a:p>
          <a:p>
            <a:pPr eaLnBrk="1" hangingPunct="1">
              <a:lnSpc>
                <a:spcPct val="105000"/>
              </a:lnSpc>
            </a:pPr>
            <a:r>
              <a:rPr lang="en-GB" b="1" smtClean="0"/>
              <a:t>The advantages of ipsative ranking are:</a:t>
            </a:r>
            <a:endParaRPr lang="en-GB" smtClean="0"/>
          </a:p>
          <a:p>
            <a:pPr eaLnBrk="1" hangingPunct="1">
              <a:lnSpc>
                <a:spcPct val="105000"/>
              </a:lnSpc>
            </a:pPr>
            <a:r>
              <a:rPr lang="en-GB" smtClean="0"/>
              <a:t>Individuals are forced to decide between options, thereby controlling extremity response bias, as not all characteristics can be rated as high or low. Secondly, the rankings force those individuals who tend to use the middle/unsure normative options to differentiate between characteristics as more or less important relative to others. Thirdly, ipsative questionnaires are more difficult to fake because individuals are forced to choose or rank order equally positive options.  Wave Professional Styles has an in-built measure to verify the consistency of rankings.</a:t>
            </a:r>
          </a:p>
          <a:p>
            <a:pPr eaLnBrk="1" hangingPunct="1">
              <a:lnSpc>
                <a:spcPct val="105000"/>
              </a:lnSpc>
            </a:pPr>
            <a:r>
              <a:rPr lang="en-GB" b="1" smtClean="0"/>
              <a:t>The disadvantages of ipsative rankings are:</a:t>
            </a:r>
          </a:p>
          <a:p>
            <a:pPr eaLnBrk="1" hangingPunct="1">
              <a:lnSpc>
                <a:spcPct val="105000"/>
              </a:lnSpc>
            </a:pPr>
            <a:r>
              <a:rPr lang="en-GB" smtClean="0"/>
              <a:t>Interdependence of responses can distort the profile, particularly if the number of scales is low, or if an individual is genuinely high or low on most scales. Rankings force correlations between scales down.  Statistically, this makes the use of standard statistical techniques questionable.  However, such criticisms have largely been dismissed by authorities like Lee Cronbach. Individuals who are very typical of the comparison group may struggle to assign ranks in a consistent manner.</a:t>
            </a:r>
          </a:p>
        </p:txBody>
      </p:sp>
      <p:sp>
        <p:nvSpPr>
          <p:cNvPr id="6" name="Slide Number Placeholder 5"/>
          <p:cNvSpPr>
            <a:spLocks noGrp="1"/>
          </p:cNvSpPr>
          <p:nvPr>
            <p:ph type="sldNum" sz="quarter" idx="10"/>
          </p:nvPr>
        </p:nvSpPr>
        <p:spPr/>
        <p:txBody>
          <a:bodyPr/>
          <a:lstStyle/>
          <a:p>
            <a:fld id="{7C71B02C-EB99-4636-ADD1-2370D646EB0F}" type="slidenum">
              <a:rPr lang="en-GB" smtClean="0"/>
              <a:pPr/>
              <a:t>42</a:t>
            </a:fld>
            <a:endParaRPr lang="en-GB"/>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7" name="Rectangle 2"/>
          <p:cNvSpPr>
            <a:spLocks noGrp="1" noRot="1" noChangeAspect="1" noChangeArrowheads="1" noTextEdit="1"/>
          </p:cNvSpPr>
          <p:nvPr>
            <p:ph type="sldImg"/>
          </p:nvPr>
        </p:nvSpPr>
        <p:spPr>
          <a:xfrm>
            <a:off x="1257300" y="719138"/>
            <a:ext cx="4802188" cy="3602037"/>
          </a:xfrm>
          <a:ln/>
        </p:spPr>
      </p:sp>
      <p:sp>
        <p:nvSpPr>
          <p:cNvPr id="226308"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Normative-Ipsative Debate</a:t>
            </a:r>
          </a:p>
          <a:p>
            <a:pPr eaLnBrk="1" hangingPunct="1"/>
            <a:r>
              <a:rPr lang="en-GB" smtClean="0"/>
              <a:t>For years academic debate has centred around the relative merits of using either ipsative or normative questionnaires and their validity. Saville Consulting’s research has demonstrated that ipsative and normative </a:t>
            </a:r>
            <a:r>
              <a:rPr lang="en-GB" b="1" smtClean="0"/>
              <a:t>combined</a:t>
            </a:r>
            <a:r>
              <a:rPr lang="en-GB" smtClean="0"/>
              <a:t> scores have strong validity, with the validity figures typically being higher than either normative or ipsative scales alone. The order of types of questionnaires in terms of most valid to least valid is:</a:t>
            </a:r>
          </a:p>
          <a:p>
            <a:pPr eaLnBrk="1" hangingPunct="1"/>
            <a:endParaRPr lang="en-GB" smtClean="0"/>
          </a:p>
          <a:p>
            <a:pPr eaLnBrk="1" hangingPunct="1"/>
            <a:r>
              <a:rPr lang="en-GB" smtClean="0"/>
              <a:t>1. Combined normative and ipsative format (Wave Styles)</a:t>
            </a:r>
          </a:p>
          <a:p>
            <a:pPr eaLnBrk="1" hangingPunct="1"/>
            <a:r>
              <a:rPr lang="en-GB" smtClean="0"/>
              <a:t>2. Normative format only </a:t>
            </a:r>
          </a:p>
          <a:p>
            <a:pPr eaLnBrk="1" hangingPunct="1"/>
            <a:r>
              <a:rPr lang="en-GB" smtClean="0"/>
              <a:t>3. Ipsative format only</a:t>
            </a:r>
          </a:p>
          <a:p>
            <a:pPr eaLnBrk="1" hangingPunct="1"/>
            <a:endParaRPr lang="en-GB" smtClean="0"/>
          </a:p>
          <a:p>
            <a:pPr eaLnBrk="1" hangingPunct="1"/>
            <a:r>
              <a:rPr lang="en-GB" smtClean="0"/>
              <a:t>There is an </a:t>
            </a:r>
            <a:r>
              <a:rPr lang="en-GB" b="1" smtClean="0"/>
              <a:t>8% improvement</a:t>
            </a:r>
            <a:r>
              <a:rPr lang="en-GB" smtClean="0"/>
              <a:t> in validity when using a combined normative and ipsative format questionnaire, compared to normative format only. The benefits to the Wave Styles user of this approach will be discussed further on the course.</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43</a:t>
            </a:fld>
            <a:endParaRPr lang="en-GB"/>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2"/>
          <p:cNvSpPr>
            <a:spLocks noGrp="1" noRot="1" noChangeAspect="1" noChangeArrowheads="1" noTextEdit="1"/>
          </p:cNvSpPr>
          <p:nvPr>
            <p:ph type="sldImg"/>
          </p:nvPr>
        </p:nvSpPr>
        <p:spPr>
          <a:xfrm>
            <a:off x="1257300" y="719138"/>
            <a:ext cx="4802188" cy="3602037"/>
          </a:xfrm>
          <a:ln/>
        </p:spPr>
      </p:sp>
      <p:sp>
        <p:nvSpPr>
          <p:cNvPr id="227332"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Detection Benefits</a:t>
            </a:r>
          </a:p>
          <a:p>
            <a:pPr eaLnBrk="1" hangingPunct="1"/>
            <a:r>
              <a:rPr lang="en-GB" smtClean="0"/>
              <a:t>Saville Consulting’s Professional Styles questionnaires have in-built mechanisms to detect different areas of potential distortion. </a:t>
            </a:r>
          </a:p>
          <a:p>
            <a:pPr eaLnBrk="1" hangingPunct="1"/>
            <a:r>
              <a:rPr lang="en-GB" smtClean="0"/>
              <a:t>Social Desirability scales do not pick up on specific desirability issues because they give one score based on asking a small set of items relating to socially desirable behaviours. It is therefore difficult to explore this score with an individual and to distinguish between those individuals who respond in a socially desirable way to ‘fake good’ their results and those who genuinely see themselves as ‘nice’ people, who may subsequently be ‘penalised’ for having a high social desirability score.  Saville Consulting’s research suggests that ‘non-fakeable’ items do not actually work.</a:t>
            </a:r>
          </a:p>
          <a:p>
            <a:pPr eaLnBrk="1" hangingPunct="1"/>
            <a:r>
              <a:rPr lang="en-GB" smtClean="0"/>
              <a:t>In order to avoid these issues, Saville Consulting Wave has a set of scales that profile both how positive and consistent candidates have been across the questionnaires and also includes a specific mechanism designed to home in on areas of potential over and under rating, pinpointing the individual scales where distortion may have occurred.</a:t>
            </a:r>
          </a:p>
        </p:txBody>
      </p:sp>
      <p:sp>
        <p:nvSpPr>
          <p:cNvPr id="5" name="Slide Number Placeholder 4"/>
          <p:cNvSpPr>
            <a:spLocks noGrp="1"/>
          </p:cNvSpPr>
          <p:nvPr>
            <p:ph type="sldNum" sz="quarter" idx="10"/>
          </p:nvPr>
        </p:nvSpPr>
        <p:spPr/>
        <p:txBody>
          <a:bodyPr/>
          <a:lstStyle/>
          <a:p>
            <a:fld id="{7C71B02C-EB99-4636-ADD1-2370D646EB0F}" type="slidenum">
              <a:rPr lang="en-GB" smtClean="0"/>
              <a:pPr/>
              <a:t>44</a:t>
            </a:fld>
            <a:endParaRPr lang="en-GB"/>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2"/>
          <p:cNvSpPr>
            <a:spLocks noGrp="1" noRot="1" noChangeAspect="1" noChangeArrowheads="1" noTextEdit="1"/>
          </p:cNvSpPr>
          <p:nvPr>
            <p:ph type="sldImg"/>
          </p:nvPr>
        </p:nvSpPr>
        <p:spPr>
          <a:xfrm>
            <a:off x="1257300" y="719138"/>
            <a:ext cx="4802188" cy="3602037"/>
          </a:xfrm>
          <a:ln/>
        </p:spPr>
      </p:sp>
      <p:sp>
        <p:nvSpPr>
          <p:cNvPr id="228356"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45</a:t>
            </a:fld>
            <a:endParaRPr lang="en-GB"/>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9" name="Rectangle 2"/>
          <p:cNvSpPr>
            <a:spLocks noGrp="1" noRot="1" noChangeAspect="1" noChangeArrowheads="1" noTextEdit="1"/>
          </p:cNvSpPr>
          <p:nvPr>
            <p:ph type="sldImg"/>
          </p:nvPr>
        </p:nvSpPr>
        <p:spPr>
          <a:xfrm>
            <a:off x="1257300" y="719138"/>
            <a:ext cx="4802188" cy="3602037"/>
          </a:xfrm>
          <a:ln/>
        </p:spPr>
      </p:sp>
      <p:sp>
        <p:nvSpPr>
          <p:cNvPr id="229380" name="Rectangle 3"/>
          <p:cNvSpPr>
            <a:spLocks noGrp="1" noChangeArrowheads="1"/>
          </p:cNvSpPr>
          <p:nvPr>
            <p:ph type="body" idx="1"/>
          </p:nvPr>
        </p:nvSpPr>
        <p:spPr>
          <a:xfrm>
            <a:off x="730250" y="4418013"/>
            <a:ext cx="5854700" cy="5207000"/>
          </a:xfrm>
          <a:noFill/>
          <a:ln/>
        </p:spPr>
        <p:txBody>
          <a:bodyPr/>
          <a:lstStyle/>
          <a:p>
            <a:pPr eaLnBrk="1" hangingPunct="1">
              <a:lnSpc>
                <a:spcPct val="90000"/>
              </a:lnSpc>
            </a:pPr>
            <a:r>
              <a:rPr lang="en-GB" b="1" smtClean="0"/>
              <a:t>Response Summary</a:t>
            </a:r>
          </a:p>
          <a:p>
            <a:pPr eaLnBrk="1" hangingPunct="1">
              <a:lnSpc>
                <a:spcPct val="90000"/>
              </a:lnSpc>
            </a:pPr>
            <a:r>
              <a:rPr lang="en-GB" smtClean="0"/>
              <a:t>There are advantages and disadvantages of both normative and ipsative response formats which will be considered shortly. At the practitioner level, it is useful to have both sources of information. The Response Summary presents the four response summary scores.  Saville Consulting Wave uses these four cross-checks to detect potential candidate distortion. The four response cross-checks are as follows:</a:t>
            </a:r>
          </a:p>
          <a:p>
            <a:pPr eaLnBrk="1" hangingPunct="1">
              <a:lnSpc>
                <a:spcPct val="90000"/>
              </a:lnSpc>
            </a:pPr>
            <a:r>
              <a:rPr lang="en-GB" b="1" smtClean="0"/>
              <a:t>Ratings Acquiescence – </a:t>
            </a:r>
            <a:r>
              <a:rPr lang="en-GB" smtClean="0"/>
              <a:t>this is a measure of how positively or critically an individual has rated themselves.  A Sten score of 10 suggests extremely positive self-description on the normative ratings.  A Sten score of 1 suggests an extreme degree of criticism in the normative self-ratings.</a:t>
            </a:r>
            <a:endParaRPr lang="en-GB" b="1" smtClean="0"/>
          </a:p>
          <a:p>
            <a:pPr eaLnBrk="1" hangingPunct="1">
              <a:lnSpc>
                <a:spcPct val="90000"/>
              </a:lnSpc>
            </a:pPr>
            <a:r>
              <a:rPr lang="en-GB" b="1" smtClean="0"/>
              <a:t>Consistency of Rankings – </a:t>
            </a:r>
            <a:r>
              <a:rPr lang="en-GB" smtClean="0"/>
              <a:t>this</a:t>
            </a:r>
            <a:r>
              <a:rPr lang="en-GB" b="1" smtClean="0"/>
              <a:t> </a:t>
            </a:r>
            <a:r>
              <a:rPr lang="en-GB" smtClean="0"/>
              <a:t>is a measure of how consistently an individual has ranked characteristics.  A Sten score of 10 suggests that the respondent has been extremely consistent in their ranked responses.  A Sten score of 1 suggests that rankings have been extremely inconsistent. </a:t>
            </a:r>
            <a:endParaRPr lang="en-GB" b="1" smtClean="0"/>
          </a:p>
          <a:p>
            <a:pPr eaLnBrk="1" hangingPunct="1">
              <a:lnSpc>
                <a:spcPct val="90000"/>
              </a:lnSpc>
            </a:pPr>
            <a:r>
              <a:rPr lang="en-GB" b="1" smtClean="0"/>
              <a:t>Normative – Ipsative Agreement</a:t>
            </a:r>
            <a:r>
              <a:rPr lang="en-GB" smtClean="0"/>
              <a:t> – this is the degree of alignment between an individual’s self-rating and self-ranking responses. .  A Sten score of 10 suggests an extremely high degree of alignment between the rating and ranking responses.  A Sten score of 1 suggest an extremely high degree of difference between the rating and ranking responses.</a:t>
            </a:r>
            <a:endParaRPr lang="en-GB" b="1" smtClean="0"/>
          </a:p>
          <a:p>
            <a:pPr eaLnBrk="1" hangingPunct="1">
              <a:lnSpc>
                <a:spcPct val="90000"/>
              </a:lnSpc>
            </a:pPr>
            <a:r>
              <a:rPr lang="en-GB" b="1" smtClean="0"/>
              <a:t>Motive – Talent Agreement – </a:t>
            </a:r>
            <a:r>
              <a:rPr lang="en-GB" smtClean="0"/>
              <a:t>this</a:t>
            </a:r>
            <a:r>
              <a:rPr lang="en-GB" b="1" smtClean="0"/>
              <a:t> </a:t>
            </a:r>
            <a:r>
              <a:rPr lang="en-GB" smtClean="0"/>
              <a:t>is the degree of alignment between an individual’s motives and talents.  A Sten score of 10 suggests an extremely high degree of alignment between motives and talents.  A Sten score of 1 suggests an extremely high degree of difference between motives and talents.</a:t>
            </a:r>
            <a:endParaRPr lang="en-GB" b="1" smtClean="0"/>
          </a:p>
          <a:p>
            <a:pPr eaLnBrk="1" hangingPunct="1">
              <a:lnSpc>
                <a:spcPct val="90000"/>
              </a:lnSpc>
            </a:pPr>
            <a:r>
              <a:rPr lang="en-GB" smtClean="0"/>
              <a:t>These scores provide useful information in terms of how to approach giving feedback.  For example, you may need to alter your feedback style, approaching the session differently with someone who describes themselves in a very positive way, as opposed to someone who has been highly self-critical.</a:t>
            </a:r>
          </a:p>
        </p:txBody>
      </p:sp>
      <p:sp>
        <p:nvSpPr>
          <p:cNvPr id="5" name="Slide Number Placeholder 4"/>
          <p:cNvSpPr>
            <a:spLocks noGrp="1"/>
          </p:cNvSpPr>
          <p:nvPr>
            <p:ph type="sldNum" sz="quarter" idx="10"/>
          </p:nvPr>
        </p:nvSpPr>
        <p:spPr/>
        <p:txBody>
          <a:bodyPr/>
          <a:lstStyle/>
          <a:p>
            <a:fld id="{7C71B02C-EB99-4636-ADD1-2370D646EB0F}" type="slidenum">
              <a:rPr lang="en-GB" smtClean="0"/>
              <a:pPr/>
              <a:t>46</a:t>
            </a:fld>
            <a:endParaRPr lang="en-GB"/>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4" name="Rectangle 2"/>
          <p:cNvSpPr>
            <a:spLocks noGrp="1" noRot="1" noChangeAspect="1" noChangeArrowheads="1" noTextEdit="1"/>
          </p:cNvSpPr>
          <p:nvPr>
            <p:ph type="sldImg"/>
          </p:nvPr>
        </p:nvSpPr>
        <p:spPr>
          <a:xfrm>
            <a:off x="1257300" y="719138"/>
            <a:ext cx="4802188" cy="3602037"/>
          </a:xfrm>
          <a:ln/>
        </p:spPr>
      </p:sp>
      <p:sp>
        <p:nvSpPr>
          <p:cNvPr id="230405" name="Rectangle 3"/>
          <p:cNvSpPr>
            <a:spLocks noGrp="1" noChangeArrowheads="1"/>
          </p:cNvSpPr>
          <p:nvPr>
            <p:ph type="body" idx="1"/>
          </p:nvPr>
        </p:nvSpPr>
        <p:spPr>
          <a:xfrm>
            <a:off x="730250" y="4440239"/>
            <a:ext cx="5854700" cy="4789518"/>
          </a:xfrm>
          <a:noFill/>
          <a:ln/>
        </p:spPr>
        <p:txBody>
          <a:bodyPr/>
          <a:lstStyle/>
          <a:p>
            <a:pPr eaLnBrk="1" hangingPunct="1"/>
            <a:r>
              <a:rPr lang="en-GB" b="1" dirty="0" smtClean="0"/>
              <a:t>Normative-</a:t>
            </a:r>
            <a:r>
              <a:rPr lang="en-GB" b="1" dirty="0" err="1" smtClean="0"/>
              <a:t>Ipsative</a:t>
            </a:r>
            <a:r>
              <a:rPr lang="en-GB" b="1" dirty="0" smtClean="0"/>
              <a:t> Splits</a:t>
            </a:r>
          </a:p>
          <a:p>
            <a:pPr eaLnBrk="1" hangingPunct="1"/>
            <a:r>
              <a:rPr lang="en-GB" dirty="0" smtClean="0"/>
              <a:t>Where there are differences between normative and </a:t>
            </a:r>
            <a:r>
              <a:rPr lang="en-GB" dirty="0" err="1" smtClean="0"/>
              <a:t>ipsative</a:t>
            </a:r>
            <a:r>
              <a:rPr lang="en-GB" dirty="0" smtClean="0"/>
              <a:t> scores these are highlighted on the profile to allow the Wave user to explore the reasons for the difference (which of the two scores is most representative of the true score and which is more distorted). The Wave user can then focus on specific areas where socially desirable responding (or overly self-critical responding) may have occurred. The </a:t>
            </a:r>
            <a:r>
              <a:rPr lang="en-GB" dirty="0" err="1" smtClean="0"/>
              <a:t>ipsative</a:t>
            </a:r>
            <a:r>
              <a:rPr lang="en-GB" dirty="0" smtClean="0"/>
              <a:t> and normative splits that are demonstrated in the Expert Report are at the dimension level only and take account of both motive and talent responses. </a:t>
            </a:r>
          </a:p>
          <a:p>
            <a:pPr eaLnBrk="1" hangingPunct="1"/>
            <a:r>
              <a:rPr lang="en-GB" dirty="0" smtClean="0"/>
              <a:t>Differences of three </a:t>
            </a:r>
            <a:r>
              <a:rPr lang="en-GB" dirty="0" err="1" smtClean="0"/>
              <a:t>Stens</a:t>
            </a:r>
            <a:r>
              <a:rPr lang="en-GB" dirty="0" smtClean="0"/>
              <a:t> or more between the normative and </a:t>
            </a:r>
            <a:r>
              <a:rPr lang="en-GB" dirty="0" err="1" smtClean="0"/>
              <a:t>ipsative</a:t>
            </a:r>
            <a:r>
              <a:rPr lang="en-GB" dirty="0" smtClean="0"/>
              <a:t> responses on a </a:t>
            </a:r>
            <a:r>
              <a:rPr lang="en-GB" b="1" dirty="0" smtClean="0"/>
              <a:t>dimension</a:t>
            </a:r>
            <a:r>
              <a:rPr lang="en-GB" dirty="0" smtClean="0"/>
              <a:t> are indicated by the markers N and I on the profile.  These should be explored, particularly as they highlight specific areas for further verification as opposed to having one overall and unspecified measure of social desirability. </a:t>
            </a:r>
          </a:p>
          <a:p>
            <a:pPr eaLnBrk="1" hangingPunct="1"/>
            <a:r>
              <a:rPr lang="en-GB" b="1" dirty="0" smtClean="0"/>
              <a:t>Higher Normative than </a:t>
            </a:r>
            <a:r>
              <a:rPr lang="en-GB" b="1" dirty="0" err="1" smtClean="0"/>
              <a:t>Ipsative</a:t>
            </a:r>
            <a:r>
              <a:rPr lang="en-GB" b="1" dirty="0" smtClean="0"/>
              <a:t> (I-N)</a:t>
            </a:r>
          </a:p>
          <a:p>
            <a:pPr eaLnBrk="1" hangingPunct="1"/>
            <a:r>
              <a:rPr lang="en-GB" dirty="0" smtClean="0"/>
              <a:t>If individuals have a higher normative score than </a:t>
            </a:r>
            <a:r>
              <a:rPr lang="en-GB" dirty="0" err="1" smtClean="0"/>
              <a:t>ipsative</a:t>
            </a:r>
            <a:r>
              <a:rPr lang="en-GB" dirty="0" smtClean="0"/>
              <a:t> score then they have rated themselves as being higher on the dimension than they have subsequently ranked that dimension against another dimension.  So, although individuals feel that they are relatively apt at that dimension, it may not always be their first choice, and some situations may lead to ‘dropping non-essentials’. </a:t>
            </a:r>
          </a:p>
          <a:p>
            <a:pPr eaLnBrk="1" hangingPunct="1"/>
            <a:r>
              <a:rPr lang="en-GB" b="1" dirty="0" smtClean="0"/>
              <a:t>Higher </a:t>
            </a:r>
            <a:r>
              <a:rPr lang="en-GB" b="1" dirty="0" err="1" smtClean="0"/>
              <a:t>Ipsative</a:t>
            </a:r>
            <a:r>
              <a:rPr lang="en-GB" b="1" dirty="0" smtClean="0"/>
              <a:t> than Normative (N-I)</a:t>
            </a:r>
          </a:p>
          <a:p>
            <a:pPr eaLnBrk="1" hangingPunct="1"/>
            <a:r>
              <a:rPr lang="en-GB" dirty="0" smtClean="0"/>
              <a:t>Alternatively, there will be instances when candidates have a higher </a:t>
            </a:r>
            <a:r>
              <a:rPr lang="en-GB" dirty="0" err="1" smtClean="0"/>
              <a:t>ipsative</a:t>
            </a:r>
            <a:r>
              <a:rPr lang="en-GB" dirty="0" smtClean="0"/>
              <a:t> score than normative score.  In this case individuals have not rated themselves as being particularly effective in the behaviour. However, when the ‘chips are down’, they may well choose this behaviour over another and ‘rise to the challenge’.</a:t>
            </a:r>
          </a:p>
          <a:p>
            <a:pPr eaLnBrk="1" hangingPunct="1"/>
            <a:endParaRPr lang="en-GB" dirty="0" smtClean="0"/>
          </a:p>
        </p:txBody>
      </p:sp>
      <p:sp>
        <p:nvSpPr>
          <p:cNvPr id="6" name="Slide Number Placeholder 5"/>
          <p:cNvSpPr>
            <a:spLocks noGrp="1"/>
          </p:cNvSpPr>
          <p:nvPr>
            <p:ph type="sldNum" sz="quarter" idx="10"/>
          </p:nvPr>
        </p:nvSpPr>
        <p:spPr/>
        <p:txBody>
          <a:bodyPr/>
          <a:lstStyle/>
          <a:p>
            <a:fld id="{7C71B02C-EB99-4636-ADD1-2370D646EB0F}" type="slidenum">
              <a:rPr lang="en-GB" smtClean="0"/>
              <a:pPr/>
              <a:t>47</a:t>
            </a:fld>
            <a:endParaRPr lang="en-GB"/>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noFill/>
          <a:ln/>
        </p:spPr>
        <p:txBody>
          <a:bodyPr/>
          <a:lstStyle/>
          <a:p>
            <a:pPr eaLnBrk="1" hangingPunct="1"/>
            <a:r>
              <a:rPr lang="en-GB" smtClean="0"/>
              <a:t>Look at the normative and ipsative splits shown above from Wave Professional Styles. For each, identify the potential implications of the responses shown.</a:t>
            </a:r>
          </a:p>
          <a:p>
            <a:pPr eaLnBrk="1" hangingPunct="1"/>
            <a:endParaRPr lang="en-GB" b="1" smtClean="0"/>
          </a:p>
          <a:p>
            <a:pPr eaLnBrk="1" hangingPunct="1"/>
            <a:r>
              <a:rPr lang="en-GB" b="1" smtClean="0"/>
              <a:t>Answers:</a:t>
            </a:r>
          </a:p>
          <a:p>
            <a:pPr eaLnBrk="1" hangingPunct="1"/>
            <a:endParaRPr lang="en-GB" b="1" smtClean="0"/>
          </a:p>
          <a:p>
            <a:pPr eaLnBrk="1" hangingPunct="1"/>
            <a:r>
              <a:rPr lang="en-GB" b="1" smtClean="0"/>
              <a:t>(a) Insightful</a:t>
            </a:r>
          </a:p>
          <a:p>
            <a:pPr eaLnBrk="1" hangingPunct="1">
              <a:buFontTx/>
              <a:buChar char="•"/>
            </a:pPr>
            <a:endParaRPr lang="en-GB" b="1" smtClean="0"/>
          </a:p>
          <a:p>
            <a:pPr eaLnBrk="1" hangingPunct="1">
              <a:buFontTx/>
              <a:buChar char="•"/>
            </a:pPr>
            <a:endParaRPr lang="en-GB" smtClean="0"/>
          </a:p>
          <a:p>
            <a:pPr eaLnBrk="1" hangingPunct="1">
              <a:buFontTx/>
              <a:buChar char="•"/>
            </a:pPr>
            <a:endParaRPr lang="en-GB" smtClean="0"/>
          </a:p>
          <a:p>
            <a:pPr eaLnBrk="1" hangingPunct="1">
              <a:buFontTx/>
              <a:buChar char="•"/>
            </a:pPr>
            <a:endParaRPr lang="en-GB" smtClean="0"/>
          </a:p>
          <a:p>
            <a:pPr eaLnBrk="1" hangingPunct="1">
              <a:buFontTx/>
              <a:buChar char="•"/>
            </a:pPr>
            <a:endParaRPr lang="en-GB" smtClean="0"/>
          </a:p>
          <a:p>
            <a:pPr eaLnBrk="1" hangingPunct="1"/>
            <a:r>
              <a:rPr lang="en-GB" b="1" smtClean="0"/>
              <a:t>(b) Empowering</a:t>
            </a:r>
          </a:p>
          <a:p>
            <a:pPr eaLnBrk="1" hangingPunct="1">
              <a:lnSpc>
                <a:spcPct val="80000"/>
              </a:lnSpc>
              <a:buFontTx/>
              <a:buAutoNum type="alphaLcParenBoth"/>
            </a:pPr>
            <a:endParaRPr lang="en-GB" b="1" smtClean="0"/>
          </a:p>
          <a:p>
            <a:pPr eaLnBrk="1" hangingPunct="1">
              <a:lnSpc>
                <a:spcPct val="80000"/>
              </a:lnSpc>
              <a:buFontTx/>
              <a:buAutoNum type="alphaLcParenBoth"/>
            </a:pPr>
            <a:endParaRPr lang="en-GB" sz="800" smtClean="0"/>
          </a:p>
          <a:p>
            <a:pPr eaLnBrk="1" hangingPunct="1">
              <a:lnSpc>
                <a:spcPct val="80000"/>
              </a:lnSpc>
              <a:buFontTx/>
              <a:buAutoNum type="alphaLcParenBoth"/>
            </a:pPr>
            <a:endParaRPr lang="en-GB" sz="800" smtClean="0"/>
          </a:p>
          <a:p>
            <a:pPr eaLnBrk="1" hangingPunct="1">
              <a:lnSpc>
                <a:spcPct val="80000"/>
              </a:lnSpc>
              <a:buFontTx/>
              <a:buAutoNum type="alphaLcParenBoth"/>
            </a:pPr>
            <a:endParaRPr lang="en-GB" sz="800" smtClean="0"/>
          </a:p>
          <a:p>
            <a:pPr eaLnBrk="1" hangingPunct="1">
              <a:lnSpc>
                <a:spcPct val="80000"/>
              </a:lnSpc>
            </a:pPr>
            <a:endParaRPr lang="en-GB" sz="800" smtClean="0"/>
          </a:p>
          <a:p>
            <a:pPr eaLnBrk="1" hangingPunct="1">
              <a:lnSpc>
                <a:spcPct val="80000"/>
              </a:lnSpc>
              <a:buFontTx/>
              <a:buAutoNum type="alphaLcParenBoth"/>
            </a:pPr>
            <a:endParaRPr lang="en-GB" sz="800" smtClean="0"/>
          </a:p>
          <a:p>
            <a:pPr eaLnBrk="1" hangingPunct="1">
              <a:lnSpc>
                <a:spcPct val="80000"/>
              </a:lnSpc>
              <a:buFontTx/>
              <a:buAutoNum type="alphaLcParenBoth"/>
            </a:pPr>
            <a:endParaRPr lang="en-GB" sz="800" smtClean="0"/>
          </a:p>
          <a:p>
            <a:pPr eaLnBrk="1" hangingPunct="1">
              <a:lnSpc>
                <a:spcPct val="80000"/>
              </a:lnSpc>
            </a:pPr>
            <a:endParaRPr lang="en-GB" sz="800" smtClean="0"/>
          </a:p>
          <a:p>
            <a:pPr eaLnBrk="1" hangingPunct="1">
              <a:lnSpc>
                <a:spcPct val="80000"/>
              </a:lnSpc>
              <a:buFontTx/>
              <a:buAutoNum type="alphaLcParenBoth"/>
            </a:pPr>
            <a:endParaRPr lang="en-GB" sz="800" smtClean="0"/>
          </a:p>
          <a:p>
            <a:pPr eaLnBrk="1" hangingPunct="1">
              <a:lnSpc>
                <a:spcPct val="80000"/>
              </a:lnSpc>
              <a:buFontTx/>
              <a:buAutoNum type="alphaLcParenBoth"/>
            </a:pPr>
            <a:endParaRPr lang="en-GB" sz="800" smtClean="0"/>
          </a:p>
          <a:p>
            <a:pPr eaLnBrk="1" hangingPunct="1">
              <a:lnSpc>
                <a:spcPct val="80000"/>
              </a:lnSpc>
            </a:pPr>
            <a:endParaRPr lang="en-GB" sz="800" smtClean="0"/>
          </a:p>
          <a:p>
            <a:pPr eaLnBrk="1" hangingPunct="1">
              <a:lnSpc>
                <a:spcPct val="80000"/>
              </a:lnSpc>
              <a:buFontTx/>
              <a:buAutoNum type="alphaLcParenBoth"/>
            </a:pPr>
            <a:endParaRPr lang="en-GB" sz="800"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48</a:t>
            </a:fld>
            <a:endParaRPr lang="en-GB"/>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1" name="Rectangle 2"/>
          <p:cNvSpPr>
            <a:spLocks noGrp="1" noRot="1" noChangeAspect="1" noChangeArrowheads="1" noTextEdit="1"/>
          </p:cNvSpPr>
          <p:nvPr>
            <p:ph type="sldImg"/>
          </p:nvPr>
        </p:nvSpPr>
        <p:spPr>
          <a:ln/>
        </p:spPr>
      </p:sp>
      <p:sp>
        <p:nvSpPr>
          <p:cNvPr id="232452" name="Rectangle 3"/>
          <p:cNvSpPr>
            <a:spLocks noGrp="1" noChangeArrowheads="1"/>
          </p:cNvSpPr>
          <p:nvPr>
            <p:ph type="body" idx="1"/>
          </p:nvPr>
        </p:nvSpPr>
        <p:spPr>
          <a:noFill/>
          <a:ln/>
        </p:spPr>
        <p:txBody>
          <a:bodyPr/>
          <a:lstStyle/>
          <a:p>
            <a:pPr eaLnBrk="1" hangingPunct="1"/>
            <a:r>
              <a:rPr lang="en-GB" smtClean="0"/>
              <a:t>Look at the normative and ipsative splits shown above from Wave Professional Styles. For each, identify the potential implications of the responses shown.</a:t>
            </a:r>
          </a:p>
          <a:p>
            <a:pPr eaLnBrk="1" hangingPunct="1"/>
            <a:endParaRPr lang="en-GB" b="1" smtClean="0"/>
          </a:p>
          <a:p>
            <a:pPr eaLnBrk="1" hangingPunct="1"/>
            <a:r>
              <a:rPr lang="en-GB" b="1" smtClean="0"/>
              <a:t>Answers:</a:t>
            </a:r>
          </a:p>
          <a:p>
            <a:pPr eaLnBrk="1" hangingPunct="1"/>
            <a:endParaRPr lang="en-GB" b="1" smtClean="0"/>
          </a:p>
          <a:p>
            <a:pPr eaLnBrk="1" hangingPunct="1"/>
            <a:r>
              <a:rPr lang="en-GB" b="1" smtClean="0"/>
              <a:t>(c) Activity Oriented</a:t>
            </a:r>
          </a:p>
          <a:p>
            <a:pPr eaLnBrk="1" hangingPunct="1">
              <a:buFontTx/>
              <a:buAutoNum type="alphaLcParenR" startAt="4"/>
            </a:pPr>
            <a:endParaRPr lang="en-GB" b="1" smtClean="0"/>
          </a:p>
          <a:p>
            <a:pPr eaLnBrk="1" hangingPunct="1">
              <a:buFontTx/>
              <a:buAutoNum type="alphaLcParenR" startAt="4"/>
            </a:pPr>
            <a:endParaRPr lang="en-GB" smtClean="0"/>
          </a:p>
          <a:p>
            <a:pPr eaLnBrk="1" hangingPunct="1">
              <a:buFontTx/>
              <a:buAutoNum type="alphaLcParenR" startAt="4"/>
            </a:pPr>
            <a:endParaRPr lang="en-GB" smtClean="0"/>
          </a:p>
          <a:p>
            <a:pPr eaLnBrk="1" hangingPunct="1">
              <a:buFontTx/>
              <a:buAutoNum type="alphaLcParenR" startAt="4"/>
            </a:pPr>
            <a:endParaRPr lang="en-GB" smtClean="0"/>
          </a:p>
          <a:p>
            <a:pPr eaLnBrk="1" hangingPunct="1">
              <a:buFontTx/>
              <a:buAutoNum type="alphaLcParenR" startAt="4"/>
            </a:pPr>
            <a:endParaRPr lang="en-GB" smtClean="0"/>
          </a:p>
          <a:p>
            <a:pPr eaLnBrk="1" hangingPunct="1">
              <a:lnSpc>
                <a:spcPct val="80000"/>
              </a:lnSpc>
            </a:pPr>
            <a:r>
              <a:rPr lang="en-GB" b="1" smtClean="0"/>
              <a:t>(d) Resolving &amp; Composed</a:t>
            </a:r>
          </a:p>
          <a:p>
            <a:pPr eaLnBrk="1" hangingPunct="1">
              <a:lnSpc>
                <a:spcPct val="80000"/>
              </a:lnSpc>
              <a:buFontTx/>
              <a:buAutoNum type="alphaLcParenR" startAt="4"/>
            </a:pPr>
            <a:endParaRPr lang="en-GB" sz="800" smtClean="0"/>
          </a:p>
          <a:p>
            <a:pPr eaLnBrk="1" hangingPunct="1">
              <a:lnSpc>
                <a:spcPct val="80000"/>
              </a:lnSpc>
              <a:buFontTx/>
              <a:buAutoNum type="alphaLcParenR" startAt="4"/>
            </a:pPr>
            <a:endParaRPr lang="en-GB" sz="800" smtClean="0"/>
          </a:p>
          <a:p>
            <a:pPr eaLnBrk="1" hangingPunct="1">
              <a:lnSpc>
                <a:spcPct val="80000"/>
              </a:lnSpc>
            </a:pPr>
            <a:endParaRPr lang="en-GB" sz="800"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49</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5" name="Rectangle 2"/>
          <p:cNvSpPr>
            <a:spLocks noGrp="1" noRot="1" noChangeAspect="1" noChangeArrowheads="1" noTextEdit="1"/>
          </p:cNvSpPr>
          <p:nvPr>
            <p:ph type="sldImg"/>
          </p:nvPr>
        </p:nvSpPr>
        <p:spPr>
          <a:xfrm>
            <a:off x="1257300" y="719138"/>
            <a:ext cx="4802188" cy="3602037"/>
          </a:xfrm>
          <a:ln/>
        </p:spPr>
      </p:sp>
      <p:sp>
        <p:nvSpPr>
          <p:cNvPr id="187396"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5</a:t>
            </a:fld>
            <a:endParaRPr lang="en-GB"/>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5" name="Rectangle 2"/>
          <p:cNvSpPr>
            <a:spLocks noGrp="1" noRot="1" noChangeAspect="1" noChangeArrowheads="1" noTextEdit="1"/>
          </p:cNvSpPr>
          <p:nvPr>
            <p:ph type="sldImg"/>
          </p:nvPr>
        </p:nvSpPr>
        <p:spPr>
          <a:ln/>
        </p:spPr>
      </p:sp>
      <p:sp>
        <p:nvSpPr>
          <p:cNvPr id="233476" name="Rectangle 3"/>
          <p:cNvSpPr>
            <a:spLocks noGrp="1" noChangeArrowheads="1"/>
          </p:cNvSpPr>
          <p:nvPr>
            <p:ph type="body" idx="1"/>
          </p:nvPr>
        </p:nvSpPr>
        <p:spPr>
          <a:noFill/>
          <a:ln/>
        </p:spPr>
        <p:txBody>
          <a:bodyPr/>
          <a:lstStyle/>
          <a:p>
            <a:pPr eaLnBrk="1" hangingPunct="1"/>
            <a:r>
              <a:rPr lang="en-GB" b="1" smtClean="0"/>
              <a:t>Answers:</a:t>
            </a:r>
          </a:p>
          <a:p>
            <a:pPr eaLnBrk="1" hangingPunct="1"/>
            <a:endParaRPr lang="en-GB" b="1" smtClean="0"/>
          </a:p>
          <a:p>
            <a:pPr eaLnBrk="1" hangingPunct="1"/>
            <a:r>
              <a:rPr lang="en-GB" smtClean="0"/>
              <a:t>1.</a:t>
            </a:r>
          </a:p>
          <a:p>
            <a:pPr eaLnBrk="1" hangingPunct="1"/>
            <a:endParaRPr lang="en-GB" smtClean="0"/>
          </a:p>
          <a:p>
            <a:pPr eaLnBrk="1" hangingPunct="1"/>
            <a:r>
              <a:rPr lang="en-GB" smtClean="0"/>
              <a:t>2.</a:t>
            </a:r>
          </a:p>
          <a:p>
            <a:pPr eaLnBrk="1" hangingPunct="1"/>
            <a:endParaRPr lang="en-GB" smtClean="0"/>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50</a:t>
            </a:fld>
            <a:endParaRPr lang="en-GB"/>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9" name="Rectangle 2"/>
          <p:cNvSpPr>
            <a:spLocks noGrp="1" noRot="1" noChangeAspect="1" noChangeArrowheads="1" noTextEdit="1"/>
          </p:cNvSpPr>
          <p:nvPr>
            <p:ph type="sldImg"/>
          </p:nvPr>
        </p:nvSpPr>
        <p:spPr>
          <a:ln/>
        </p:spPr>
      </p:sp>
      <p:sp>
        <p:nvSpPr>
          <p:cNvPr id="234500" name="Rectangle 3"/>
          <p:cNvSpPr>
            <a:spLocks noGrp="1" noChangeArrowheads="1"/>
          </p:cNvSpPr>
          <p:nvPr>
            <p:ph type="body" idx="1"/>
          </p:nvPr>
        </p:nvSpPr>
        <p:spPr>
          <a:noFill/>
          <a:ln/>
        </p:spPr>
        <p:txBody>
          <a:bodyPr/>
          <a:lstStyle/>
          <a:p>
            <a:pPr eaLnBrk="1" hangingPunct="1"/>
            <a:r>
              <a:rPr lang="en-GB" b="1" smtClean="0"/>
              <a:t>Answers:</a:t>
            </a:r>
          </a:p>
          <a:p>
            <a:pPr eaLnBrk="1" hangingPunct="1"/>
            <a:endParaRPr lang="en-GB" b="1" smtClean="0"/>
          </a:p>
          <a:p>
            <a:pPr eaLnBrk="1" hangingPunct="1"/>
            <a:r>
              <a:rPr lang="en-GB" smtClean="0"/>
              <a:t>3.</a:t>
            </a:r>
          </a:p>
          <a:p>
            <a:pPr eaLnBrk="1" hangingPunct="1"/>
            <a:endParaRPr lang="en-GB" smtClean="0"/>
          </a:p>
          <a:p>
            <a:pPr eaLnBrk="1" hangingPunct="1"/>
            <a:r>
              <a:rPr lang="en-GB" smtClean="0"/>
              <a:t>4.</a:t>
            </a:r>
          </a:p>
        </p:txBody>
      </p:sp>
      <p:sp>
        <p:nvSpPr>
          <p:cNvPr id="5" name="Slide Number Placeholder 4"/>
          <p:cNvSpPr>
            <a:spLocks noGrp="1"/>
          </p:cNvSpPr>
          <p:nvPr>
            <p:ph type="sldNum" sz="quarter" idx="10"/>
          </p:nvPr>
        </p:nvSpPr>
        <p:spPr/>
        <p:txBody>
          <a:bodyPr/>
          <a:lstStyle/>
          <a:p>
            <a:fld id="{7C71B02C-EB99-4636-ADD1-2370D646EB0F}" type="slidenum">
              <a:rPr lang="en-GB" smtClean="0"/>
              <a:pPr/>
              <a:t>51</a:t>
            </a:fld>
            <a:endParaRPr lang="en-GB"/>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p:spPr>
        <p:txBody>
          <a:bodyPr/>
          <a:lstStyle/>
          <a:p>
            <a:pPr eaLnBrk="1" hangingPunct="1"/>
            <a:r>
              <a:rPr lang="en-GB" b="1" smtClean="0"/>
              <a:t>Answer:</a:t>
            </a:r>
          </a:p>
          <a:p>
            <a:pPr eaLnBrk="1" hangingPunct="1"/>
            <a:endParaRPr lang="en-GB" b="1" smtClean="0"/>
          </a:p>
          <a:p>
            <a:pPr eaLnBrk="1" hangingPunct="1"/>
            <a:r>
              <a:rPr lang="en-GB" smtClean="0"/>
              <a:t>5.</a:t>
            </a:r>
          </a:p>
          <a:p>
            <a:pPr eaLnBrk="1" hangingPunct="1"/>
            <a:endParaRPr lang="en-GB" smtClean="0"/>
          </a:p>
          <a:p>
            <a:pPr eaLnBrk="1" hangingPunct="1"/>
            <a:r>
              <a:rPr lang="en-GB" smtClean="0"/>
              <a:t>6.</a:t>
            </a:r>
          </a:p>
        </p:txBody>
      </p:sp>
      <p:sp>
        <p:nvSpPr>
          <p:cNvPr id="5" name="Slide Number Placeholder 4"/>
          <p:cNvSpPr>
            <a:spLocks noGrp="1"/>
          </p:cNvSpPr>
          <p:nvPr>
            <p:ph type="sldNum" sz="quarter" idx="10"/>
          </p:nvPr>
        </p:nvSpPr>
        <p:spPr/>
        <p:txBody>
          <a:bodyPr/>
          <a:lstStyle/>
          <a:p>
            <a:fld id="{7C71B02C-EB99-4636-ADD1-2370D646EB0F}" type="slidenum">
              <a:rPr lang="en-GB" smtClean="0"/>
              <a:pPr/>
              <a:t>52</a:t>
            </a:fld>
            <a:endParaRPr lang="en-GB"/>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7" name="Rectangle 2"/>
          <p:cNvSpPr>
            <a:spLocks noGrp="1" noRot="1" noChangeAspect="1" noChangeArrowheads="1" noTextEdit="1"/>
          </p:cNvSpPr>
          <p:nvPr>
            <p:ph type="sldImg"/>
          </p:nvPr>
        </p:nvSpPr>
        <p:spPr>
          <a:xfrm>
            <a:off x="1257300" y="719138"/>
            <a:ext cx="4802188" cy="3602037"/>
          </a:xfrm>
          <a:ln/>
        </p:spPr>
      </p:sp>
      <p:sp>
        <p:nvSpPr>
          <p:cNvPr id="236548" name="Rectangle 3"/>
          <p:cNvSpPr>
            <a:spLocks noGrp="1" noChangeArrowheads="1"/>
          </p:cNvSpPr>
          <p:nvPr>
            <p:ph type="body" idx="1"/>
          </p:nvPr>
        </p:nvSpPr>
        <p:spPr>
          <a:xfrm>
            <a:off x="730250" y="4562475"/>
            <a:ext cx="5854700" cy="4319588"/>
          </a:xfrm>
          <a:noFill/>
          <a:ln/>
        </p:spPr>
        <p:txBody>
          <a:bodyPr/>
          <a:lstStyle/>
          <a:p>
            <a:pPr eaLnBrk="1" hangingPunct="1"/>
            <a:r>
              <a:rPr lang="en-GB" sz="1100" b="1" smtClean="0"/>
              <a:t>Wave Expert Reports</a:t>
            </a:r>
          </a:p>
          <a:p>
            <a:pPr eaLnBrk="1" hangingPunct="1"/>
            <a:r>
              <a:rPr lang="en-GB" sz="1100" smtClean="0"/>
              <a:t>One of the criticisms that can be fairly levelled at self report questionnaires is that despite their reliability and validity there is a degree of subjectivity in their interpretation. Despite users being trained prior to questionnaire use, subject matter experts in assessment believe that poor interpretation is a significant source of error in the use of questionnaires (Smith &amp; Foley, 2006). A lack of consistency between interpreters is much more likely where an aspect of work performance is predicted by a complex combination of predictor scales which is the situation with many multi-scale self-report personality instruments. </a:t>
            </a:r>
          </a:p>
          <a:p>
            <a:pPr eaLnBrk="1" hangingPunct="1"/>
            <a:endParaRPr lang="en-GB" sz="1100" smtClean="0"/>
          </a:p>
          <a:p>
            <a:pPr eaLnBrk="1" hangingPunct="1"/>
            <a:r>
              <a:rPr lang="en-GB" sz="1100" smtClean="0"/>
              <a:t>Is inconsistency a given? Can we do anything about it? With the Saville Consulting performance driven approach, the work constructs that best predict a work competency are brought together to form a scale. This largely removes the need to look around the profile for what scales related to a particular competency (i.e. we move from predictor centric models to criterion centric models of work performance and have to work less hard to join the dots). The feedback provider also no longer has to guess what an average score overlooks. Where there are differences in scores underpinning a dimension these are highlighted on the profile.</a:t>
            </a:r>
          </a:p>
          <a:p>
            <a:pPr eaLnBrk="1" hangingPunct="1"/>
            <a:endParaRPr lang="en-GB" sz="1100" smtClean="0"/>
          </a:p>
          <a:p>
            <a:pPr eaLnBrk="1" hangingPunct="1"/>
            <a:r>
              <a:rPr lang="en-GB" sz="1100" smtClean="0"/>
              <a:t>Better interpretation inevitably leads to improved validity in decision making based on questionnaire data (i.e. better decision making, fewer selection errors and better identification of development needs).</a:t>
            </a:r>
          </a:p>
          <a:p>
            <a:pPr eaLnBrk="1" hangingPunct="1"/>
            <a:endParaRPr lang="en-GB" sz="1100" smtClean="0"/>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53</a:t>
            </a:fld>
            <a:endParaRPr lang="en-GB"/>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2" name="Rectangle 2"/>
          <p:cNvSpPr>
            <a:spLocks noGrp="1" noRot="1" noChangeAspect="1" noChangeArrowheads="1" noTextEdit="1"/>
          </p:cNvSpPr>
          <p:nvPr>
            <p:ph type="sldImg"/>
          </p:nvPr>
        </p:nvSpPr>
        <p:spPr>
          <a:ln/>
        </p:spPr>
      </p:sp>
      <p:sp>
        <p:nvSpPr>
          <p:cNvPr id="237573" name="Rectangle 3"/>
          <p:cNvSpPr>
            <a:spLocks noGrp="1" noChangeArrowheads="1"/>
          </p:cNvSpPr>
          <p:nvPr>
            <p:ph type="body" idx="1"/>
          </p:nvPr>
        </p:nvSpPr>
        <p:spPr>
          <a:xfrm>
            <a:off x="731838" y="4513263"/>
            <a:ext cx="5851525" cy="3430609"/>
          </a:xfrm>
          <a:noFill/>
          <a:ln/>
        </p:spPr>
        <p:txBody>
          <a:bodyPr/>
          <a:lstStyle/>
          <a:p>
            <a:pPr eaLnBrk="1" hangingPunct="1"/>
            <a:r>
              <a:rPr lang="en-GB" sz="1100" b="1" dirty="0" smtClean="0"/>
              <a:t>Wave Professional Styles Expert Reports</a:t>
            </a:r>
          </a:p>
          <a:p>
            <a:pPr eaLnBrk="1" hangingPunct="1"/>
            <a:r>
              <a:rPr lang="en-GB" sz="1100" dirty="0" smtClean="0"/>
              <a:t>The Wave Styles profiles are not simply static text describing the content of a scale. Instead the text in the profile feeds back the individual facets (giving different verbal descriptions for the different score (</a:t>
            </a:r>
            <a:r>
              <a:rPr lang="en-GB" sz="1100" dirty="0" err="1" smtClean="0"/>
              <a:t>Sten</a:t>
            </a:r>
            <a:r>
              <a:rPr lang="en-GB" sz="1100" dirty="0" smtClean="0"/>
              <a:t>) positions). This reduces the thinking time for the person giving feedback as they do not have to think how to explain the score. It also means that the recipient of the feedback understands the content of the profile much faster and with less need for explanation.</a:t>
            </a:r>
          </a:p>
          <a:p>
            <a:pPr eaLnBrk="1" hangingPunct="1"/>
            <a:endParaRPr lang="en-GB" sz="1100" b="1" dirty="0" smtClean="0"/>
          </a:p>
          <a:p>
            <a:pPr eaLnBrk="1" hangingPunct="1"/>
            <a:r>
              <a:rPr lang="en-GB" sz="1100" b="1" dirty="0" smtClean="0"/>
              <a:t>The Wave Professional Styles Expert Report contains:</a:t>
            </a:r>
          </a:p>
          <a:p>
            <a:pPr eaLnBrk="1" hangingPunct="1"/>
            <a:r>
              <a:rPr lang="en-GB" sz="1100" dirty="0" smtClean="0"/>
              <a:t>Executive Summary Profile</a:t>
            </a:r>
          </a:p>
          <a:p>
            <a:pPr eaLnBrk="1" hangingPunct="1"/>
            <a:r>
              <a:rPr lang="en-GB" sz="1100" dirty="0" smtClean="0"/>
              <a:t>Summary of Individual’s Response Styles</a:t>
            </a:r>
          </a:p>
          <a:p>
            <a:pPr eaLnBrk="1" hangingPunct="1"/>
            <a:r>
              <a:rPr lang="en-GB" sz="1100" dirty="0" smtClean="0"/>
              <a:t>Psychometric Profile (with Motive Talent Splits, </a:t>
            </a:r>
            <a:r>
              <a:rPr lang="en-GB" sz="1100" dirty="0" err="1" smtClean="0"/>
              <a:t>Ipsative</a:t>
            </a:r>
            <a:r>
              <a:rPr lang="en-GB" sz="1100" dirty="0" smtClean="0"/>
              <a:t>-Normative Splits and Facet Ranges)</a:t>
            </a:r>
          </a:p>
          <a:p>
            <a:pPr eaLnBrk="1" hangingPunct="1"/>
            <a:r>
              <a:rPr lang="en-GB" sz="1100" dirty="0" smtClean="0"/>
              <a:t>Summary Psychometric Profile</a:t>
            </a:r>
          </a:p>
          <a:p>
            <a:pPr eaLnBrk="1" hangingPunct="1"/>
            <a:r>
              <a:rPr lang="en-GB" sz="1100" dirty="0" smtClean="0"/>
              <a:t>Competency Potential Report</a:t>
            </a:r>
          </a:p>
          <a:p>
            <a:pPr eaLnBrk="1" hangingPunct="1"/>
            <a:r>
              <a:rPr lang="en-GB" sz="1100" dirty="0" smtClean="0"/>
              <a:t>Culture/Environment Fit Report</a:t>
            </a:r>
          </a:p>
          <a:p>
            <a:pPr eaLnBrk="1" hangingPunct="1"/>
            <a:endParaRPr lang="en-GB" sz="1100" dirty="0" smtClean="0"/>
          </a:p>
        </p:txBody>
      </p:sp>
      <p:sp>
        <p:nvSpPr>
          <p:cNvPr id="6" name="Slide Number Placeholder 5"/>
          <p:cNvSpPr>
            <a:spLocks noGrp="1"/>
          </p:cNvSpPr>
          <p:nvPr>
            <p:ph type="sldNum" sz="quarter" idx="10"/>
          </p:nvPr>
        </p:nvSpPr>
        <p:spPr/>
        <p:txBody>
          <a:bodyPr/>
          <a:lstStyle/>
          <a:p>
            <a:fld id="{7C71B02C-EB99-4636-ADD1-2370D646EB0F}" type="slidenum">
              <a:rPr lang="en-GB" smtClean="0"/>
              <a:pPr/>
              <a:t>54</a:t>
            </a:fld>
            <a:endParaRPr lang="en-GB"/>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xfrm>
            <a:off x="704850" y="4560888"/>
            <a:ext cx="5878513" cy="5424487"/>
          </a:xfrm>
          <a:noFill/>
          <a:ln/>
        </p:spPr>
        <p:txBody>
          <a:bodyPr/>
          <a:lstStyle/>
          <a:p>
            <a:pPr eaLnBrk="1" hangingPunct="1">
              <a:lnSpc>
                <a:spcPct val="105000"/>
              </a:lnSpc>
            </a:pPr>
            <a:r>
              <a:rPr lang="en-GB" sz="1100" b="1" smtClean="0"/>
              <a:t>Wave Professional Styles: Executive Summary Profile</a:t>
            </a:r>
            <a:endParaRPr lang="en-GB" sz="1100" smtClean="0"/>
          </a:p>
          <a:p>
            <a:pPr eaLnBrk="1" hangingPunct="1">
              <a:lnSpc>
                <a:spcPct val="105000"/>
              </a:lnSpc>
            </a:pPr>
            <a:r>
              <a:rPr lang="en-GB" sz="1100" smtClean="0"/>
              <a:t>The Expert report has an Executive Summary Profile which gives information on individual responses at the section (12) and the dimension (36) levels of the Wave model. Candidates responses are profiled using a Sten score scale, with markers plotting overall styles for each section. Darker blue shading indicates a more unique response compared to the comparison group, whereas lighter shading of blue indicates a more typical response.</a:t>
            </a:r>
          </a:p>
          <a:p>
            <a:pPr eaLnBrk="1" hangingPunct="1">
              <a:lnSpc>
                <a:spcPct val="105000"/>
              </a:lnSpc>
            </a:pPr>
            <a:endParaRPr lang="en-GB" sz="1100" smtClean="0"/>
          </a:p>
          <a:p>
            <a:pPr eaLnBrk="1" hangingPunct="1">
              <a:lnSpc>
                <a:spcPct val="105000"/>
              </a:lnSpc>
            </a:pPr>
            <a:r>
              <a:rPr lang="en-GB" sz="1100" smtClean="0"/>
              <a:t>Here is an example Executive Summary Report that forms part of the Wave Professional Styles Expert Report.  This presents scores at the top level, i.e. by section.  A useful way of explaining or remembering the model is in terms of a process:</a:t>
            </a:r>
          </a:p>
          <a:p>
            <a:pPr eaLnBrk="1" hangingPunct="1">
              <a:lnSpc>
                <a:spcPct val="105000"/>
              </a:lnSpc>
            </a:pPr>
            <a:endParaRPr lang="en-GB" sz="1100" i="1" smtClean="0"/>
          </a:p>
          <a:p>
            <a:pPr eaLnBrk="1" hangingPunct="1">
              <a:lnSpc>
                <a:spcPct val="105000"/>
              </a:lnSpc>
            </a:pPr>
            <a:r>
              <a:rPr lang="en-GB" sz="1100" i="1" smtClean="0"/>
              <a:t>The </a:t>
            </a:r>
            <a:r>
              <a:rPr lang="en-GB" sz="1100" b="1" i="1" smtClean="0"/>
              <a:t>Thought</a:t>
            </a:r>
            <a:r>
              <a:rPr lang="en-GB" sz="1100" i="1" smtClean="0"/>
              <a:t> cluster can be seen as the first stage of a process, when an idea is formulated; </a:t>
            </a:r>
            <a:r>
              <a:rPr lang="en-GB" sz="1100" b="1" i="1" smtClean="0"/>
              <a:t>Influence</a:t>
            </a:r>
            <a:r>
              <a:rPr lang="en-GB" sz="1100" i="1" smtClean="0"/>
              <a:t>, the second stage involves convincing others that the idea is good. Thirdly, it is important to win support for ideas, and show flexibility and resilience when opposition is met.  This can be observed in the </a:t>
            </a:r>
            <a:r>
              <a:rPr lang="en-GB" sz="1100" b="1" i="1" smtClean="0"/>
              <a:t>Adaptability</a:t>
            </a:r>
            <a:r>
              <a:rPr lang="en-GB" sz="1100" i="1" smtClean="0"/>
              <a:t> cluster.  </a:t>
            </a:r>
          </a:p>
          <a:p>
            <a:pPr eaLnBrk="1" hangingPunct="1">
              <a:lnSpc>
                <a:spcPct val="105000"/>
              </a:lnSpc>
            </a:pPr>
            <a:r>
              <a:rPr lang="en-GB" sz="1100" i="1" smtClean="0"/>
              <a:t>Finally, the idea must be implemented, as in the </a:t>
            </a:r>
            <a:r>
              <a:rPr lang="en-GB" sz="1100" b="1" i="1" smtClean="0"/>
              <a:t>Delivery</a:t>
            </a:r>
            <a:r>
              <a:rPr lang="en-GB" sz="1100" i="1" smtClean="0"/>
              <a:t> cluster.</a:t>
            </a:r>
          </a:p>
          <a:p>
            <a:pPr eaLnBrk="1" hangingPunct="1">
              <a:lnSpc>
                <a:spcPct val="105000"/>
              </a:lnSpc>
            </a:pPr>
            <a:endParaRPr lang="en-GB" sz="1100" smtClean="0"/>
          </a:p>
          <a:p>
            <a:pPr eaLnBrk="1" hangingPunct="1">
              <a:lnSpc>
                <a:spcPct val="105000"/>
              </a:lnSpc>
            </a:pPr>
            <a:r>
              <a:rPr lang="en-GB" sz="1100" smtClean="0"/>
              <a:t>Note that the higher order section Sten scores are not averages of the Stens on the dimensions underneath. However, obtaining three low dimension Stens is likely to result in a section Sten of 1. Similarly three high dimension Stens are most likely to result in a higher order section Sten of 10.</a:t>
            </a:r>
          </a:p>
          <a:p>
            <a:pPr eaLnBrk="1" hangingPunct="1"/>
            <a:endParaRPr lang="en-GB" sz="1100" smtClean="0"/>
          </a:p>
          <a:p>
            <a:pPr eaLnBrk="1" hangingPunct="1"/>
            <a:endParaRPr lang="en-GB" sz="1000" smtClean="0"/>
          </a:p>
          <a:p>
            <a:pPr eaLnBrk="1" hangingPunct="1"/>
            <a:endParaRPr lang="en-GB" sz="1000"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55</a:t>
            </a:fld>
            <a:endParaRPr lang="en-GB"/>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9" name="Rectangle 2"/>
          <p:cNvSpPr>
            <a:spLocks noGrp="1" noRot="1" noChangeAspect="1" noChangeArrowheads="1" noTextEdit="1"/>
          </p:cNvSpPr>
          <p:nvPr>
            <p:ph type="sldImg"/>
          </p:nvPr>
        </p:nvSpPr>
        <p:spPr>
          <a:xfrm>
            <a:off x="1257300" y="719138"/>
            <a:ext cx="4802188" cy="3602037"/>
          </a:xfrm>
          <a:ln/>
        </p:spPr>
      </p:sp>
      <p:sp>
        <p:nvSpPr>
          <p:cNvPr id="239620" name="Rectangle 3"/>
          <p:cNvSpPr>
            <a:spLocks noGrp="1" noChangeArrowheads="1"/>
          </p:cNvSpPr>
          <p:nvPr>
            <p:ph type="body" idx="1"/>
          </p:nvPr>
        </p:nvSpPr>
        <p:spPr>
          <a:xfrm>
            <a:off x="730250" y="4368800"/>
            <a:ext cx="5854700" cy="4775200"/>
          </a:xfrm>
          <a:noFill/>
          <a:ln/>
        </p:spPr>
        <p:txBody>
          <a:bodyPr/>
          <a:lstStyle/>
          <a:p>
            <a:pPr eaLnBrk="1" hangingPunct="1">
              <a:lnSpc>
                <a:spcPct val="110000"/>
              </a:lnSpc>
            </a:pPr>
            <a:r>
              <a:rPr lang="en-GB" sz="1000" b="1" smtClean="0"/>
              <a:t>Response Summary</a:t>
            </a:r>
            <a:endParaRPr lang="en-GB" sz="1000" smtClean="0"/>
          </a:p>
          <a:p>
            <a:pPr eaLnBrk="1" hangingPunct="1">
              <a:lnSpc>
                <a:spcPct val="110000"/>
              </a:lnSpc>
            </a:pPr>
            <a:r>
              <a:rPr lang="en-GB" sz="1000" smtClean="0"/>
              <a:t>In a Wave feedback session a useful starting point would be for the user to review the four response summary indicators that provide an overview that allows extrapolation of likely features of the report that follows and provide clues to the validity of the profile.</a:t>
            </a:r>
          </a:p>
          <a:p>
            <a:pPr eaLnBrk="1" hangingPunct="1">
              <a:lnSpc>
                <a:spcPct val="110000"/>
              </a:lnSpc>
            </a:pPr>
            <a:r>
              <a:rPr lang="en-GB" sz="1000" b="1" smtClean="0"/>
              <a:t>The Ratings Acquiescence</a:t>
            </a:r>
            <a:r>
              <a:rPr lang="en-GB" sz="1000" smtClean="0"/>
              <a:t> score is calculated from the sum of all normative ratings and thus largely captures how generous or self-critical individuals have been in describing themselves. The score itself predicts significantly overall success, showing that, in general, positive self-efficacy beliefs translate into performance behaviours as judged by others. High acquiescence reflects lenient self-ratings and strong self-beliefs, but extremely high scores can be indicative of inflated views of self-importance to the point of ‘delusion’.  Low scores reflect self-criticism and self-doubts, or poor understanding of the questionnaire resulting in frequent use of the ‘Unsure’ answer option. </a:t>
            </a:r>
          </a:p>
          <a:p>
            <a:pPr eaLnBrk="1" hangingPunct="1">
              <a:lnSpc>
                <a:spcPct val="110000"/>
              </a:lnSpc>
            </a:pPr>
            <a:r>
              <a:rPr lang="en-GB" sz="1000" b="1" smtClean="0"/>
              <a:t>Consistency of Rankings</a:t>
            </a:r>
            <a:r>
              <a:rPr lang="en-GB" sz="1000" smtClean="0"/>
              <a:t> is derived from the ipsative rank order data and shows how consistent the rankings were across the questionnaire. Individuals with a very varied ‘modal’ profile tend to have high consistency scores as it is easy for them to rank order the items, while individuals with a ‘flat’ profile tend to have low consistency scores as they find it very difficult to rank items. Extremely low scores can be indicative of faking, random answering, or can reflect mind set differences when completing the on-line questionnaire across several sittings in different mood states (e.g. work, home, internet café).</a:t>
            </a:r>
          </a:p>
          <a:p>
            <a:pPr eaLnBrk="1" hangingPunct="1">
              <a:lnSpc>
                <a:spcPct val="110000"/>
              </a:lnSpc>
            </a:pPr>
            <a:r>
              <a:rPr lang="en-GB" sz="1000" b="1" smtClean="0"/>
              <a:t>Normative-Ipsative Agreement</a:t>
            </a:r>
            <a:r>
              <a:rPr lang="en-GB" sz="1000" smtClean="0"/>
              <a:t> is a direct function of the previous two scales where extremely low or high scores on Acquiescence lead to low Normative-Ipsative Agreement with many ‘splits’ in the report, and moderate scores lead to high Normative-Ipsative Agreement with few splits.</a:t>
            </a:r>
          </a:p>
          <a:p>
            <a:pPr eaLnBrk="1" hangingPunct="1">
              <a:lnSpc>
                <a:spcPct val="110000"/>
              </a:lnSpc>
            </a:pPr>
            <a:r>
              <a:rPr lang="en-GB" sz="1000" b="1" smtClean="0"/>
              <a:t>Motive-Talent Agreement</a:t>
            </a:r>
            <a:r>
              <a:rPr lang="en-GB" sz="1000" smtClean="0"/>
              <a:t> indicates the degree of alignment of scores on the Motive and Talent items across all dimensions. Low scores indicate misalignment between individuals and their environment, which may be at the root of stress and dissatisfaction. Extreme cases may show Motive-Talent splits even in their Ratings Acquiescence. </a:t>
            </a:r>
          </a:p>
          <a:p>
            <a:pPr eaLnBrk="1" hangingPunct="1">
              <a:lnSpc>
                <a:spcPct val="105000"/>
              </a:lnSpc>
            </a:pPr>
            <a:endParaRPr lang="en-GB" sz="1000" b="1" smtClean="0"/>
          </a:p>
          <a:p>
            <a:pPr eaLnBrk="1" hangingPunct="1">
              <a:lnSpc>
                <a:spcPct val="105000"/>
              </a:lnSpc>
            </a:pPr>
            <a:endParaRPr lang="en-GB" sz="900" b="1" smtClean="0"/>
          </a:p>
          <a:p>
            <a:pPr eaLnBrk="1" hangingPunct="1">
              <a:lnSpc>
                <a:spcPct val="90000"/>
              </a:lnSpc>
            </a:pPr>
            <a:endParaRPr lang="en-GB" sz="900" smtClean="0"/>
          </a:p>
          <a:p>
            <a:pPr eaLnBrk="1" hangingPunct="1">
              <a:lnSpc>
                <a:spcPct val="90000"/>
              </a:lnSpc>
            </a:pPr>
            <a:endParaRPr lang="en-GB" sz="900"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56</a:t>
            </a:fld>
            <a:endParaRPr lang="en-GB"/>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3" name="Rectangle 2"/>
          <p:cNvSpPr>
            <a:spLocks noGrp="1" noRot="1" noChangeAspect="1" noChangeArrowheads="1" noTextEdit="1"/>
          </p:cNvSpPr>
          <p:nvPr>
            <p:ph type="sldImg"/>
          </p:nvPr>
        </p:nvSpPr>
        <p:spPr>
          <a:xfrm>
            <a:off x="1257300" y="719138"/>
            <a:ext cx="4802188" cy="3602037"/>
          </a:xfrm>
          <a:ln/>
        </p:spPr>
      </p:sp>
      <p:sp>
        <p:nvSpPr>
          <p:cNvPr id="240644"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Overview of Splits</a:t>
            </a:r>
          </a:p>
          <a:p>
            <a:pPr eaLnBrk="1" hangingPunct="1"/>
            <a:r>
              <a:rPr lang="en-GB" smtClean="0"/>
              <a:t>In explaining Sten scores, references to numerical values, or even ‘high’ and ‘low’ scores should be avoided and scores should be described in a consistent manner using the facet descriptions on the profile. </a:t>
            </a:r>
          </a:p>
          <a:p>
            <a:pPr eaLnBrk="1" hangingPunct="1"/>
            <a:r>
              <a:rPr lang="en-GB" b="1" smtClean="0"/>
              <a:t>Facet Ranges</a:t>
            </a:r>
          </a:p>
          <a:p>
            <a:pPr eaLnBrk="1" hangingPunct="1"/>
            <a:r>
              <a:rPr lang="en-GB" smtClean="0"/>
              <a:t>When the spread of the three facet scores of the dimension is significant, this is indicated on the profile chart. When the difference between the lowest and highest facet Stens for any given dimension is equal to or greater than 3 stens, then the ‘hatching’ will be given on the profile chart. </a:t>
            </a:r>
          </a:p>
          <a:p>
            <a:pPr eaLnBrk="1" hangingPunct="1"/>
            <a:r>
              <a:rPr lang="en-GB" b="1" smtClean="0"/>
              <a:t>Motive-Talent Splits</a:t>
            </a:r>
          </a:p>
          <a:p>
            <a:pPr eaLnBrk="1" hangingPunct="1"/>
            <a:r>
              <a:rPr lang="en-GB" smtClean="0"/>
              <a:t>When there is a difference of 3 or more Stens between an individual’s expressed talent and motivation, this will be highlighted. Talent is represented by T and motive by M. The individual may be under-utilising talents, or wishes to improve on them, or refuses to accept their limitations. </a:t>
            </a:r>
          </a:p>
          <a:p>
            <a:pPr eaLnBrk="1" hangingPunct="1"/>
            <a:r>
              <a:rPr lang="en-GB" b="1" smtClean="0"/>
              <a:t>Normative-Ipsative Splits</a:t>
            </a:r>
          </a:p>
          <a:p>
            <a:pPr eaLnBrk="1" hangingPunct="1"/>
            <a:r>
              <a:rPr lang="en-GB" smtClean="0"/>
              <a:t>When there is a difference of 3 or more Stens between the normative and ipsative scores, this is indicated on the profile chart. The normative response is represented by an N, the ipsative by an I. </a:t>
            </a:r>
          </a:p>
          <a:p>
            <a:pPr eaLnBrk="1" hangingPunct="1"/>
            <a:endParaRPr lang="en-GB" smtClean="0"/>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57</a:t>
            </a:fld>
            <a:endParaRPr lang="en-GB"/>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xfrm>
            <a:off x="633413" y="4418013"/>
            <a:ext cx="5949950" cy="5278437"/>
          </a:xfrm>
          <a:noFill/>
          <a:ln/>
        </p:spPr>
        <p:txBody>
          <a:bodyPr/>
          <a:lstStyle/>
          <a:p>
            <a:pPr eaLnBrk="1" hangingPunct="1"/>
            <a:r>
              <a:rPr lang="en-GB" b="1" smtClean="0"/>
              <a:t>Wave Professional Styles Psychometric Profile</a:t>
            </a:r>
          </a:p>
          <a:p>
            <a:pPr eaLnBrk="1" hangingPunct="1"/>
            <a:r>
              <a:rPr lang="en-GB" smtClean="0"/>
              <a:t>Following the Response Summary profile, the next four pages of the report feed back on the full Wave Professional Styles model, with the results grouped under each of the four main clusters.  Beneath each cluster are 3 sections, giving a total of 12 sections.  The 12 sections are then broken down further into 3 dimension, giving 36 dimensions in total.</a:t>
            </a:r>
          </a:p>
          <a:p>
            <a:pPr eaLnBrk="1" hangingPunct="1"/>
            <a:r>
              <a:rPr lang="en-GB" smtClean="0"/>
              <a:t>Novice users of Professional Styles are advised to work through the four pages in the order presented as the clusters are arranged in a logical sequence that applies to most work assignments i.e. resolving problems, influencing people to accept a solution, adapting own approaches to modify solutions and finally delivering solutions.</a:t>
            </a:r>
            <a:endParaRPr lang="en-GB" b="1" smtClean="0"/>
          </a:p>
          <a:p>
            <a:pPr eaLnBrk="1" hangingPunct="1"/>
            <a:r>
              <a:rPr lang="en-GB" smtClean="0"/>
              <a:t>Here is an example of the psychometric profile for the Thought cluster.  Dimensions that may require further exploration are highlighted within the report in terms of the range of facet scores within a dimension, normative-ipsative splits and motive-talent splits. The shading of colour in the body of the profile indicates where an individual’s dimension Sten score places them against the comparison population or norm group. The lighter shading band indicates a greater degree of similarity of response with the comparison group (Stens 5 and 6), with the progressively darker shading indicating a more pronounced response (Stens 1 and 10). </a:t>
            </a:r>
          </a:p>
          <a:p>
            <a:pPr eaLnBrk="1" hangingPunct="1"/>
            <a:r>
              <a:rPr lang="en-GB" smtClean="0"/>
              <a:t>Note that the higher order dimension Sten scores are not averages of the Stens on the facets underneath. However, obtaining three low facet Stens on a dimension is likely to result in a Sten of 1. Similarly three high facet Stens are most likely to result in a higher order dimension Sten of 10.</a:t>
            </a:r>
          </a:p>
          <a:p>
            <a:pPr eaLnBrk="1" hangingPunct="1"/>
            <a:endParaRPr lang="en-GB" smtClean="0"/>
          </a:p>
          <a:p>
            <a:pPr eaLnBrk="1" hangingPunct="1"/>
            <a:endParaRPr lang="en-GB" smtClean="0"/>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58</a:t>
            </a:fld>
            <a:endParaRPr lang="en-GB"/>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1" name="Rectangle 2"/>
          <p:cNvSpPr>
            <a:spLocks noGrp="1" noRot="1" noChangeAspect="1" noChangeArrowheads="1" noTextEdit="1"/>
          </p:cNvSpPr>
          <p:nvPr>
            <p:ph type="sldImg"/>
          </p:nvPr>
        </p:nvSpPr>
        <p:spPr>
          <a:xfrm>
            <a:off x="1257300" y="719138"/>
            <a:ext cx="4802188" cy="3602037"/>
          </a:xfrm>
          <a:ln/>
        </p:spPr>
      </p:sp>
      <p:sp>
        <p:nvSpPr>
          <p:cNvPr id="242692" name="Rectangle 3"/>
          <p:cNvSpPr>
            <a:spLocks noGrp="1" noChangeArrowheads="1"/>
          </p:cNvSpPr>
          <p:nvPr>
            <p:ph type="body" idx="1"/>
          </p:nvPr>
        </p:nvSpPr>
        <p:spPr>
          <a:xfrm>
            <a:off x="730250" y="4562475"/>
            <a:ext cx="5854700" cy="4846638"/>
          </a:xfrm>
          <a:noFill/>
          <a:ln/>
        </p:spPr>
        <p:txBody>
          <a:bodyPr/>
          <a:lstStyle/>
          <a:p>
            <a:pPr eaLnBrk="1" hangingPunct="1"/>
            <a:r>
              <a:rPr lang="en-GB" b="1" smtClean="0"/>
              <a:t>Competency Potential Profile</a:t>
            </a:r>
            <a:endParaRPr lang="en-GB" smtClean="0"/>
          </a:p>
          <a:p>
            <a:pPr eaLnBrk="1" hangingPunct="1"/>
            <a:r>
              <a:rPr lang="en-GB" smtClean="0"/>
              <a:t>The next section of the Expert Report is the Competency Potential Profile page that transforms scores on the psychometric profile through sophisticated algorithms that optimise criterion-related validity into easy-to-understand outputs. Areas of relative strengths and weaknesses are highlighted at a glance. This page effectively translates psychological construct language into line manager friendly competency language that is easily accessible to individuals who lack formal training in psychometrics. This page emphasises the performance orientation of Wave. </a:t>
            </a:r>
          </a:p>
          <a:p>
            <a:pPr eaLnBrk="1" hangingPunct="1"/>
            <a:r>
              <a:rPr lang="en-GB" smtClean="0"/>
              <a:t>In a selection situation, the Competency Potential Profile enables the Wave user and candidates to discuss the link between self-report and actual performance with scope for exploring the extremes of over-used strengths and under-managed weaknesses. Discussion of the Competency Potential Profile can draw on relative strengths and explore how they can be fully exploited, without turning into over-played strengths that are deployed at the expense of other important areas. Extreme strengths that have served well in the past can have a ‘dark side’ that turns them into ‘career stallers’ or ‘derailers’ if they are not counterbalanced in other areas. </a:t>
            </a:r>
          </a:p>
          <a:p>
            <a:pPr eaLnBrk="1" hangingPunct="1"/>
            <a:r>
              <a:rPr lang="en-GB" smtClean="0"/>
              <a:t>When considering the Competency Potential Profile in a developmental or coaching situation, relative weaknesses matter only if the work environment requires use of particular behaviours e.g. if Processing Details is of no importance in the role then there is no need for someone to improve in that area. In senior roles, the majority of areas however will matter for most roles. Individuals need to become aware of the impact that under-managed weaknesses have on their own performance and career, and what their impact on others may be.</a:t>
            </a:r>
          </a:p>
        </p:txBody>
      </p:sp>
      <p:sp>
        <p:nvSpPr>
          <p:cNvPr id="5" name="Slide Number Placeholder 4"/>
          <p:cNvSpPr>
            <a:spLocks noGrp="1"/>
          </p:cNvSpPr>
          <p:nvPr>
            <p:ph type="sldNum" sz="quarter" idx="10"/>
          </p:nvPr>
        </p:nvSpPr>
        <p:spPr/>
        <p:txBody>
          <a:bodyPr/>
          <a:lstStyle/>
          <a:p>
            <a:fld id="{7C71B02C-EB99-4636-ADD1-2370D646EB0F}" type="slidenum">
              <a:rPr lang="en-GB" smtClean="0"/>
              <a:pPr/>
              <a:t>59</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9" name="Rectangle 2"/>
          <p:cNvSpPr>
            <a:spLocks noGrp="1" noRot="1" noChangeAspect="1" noChangeArrowheads="1" noTextEdit="1"/>
          </p:cNvSpPr>
          <p:nvPr>
            <p:ph type="sldImg"/>
          </p:nvPr>
        </p:nvSpPr>
        <p:spPr>
          <a:xfrm>
            <a:off x="1257300" y="719138"/>
            <a:ext cx="4802188" cy="3602037"/>
          </a:xfrm>
          <a:ln/>
        </p:spPr>
      </p:sp>
      <p:sp>
        <p:nvSpPr>
          <p:cNvPr id="188420"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6</a:t>
            </a:fld>
            <a:endParaRPr lang="en-GB"/>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p:spPr>
        <p:txBody>
          <a:bodyPr/>
          <a:lstStyle/>
          <a:p>
            <a:pPr eaLnBrk="1" hangingPunct="1">
              <a:lnSpc>
                <a:spcPct val="90000"/>
              </a:lnSpc>
            </a:pPr>
            <a:r>
              <a:rPr lang="en-GB" b="1" smtClean="0"/>
              <a:t>Your Notes:</a:t>
            </a:r>
          </a:p>
          <a:p>
            <a:pPr eaLnBrk="1" hangingPunct="1">
              <a:lnSpc>
                <a:spcPct val="90000"/>
              </a:lnSpc>
            </a:pPr>
            <a:endParaRPr lang="en-GB" b="1" smtClean="0"/>
          </a:p>
          <a:p>
            <a:pPr eaLnBrk="1" hangingPunct="1">
              <a:lnSpc>
                <a:spcPct val="90000"/>
              </a:lnSpc>
            </a:pPr>
            <a:endParaRPr lang="en-GB" smtClean="0"/>
          </a:p>
          <a:p>
            <a:pPr eaLnBrk="1" hangingPunct="1">
              <a:lnSpc>
                <a:spcPct val="90000"/>
              </a:lnSpc>
            </a:pPr>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60</a:t>
            </a:fld>
            <a:endParaRPr lang="en-GB"/>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Rectangle 2"/>
          <p:cNvSpPr>
            <a:spLocks noGrp="1" noRot="1" noChangeAspect="1" noChangeArrowheads="1" noTextEdit="1"/>
          </p:cNvSpPr>
          <p:nvPr>
            <p:ph type="sldImg"/>
          </p:nvPr>
        </p:nvSpPr>
        <p:spPr>
          <a:xfrm>
            <a:off x="1257300" y="719138"/>
            <a:ext cx="4802188" cy="3602037"/>
          </a:xfrm>
          <a:ln/>
        </p:spPr>
      </p:sp>
      <p:sp>
        <p:nvSpPr>
          <p:cNvPr id="244740"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Predicted Culture/Environment Fit</a:t>
            </a:r>
          </a:p>
          <a:p>
            <a:pPr eaLnBrk="1" hangingPunct="1"/>
            <a:r>
              <a:rPr lang="en-GB" smtClean="0"/>
              <a:t>The final section in the Professional Styles Expert report is the Predicted Culture/Environment Fit report. The Predicted Culture/Environment Fit report facilitates exploration of likely fit against various culture and environment demand characteristics. Wave Styles provides a list of Performance Enhancers and their corresponding Performance Inhibitors. The Enhancers help individuals to understand how well their current work demands are in line with their stylistic preferences. The Inhibitors help to check whether a new environment would really fit the individual’s needs.</a:t>
            </a:r>
          </a:p>
          <a:p>
            <a:pPr eaLnBrk="1" hangingPunct="1"/>
            <a:r>
              <a:rPr lang="en-GB" smtClean="0"/>
              <a:t>By linking individual attributes with corporate culture, Wave Styles enables recruiters to fine-tune their decision making and select with confidence. The report can be shared with applicants as well as job incumbents, to explore the fit between the individual and the work environment.</a:t>
            </a:r>
          </a:p>
          <a:p>
            <a:pPr eaLnBrk="1" hangingPunct="1"/>
            <a:endParaRPr lang="en-GB" sz="1400" smtClean="0"/>
          </a:p>
          <a:p>
            <a:pPr eaLnBrk="1" hangingPunct="1"/>
            <a:endParaRPr lang="en-GB" b="1" smtClean="0"/>
          </a:p>
          <a:p>
            <a:pPr eaLnBrk="1" hangingPunct="1"/>
            <a:endParaRPr lang="en-GB" smtClean="0"/>
          </a:p>
          <a:p>
            <a:pPr eaLnBrk="1" hangingPunct="1"/>
            <a:endParaRPr lang="en-GB" smtClean="0"/>
          </a:p>
          <a:p>
            <a:pPr eaLnBrk="1" hangingPunct="1"/>
            <a:endParaRPr lang="en-GB" sz="1400" smtClean="0"/>
          </a:p>
          <a:p>
            <a:pPr eaLnBrk="1" hangingPunct="1"/>
            <a:endParaRPr lang="en-GB" sz="1400" smtClean="0"/>
          </a:p>
          <a:p>
            <a:pPr eaLnBrk="1" hangingPunct="1"/>
            <a:endParaRPr lang="en-GB" sz="1400"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61</a:t>
            </a:fld>
            <a:endParaRPr lang="en-GB"/>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3" name="Rectangle 2"/>
          <p:cNvSpPr>
            <a:spLocks noGrp="1" noRot="1" noChangeAspect="1" noChangeArrowheads="1" noTextEdit="1"/>
          </p:cNvSpPr>
          <p:nvPr>
            <p:ph type="sldImg"/>
          </p:nvPr>
        </p:nvSpPr>
        <p:spPr>
          <a:xfrm>
            <a:off x="1257300" y="719138"/>
            <a:ext cx="4802188" cy="3602037"/>
          </a:xfrm>
          <a:ln/>
        </p:spPr>
      </p:sp>
      <p:sp>
        <p:nvSpPr>
          <p:cNvPr id="245764"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Wave Styles Personal Report</a:t>
            </a:r>
          </a:p>
          <a:p>
            <a:pPr eaLnBrk="1" hangingPunct="1"/>
            <a:r>
              <a:rPr lang="en-GB" smtClean="0"/>
              <a:t>The Wave Styles Personal Report is designed to provide candidate feedback, especially in situations where in-depth face-to-face or telephone feedback is not possible.  It provides information in a hierarchical format, with one page for each of the 4 clusters which are broken down to 12 sections, 36 dimensions and 108 facets.</a:t>
            </a:r>
          </a:p>
          <a:p>
            <a:pPr eaLnBrk="1" hangingPunct="1"/>
            <a:r>
              <a:rPr lang="en-GB" smtClean="0"/>
              <a:t>This report has been designed to be straightforward and user friendly for the recipient, particularly through the use of a simplified graphic presentation. Beneath each dimension, facet-level verbal descriptions are dynamically generated based on the individual’s score on a given facet, which enhances the explanatory power of the report. </a:t>
            </a:r>
          </a:p>
          <a:p>
            <a:pPr eaLnBrk="1" hangingPunct="1"/>
            <a:r>
              <a:rPr lang="en-GB" smtClean="0"/>
              <a:t>Note that the Personal Report </a:t>
            </a:r>
            <a:r>
              <a:rPr lang="en-GB" b="1" smtClean="0"/>
              <a:t>does not</a:t>
            </a:r>
            <a:r>
              <a:rPr lang="en-GB" smtClean="0"/>
              <a:t> include an Executive Summary, Response Styles profile, Motive-Talent splits, Facet Ranges, Normative-Ipsative splits, Culture/Environment Fit Profile nor the Competency Potential Profile.</a:t>
            </a:r>
          </a:p>
        </p:txBody>
      </p:sp>
      <p:sp>
        <p:nvSpPr>
          <p:cNvPr id="5" name="Slide Number Placeholder 4"/>
          <p:cNvSpPr>
            <a:spLocks noGrp="1"/>
          </p:cNvSpPr>
          <p:nvPr>
            <p:ph type="sldNum" sz="quarter" idx="10"/>
          </p:nvPr>
        </p:nvSpPr>
        <p:spPr/>
        <p:txBody>
          <a:bodyPr/>
          <a:lstStyle/>
          <a:p>
            <a:fld id="{7C71B02C-EB99-4636-ADD1-2370D646EB0F}" type="slidenum">
              <a:rPr lang="en-GB" smtClean="0"/>
              <a:pPr/>
              <a:t>62</a:t>
            </a:fld>
            <a:endParaRPr lang="en-GB"/>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8" name="Rectangle 2"/>
          <p:cNvSpPr>
            <a:spLocks noGrp="1" noRot="1" noChangeAspect="1" noChangeArrowheads="1" noTextEdit="1"/>
          </p:cNvSpPr>
          <p:nvPr>
            <p:ph type="sldImg"/>
          </p:nvPr>
        </p:nvSpPr>
        <p:spPr>
          <a:ln/>
        </p:spPr>
      </p:sp>
      <p:sp>
        <p:nvSpPr>
          <p:cNvPr id="246789" name="Rectangle 3"/>
          <p:cNvSpPr>
            <a:spLocks noGrp="1" noChangeArrowheads="1"/>
          </p:cNvSpPr>
          <p:nvPr>
            <p:ph type="body" idx="1"/>
          </p:nvPr>
        </p:nvSpPr>
        <p:spPr>
          <a:xfrm>
            <a:off x="731838" y="4560888"/>
            <a:ext cx="5851525" cy="4560887"/>
          </a:xfrm>
          <a:noFill/>
          <a:ln/>
        </p:spPr>
        <p:txBody>
          <a:bodyPr/>
          <a:lstStyle/>
          <a:p>
            <a:pPr eaLnBrk="1" hangingPunct="1">
              <a:lnSpc>
                <a:spcPct val="90000"/>
              </a:lnSpc>
            </a:pPr>
            <a:r>
              <a:rPr lang="en-GB" sz="1100" b="1" smtClean="0"/>
              <a:t>Wave Focus Styles</a:t>
            </a:r>
          </a:p>
          <a:p>
            <a:pPr eaLnBrk="1" hangingPunct="1">
              <a:lnSpc>
                <a:spcPct val="90000"/>
              </a:lnSpc>
            </a:pPr>
            <a:r>
              <a:rPr lang="en-GB" sz="1100" smtClean="0"/>
              <a:t>Alongside Wave Professional Styles, there is also Wave Focus Styles questionnaire. Wave Focus is a third of the length of Professional Styles. It takes just 13 minutes to complete and includes all the unique features of Saville Consulting Wave Professional Styles. The ultra-compact Wave Focus Styles questionnaire is based on the most important facets of the highly valid Wave Model (as used in the Professional Styles questionnaires) to create a questionnaire that is both short and a strong indicator of performance and potential at work.</a:t>
            </a:r>
          </a:p>
          <a:p>
            <a:pPr eaLnBrk="1" hangingPunct="1">
              <a:lnSpc>
                <a:spcPct val="90000"/>
              </a:lnSpc>
            </a:pPr>
            <a:endParaRPr lang="en-GB" sz="1100" smtClean="0"/>
          </a:p>
          <a:p>
            <a:pPr eaLnBrk="1" hangingPunct="1">
              <a:lnSpc>
                <a:spcPct val="90000"/>
              </a:lnSpc>
            </a:pPr>
            <a:r>
              <a:rPr lang="en-GB" sz="1100" smtClean="0"/>
              <a:t>Wave Focus Styles provides measures which efficiently assess individual motives, talents and workplace culture in a single questionnaire. Wave Focus Styles features 12 Sections and 36 facets of behavioural style most related to occupational success. The questionnaire also includes the revolutionary dynamic online rating and ranking format, and measures both Motive and Talent. </a:t>
            </a:r>
          </a:p>
          <a:p>
            <a:pPr eaLnBrk="1" hangingPunct="1">
              <a:lnSpc>
                <a:spcPct val="90000"/>
              </a:lnSpc>
            </a:pPr>
            <a:endParaRPr lang="en-GB" sz="1100" smtClean="0"/>
          </a:p>
          <a:p>
            <a:pPr eaLnBrk="1" hangingPunct="1">
              <a:lnSpc>
                <a:spcPct val="90000"/>
              </a:lnSpc>
            </a:pPr>
            <a:r>
              <a:rPr lang="en-GB" sz="1100" smtClean="0"/>
              <a:t>The Wave Focus Styles expert report includes a Response Summary profile, and a one page Psychometric Profile revealing facet ranges, Motive-Talent and Normative-Ipsative splits. The expert report also includes a Predicted Culture/Environment Fit profile and a Competency Potential Profile measuring 12 key job competencies. Focus Styles also has a Personal Report to aid feedback to candidates. </a:t>
            </a:r>
          </a:p>
          <a:p>
            <a:pPr eaLnBrk="1" hangingPunct="1">
              <a:lnSpc>
                <a:spcPct val="90000"/>
              </a:lnSpc>
            </a:pPr>
            <a:endParaRPr lang="en-GB" sz="1100" smtClean="0"/>
          </a:p>
          <a:p>
            <a:pPr eaLnBrk="1" hangingPunct="1">
              <a:lnSpc>
                <a:spcPct val="90000"/>
              </a:lnSpc>
            </a:pPr>
            <a:r>
              <a:rPr lang="en-GB" sz="1100" smtClean="0"/>
              <a:t>For increased security, the questionnaire is available to be sent out across the internet in Invited Access format, but also provides the reassurance of a separate Supervised Access format which is completed in the presence of a Test administrator.</a:t>
            </a:r>
          </a:p>
          <a:p>
            <a:pPr eaLnBrk="1" hangingPunct="1"/>
            <a:endParaRPr lang="en-GB" sz="1100" smtClean="0"/>
          </a:p>
        </p:txBody>
      </p:sp>
      <p:sp>
        <p:nvSpPr>
          <p:cNvPr id="6" name="Slide Number Placeholder 5"/>
          <p:cNvSpPr>
            <a:spLocks noGrp="1"/>
          </p:cNvSpPr>
          <p:nvPr>
            <p:ph type="sldNum" sz="quarter" idx="10"/>
          </p:nvPr>
        </p:nvSpPr>
        <p:spPr/>
        <p:txBody>
          <a:bodyPr/>
          <a:lstStyle/>
          <a:p>
            <a:fld id="{7C71B02C-EB99-4636-ADD1-2370D646EB0F}" type="slidenum">
              <a:rPr lang="en-GB" smtClean="0"/>
              <a:pPr/>
              <a:t>63</a:t>
            </a:fld>
            <a:endParaRPr lang="en-GB"/>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2" name="Rectangle 2"/>
          <p:cNvSpPr>
            <a:spLocks noGrp="1" noRot="1" noChangeAspect="1" noChangeArrowheads="1" noTextEdit="1"/>
          </p:cNvSpPr>
          <p:nvPr>
            <p:ph type="sldImg"/>
          </p:nvPr>
        </p:nvSpPr>
        <p:spPr>
          <a:ln/>
        </p:spPr>
      </p:sp>
      <p:sp>
        <p:nvSpPr>
          <p:cNvPr id="247813" name="Rectangle 3"/>
          <p:cNvSpPr>
            <a:spLocks noGrp="1" noChangeArrowheads="1"/>
          </p:cNvSpPr>
          <p:nvPr>
            <p:ph type="body" idx="1"/>
          </p:nvPr>
        </p:nvSpPr>
        <p:spPr>
          <a:noFill/>
          <a:ln/>
        </p:spPr>
        <p:txBody>
          <a:bodyPr/>
          <a:lstStyle/>
          <a:p>
            <a:pPr eaLnBrk="1" hangingPunct="1"/>
            <a:r>
              <a:rPr lang="en-GB" b="1" smtClean="0"/>
              <a:t>Your Notes:</a:t>
            </a:r>
          </a:p>
        </p:txBody>
      </p:sp>
      <p:sp>
        <p:nvSpPr>
          <p:cNvPr id="6" name="Slide Number Placeholder 5"/>
          <p:cNvSpPr>
            <a:spLocks noGrp="1"/>
          </p:cNvSpPr>
          <p:nvPr>
            <p:ph type="sldNum" sz="quarter" idx="10"/>
          </p:nvPr>
        </p:nvSpPr>
        <p:spPr/>
        <p:txBody>
          <a:bodyPr/>
          <a:lstStyle/>
          <a:p>
            <a:fld id="{7C71B02C-EB99-4636-ADD1-2370D646EB0F}" type="slidenum">
              <a:rPr lang="en-GB" smtClean="0"/>
              <a:pPr/>
              <a:t>64</a:t>
            </a:fld>
            <a:endParaRPr lang="en-GB"/>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5" name="Rectangle 2"/>
          <p:cNvSpPr>
            <a:spLocks noGrp="1" noRot="1" noChangeAspect="1" noChangeArrowheads="1" noTextEdit="1"/>
          </p:cNvSpPr>
          <p:nvPr>
            <p:ph type="sldImg"/>
          </p:nvPr>
        </p:nvSpPr>
        <p:spPr>
          <a:xfrm>
            <a:off x="1257300" y="719138"/>
            <a:ext cx="4802188" cy="3602037"/>
          </a:xfrm>
          <a:ln/>
        </p:spPr>
      </p:sp>
      <p:sp>
        <p:nvSpPr>
          <p:cNvPr id="248836" name="Rectangle 3"/>
          <p:cNvSpPr>
            <a:spLocks noGrp="1" noChangeArrowheads="1"/>
          </p:cNvSpPr>
          <p:nvPr>
            <p:ph type="body" idx="1"/>
          </p:nvPr>
        </p:nvSpPr>
        <p:spPr>
          <a:xfrm>
            <a:off x="730250" y="4441825"/>
            <a:ext cx="5854700" cy="5038725"/>
          </a:xfrm>
          <a:noFill/>
          <a:ln/>
        </p:spPr>
        <p:txBody>
          <a:bodyPr/>
          <a:lstStyle/>
          <a:p>
            <a:pPr eaLnBrk="1" hangingPunct="1">
              <a:lnSpc>
                <a:spcPct val="85000"/>
              </a:lnSpc>
            </a:pPr>
            <a:r>
              <a:rPr lang="en-GB" sz="1100" smtClean="0"/>
              <a:t>Wave Focus Styles is based on a hierarchical model, in common with Professional Styles. The model incorporates 4 clusters, 12 sections and 36 facets of style at work; There are no dimensions in the Focus Styles model. In the example above, the Influence cluster is broken down into 3 sections – Sociable, Impactful and Assertive. The section Impactful is broken down into 3 facets, Persuasive, Presentation Oriented and Prepared to Disagree. </a:t>
            </a:r>
          </a:p>
          <a:p>
            <a:pPr eaLnBrk="1" hangingPunct="1">
              <a:lnSpc>
                <a:spcPct val="85000"/>
              </a:lnSpc>
            </a:pPr>
            <a:endParaRPr lang="en-GB" sz="1100" smtClean="0"/>
          </a:p>
          <a:p>
            <a:pPr eaLnBrk="1" hangingPunct="1">
              <a:lnSpc>
                <a:spcPct val="85000"/>
              </a:lnSpc>
            </a:pPr>
            <a:r>
              <a:rPr lang="en-GB" sz="1100" smtClean="0"/>
              <a:t>The </a:t>
            </a:r>
            <a:r>
              <a:rPr lang="en-GB" sz="1100" b="1" smtClean="0"/>
              <a:t>Thought </a:t>
            </a:r>
            <a:r>
              <a:rPr lang="en-GB" sz="1100" smtClean="0"/>
              <a:t>cluster is made of the three sections: Evaluative, Investigative and Imaginative. Evaluative concerns analysis of information, written communication and working with numerical data. The Investigative section concerns interest in learning about new things, speed of learning and improving things. Imaginative concerns generation of new ideas, development of concepts and development of strategies. </a:t>
            </a:r>
          </a:p>
          <a:p>
            <a:pPr eaLnBrk="1" hangingPunct="1">
              <a:lnSpc>
                <a:spcPct val="85000"/>
              </a:lnSpc>
            </a:pPr>
            <a:endParaRPr lang="en-GB" sz="1100" smtClean="0"/>
          </a:p>
          <a:p>
            <a:pPr eaLnBrk="1" hangingPunct="1">
              <a:lnSpc>
                <a:spcPct val="85000"/>
              </a:lnSpc>
            </a:pPr>
            <a:r>
              <a:rPr lang="en-GB" sz="1100" smtClean="0"/>
              <a:t>The </a:t>
            </a:r>
            <a:r>
              <a:rPr lang="en-GB" sz="1100" b="1" smtClean="0"/>
              <a:t>Influence</a:t>
            </a:r>
            <a:r>
              <a:rPr lang="en-GB" sz="1100" smtClean="0"/>
              <a:t> cluster is made up of the three sections: Sociable, Impactful and Assertive. Sociable concerns being lively, speed of establishing rapport and being the centre of attention. Impactful concerns being persuasive, giving presentations and voicing disagreements. Assertive concerns taking responsibility for big decisions, leadership orientation and motivating others. </a:t>
            </a:r>
          </a:p>
          <a:p>
            <a:pPr eaLnBrk="1" hangingPunct="1">
              <a:lnSpc>
                <a:spcPct val="85000"/>
              </a:lnSpc>
            </a:pPr>
            <a:endParaRPr lang="en-GB" sz="1100" smtClean="0"/>
          </a:p>
          <a:p>
            <a:pPr eaLnBrk="1" hangingPunct="1">
              <a:lnSpc>
                <a:spcPct val="85000"/>
              </a:lnSpc>
            </a:pPr>
            <a:r>
              <a:rPr lang="en-GB" sz="1100" smtClean="0"/>
              <a:t>The </a:t>
            </a:r>
            <a:r>
              <a:rPr lang="en-GB" sz="1100" b="1" smtClean="0"/>
              <a:t>Adaptability</a:t>
            </a:r>
            <a:r>
              <a:rPr lang="en-GB" sz="1100" smtClean="0"/>
              <a:t> cluster comprises the Resilient, Flexible and Supportive sections. Resilient concerns self-confidence, anxiety during important events and coping with upset people. Flexible concerns taking an optimistic view, accepting change and receptiveness to feedback from others. Supportive concerns empathy towards others, team orientation and showing consideration for others. </a:t>
            </a:r>
          </a:p>
          <a:p>
            <a:pPr eaLnBrk="1" hangingPunct="1">
              <a:lnSpc>
                <a:spcPct val="85000"/>
              </a:lnSpc>
            </a:pPr>
            <a:endParaRPr lang="en-GB" sz="1100" smtClean="0"/>
          </a:p>
          <a:p>
            <a:pPr eaLnBrk="1" hangingPunct="1">
              <a:lnSpc>
                <a:spcPct val="85000"/>
              </a:lnSpc>
            </a:pPr>
            <a:r>
              <a:rPr lang="en-GB" sz="1100" smtClean="0"/>
              <a:t>The </a:t>
            </a:r>
            <a:r>
              <a:rPr lang="en-GB" sz="1100" b="1" smtClean="0"/>
              <a:t>Delivery </a:t>
            </a:r>
            <a:r>
              <a:rPr lang="en-GB" sz="1100" smtClean="0"/>
              <a:t>cluster includes the Conscientious, Structured and Driven sections. Conscientious concerns meeting deadlines, ensuring detail is correct and following rules. Structured concerns personal organisation, making plans and pace of work. Driven concerns making things happen, identification of business opportunities and achievement of outstanding results.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65</a:t>
            </a:fld>
            <a:endParaRPr lang="en-GB"/>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60" name="Rectangle 2"/>
          <p:cNvSpPr>
            <a:spLocks noGrp="1" noRot="1" noChangeAspect="1" noChangeArrowheads="1" noTextEdit="1"/>
          </p:cNvSpPr>
          <p:nvPr>
            <p:ph type="sldImg"/>
          </p:nvPr>
        </p:nvSpPr>
        <p:spPr>
          <a:ln/>
        </p:spPr>
      </p:sp>
      <p:sp>
        <p:nvSpPr>
          <p:cNvPr id="249861" name="Rectangle 3"/>
          <p:cNvSpPr>
            <a:spLocks noGrp="1" noChangeArrowheads="1"/>
          </p:cNvSpPr>
          <p:nvPr>
            <p:ph type="body" idx="1"/>
          </p:nvPr>
        </p:nvSpPr>
        <p:spPr>
          <a:noFill/>
          <a:ln/>
        </p:spPr>
        <p:txBody>
          <a:bodyPr/>
          <a:lstStyle/>
          <a:p>
            <a:pPr eaLnBrk="1" hangingPunct="1"/>
            <a:r>
              <a:rPr lang="en-GB" b="1" smtClean="0"/>
              <a:t>Your Notes:</a:t>
            </a:r>
          </a:p>
        </p:txBody>
      </p:sp>
      <p:sp>
        <p:nvSpPr>
          <p:cNvPr id="6" name="Slide Number Placeholder 5"/>
          <p:cNvSpPr>
            <a:spLocks noGrp="1"/>
          </p:cNvSpPr>
          <p:nvPr>
            <p:ph type="sldNum" sz="quarter" idx="10"/>
          </p:nvPr>
        </p:nvSpPr>
        <p:spPr/>
        <p:txBody>
          <a:bodyPr/>
          <a:lstStyle/>
          <a:p>
            <a:fld id="{7C71B02C-EB99-4636-ADD1-2370D646EB0F}" type="slidenum">
              <a:rPr lang="en-GB" smtClean="0"/>
              <a:pPr/>
              <a:t>66</a:t>
            </a:fld>
            <a:endParaRPr lang="en-GB"/>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3" name="Rectangle 2"/>
          <p:cNvSpPr>
            <a:spLocks noGrp="1" noRot="1" noChangeAspect="1" noChangeArrowheads="1" noTextEdit="1"/>
          </p:cNvSpPr>
          <p:nvPr>
            <p:ph type="sldImg"/>
          </p:nvPr>
        </p:nvSpPr>
        <p:spPr>
          <a:xfrm>
            <a:off x="1257300" y="719138"/>
            <a:ext cx="4802188" cy="3602037"/>
          </a:xfrm>
          <a:ln/>
        </p:spPr>
      </p:sp>
      <p:sp>
        <p:nvSpPr>
          <p:cNvPr id="250884"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67</a:t>
            </a:fld>
            <a:endParaRPr lang="en-GB"/>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7" name="Rectangle 2"/>
          <p:cNvSpPr>
            <a:spLocks noGrp="1" noRot="1" noChangeAspect="1" noChangeArrowheads="1" noTextEdit="1"/>
          </p:cNvSpPr>
          <p:nvPr>
            <p:ph type="sldImg"/>
          </p:nvPr>
        </p:nvSpPr>
        <p:spPr>
          <a:xfrm>
            <a:off x="1257300" y="719138"/>
            <a:ext cx="4802188" cy="3602037"/>
          </a:xfrm>
          <a:ln/>
        </p:spPr>
      </p:sp>
      <p:sp>
        <p:nvSpPr>
          <p:cNvPr id="251908"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Feedback Best Practice</a:t>
            </a:r>
          </a:p>
          <a:p>
            <a:pPr eaLnBrk="1" hangingPunct="1"/>
            <a:r>
              <a:rPr lang="en-GB" smtClean="0"/>
              <a:t>It is a feature of Wave Styles questionnaires that, whatever the purpose, all candidates who complete the questionnaires will be provided with a Wave Personal Report. Candidates may additionally receive face to face feedback or telephone feedback from a trained Wave user. A suite of more detailed Wave Reports are available to Wave trained users only to guide the feedback and interpretation process.</a:t>
            </a:r>
          </a:p>
          <a:p>
            <a:pPr eaLnBrk="1" hangingPunct="1"/>
            <a:r>
              <a:rPr lang="en-GB" smtClean="0"/>
              <a:t>The availability of the Wave Professional Styles and Wave Focus Styles Personal Reports offer a practical solution to the problem of ensuring that all candidates/participants receive high quality feedback even during volume recruitment (and development) projects when resources might be tight.</a:t>
            </a:r>
          </a:p>
          <a:p>
            <a:pPr eaLnBrk="1" hangingPunct="1"/>
            <a:endParaRPr lang="en-GB" smtClean="0"/>
          </a:p>
          <a:p>
            <a:pPr eaLnBrk="1" hangingPunct="1"/>
            <a:endParaRPr lang="en-GB" smtClean="0"/>
          </a:p>
          <a:p>
            <a:pPr eaLnBrk="1" hangingPunct="1"/>
            <a:r>
              <a:rPr lang="en-GB" smtClean="0"/>
              <a:t>. </a:t>
            </a:r>
            <a:endParaRPr lang="en-US"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68</a:t>
            </a:fld>
            <a:endParaRPr lang="en-GB"/>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1" name="Rectangle 2"/>
          <p:cNvSpPr>
            <a:spLocks noGrp="1" noRot="1" noChangeAspect="1" noChangeArrowheads="1" noTextEdit="1"/>
          </p:cNvSpPr>
          <p:nvPr>
            <p:ph type="sldImg"/>
          </p:nvPr>
        </p:nvSpPr>
        <p:spPr>
          <a:xfrm>
            <a:off x="1257300" y="719138"/>
            <a:ext cx="4802188" cy="3602037"/>
          </a:xfrm>
          <a:ln/>
        </p:spPr>
      </p:sp>
      <p:sp>
        <p:nvSpPr>
          <p:cNvPr id="252932" name="Rectangle 3"/>
          <p:cNvSpPr>
            <a:spLocks noGrp="1" noChangeArrowheads="1"/>
          </p:cNvSpPr>
          <p:nvPr>
            <p:ph type="body" idx="1"/>
          </p:nvPr>
        </p:nvSpPr>
        <p:spPr>
          <a:xfrm>
            <a:off x="730250" y="4562475"/>
            <a:ext cx="5854700" cy="4630738"/>
          </a:xfrm>
          <a:noFill/>
          <a:ln/>
        </p:spPr>
        <p:txBody>
          <a:bodyPr/>
          <a:lstStyle/>
          <a:p>
            <a:pPr eaLnBrk="1" hangingPunct="1"/>
            <a:r>
              <a:rPr lang="en-GB" b="1" smtClean="0"/>
              <a:t>Feedback serves a number of purposes:</a:t>
            </a:r>
          </a:p>
          <a:p>
            <a:pPr eaLnBrk="1" hangingPunct="1"/>
            <a:r>
              <a:rPr lang="en-GB" smtClean="0"/>
              <a:t>Respondent development is clearly the prime consideration where assessment is for developmental purposes, but it is scarcely less important where assessment is for selection purposes. Candidates applying for specific roles are typically eager to gain insights into their strengths and development needs in relation to those roles. Both they and their potential employers will want to know about the ‘gaps’ and their potential for development in particular contexts. Even unsuccessful candidates are likely to feel they have gained from the experience if they have had the opportunity to explore their profiles with a sympathetic helper and gained insight as a result. It can also be argued that, ethically, there is an obligation to feedback the results of assessment to the person to whom they apply.</a:t>
            </a:r>
          </a:p>
          <a:p>
            <a:pPr eaLnBrk="1" hangingPunct="1"/>
            <a:r>
              <a:rPr lang="en-GB" smtClean="0"/>
              <a:t>If results are stored on computer files there is also a legal requirement to give candidates feedback on their data.</a:t>
            </a:r>
          </a:p>
          <a:p>
            <a:pPr eaLnBrk="1" hangingPunct="1"/>
            <a:r>
              <a:rPr lang="en-GB" smtClean="0"/>
              <a:t>Knowing that they will have the opportunity to discuss their results in full increases the likelihood that candidates will be motivated to complete the questionnaire as frankly and objectively as possible. It also increases the likelihood of the assessment process being perceived as open, unbiased and fair. Not unrelated to this, good feedback can leave the candidate feeling positive towards assessment techniques, the organisations utilising them and organisations to which they may be applying – i.e. it serves a good public relations function.</a:t>
            </a:r>
          </a:p>
          <a:p>
            <a:pPr eaLnBrk="1" hangingPunct="1"/>
            <a:r>
              <a:rPr lang="en-GB" smtClean="0"/>
              <a:t>Finally, each and every feedback provides an opportunity for interpreter development - a chance to evaluate and improve upon their feedback skills.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69</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xfrm>
            <a:off x="731838" y="4440238"/>
            <a:ext cx="5949950" cy="4776787"/>
          </a:xfrm>
          <a:noFill/>
          <a:ln/>
        </p:spPr>
        <p:txBody>
          <a:bodyPr/>
          <a:lstStyle/>
          <a:p>
            <a:pPr eaLnBrk="1" hangingPunct="1"/>
            <a:r>
              <a:rPr lang="en-GB" b="1" smtClean="0"/>
              <a:t>Saville Consulting Model</a:t>
            </a:r>
          </a:p>
          <a:p>
            <a:pPr eaLnBrk="1" hangingPunct="1"/>
            <a:r>
              <a:rPr lang="en-GB" smtClean="0"/>
              <a:t>The goal at the outset of the development of the Saville Consulting Wave range was to build on the past hundred years of research and to innovate utilising the latest technological advances, to create an integrated suite of tools for the assessment of individual, organisational and work variables. We measure both the individual and the organisation with our tools. Saville Consulting Wave Styles is part of a suite of measures aimed at multidimensional assessment. </a:t>
            </a:r>
          </a:p>
          <a:p>
            <a:pPr eaLnBrk="1" hangingPunct="1"/>
            <a:r>
              <a:rPr lang="en-GB" b="1" smtClean="0"/>
              <a:t>Organisation</a:t>
            </a:r>
            <a:r>
              <a:rPr lang="en-GB" smtClean="0"/>
              <a:t> - when we consider an organisation we measure the culture that individuals work in (the actual culture), the culture they would like to work in (preferred culture), as well the values and the climate of the organisation (or part of the organisation).  Organisations are composed of different jobs - a profile of each of these jobs can be accomplished using our work performance model – i.e. we can establish job competencies.</a:t>
            </a:r>
          </a:p>
          <a:p>
            <a:pPr eaLnBrk="1" hangingPunct="1"/>
            <a:r>
              <a:rPr lang="en-GB" b="1" smtClean="0"/>
              <a:t>Individuals </a:t>
            </a:r>
            <a:r>
              <a:rPr lang="en-GB" smtClean="0"/>
              <a:t>– individuals can be assessed using Saville Consulting Wave Styles assessments, which measure their talents, motives, preferred culture and competency. Individual aptitudes can be assessed through the Saville Consulting range of hard copy and online Aptitude Assessments. </a:t>
            </a:r>
          </a:p>
          <a:p>
            <a:pPr eaLnBrk="1" hangingPunct="1"/>
            <a:r>
              <a:rPr lang="en-GB" b="1" smtClean="0"/>
              <a:t>Organisational Survey Tools</a:t>
            </a:r>
            <a:r>
              <a:rPr lang="en-GB" smtClean="0"/>
              <a:t>: Performance Culture Framework &amp; Card Decks </a:t>
            </a:r>
          </a:p>
          <a:p>
            <a:pPr eaLnBrk="1" hangingPunct="1"/>
            <a:r>
              <a:rPr lang="en-GB" b="1" smtClean="0"/>
              <a:t>Job Profiling Tools</a:t>
            </a:r>
            <a:r>
              <a:rPr lang="en-GB" smtClean="0"/>
              <a:t>: Job Profiler (10 minutes) and Performance Culture Card Decks</a:t>
            </a:r>
          </a:p>
          <a:p>
            <a:pPr eaLnBrk="1" hangingPunct="1"/>
            <a:r>
              <a:rPr lang="en-GB" b="1" smtClean="0"/>
              <a:t>Individual Tools</a:t>
            </a:r>
            <a:r>
              <a:rPr lang="en-GB" smtClean="0"/>
              <a:t>: Wave Professional Styles (40 minutes) and Wave Focus Styles (13 minutes), Wave Performance 360 + Aptitude Assessment Range.</a:t>
            </a:r>
          </a:p>
        </p:txBody>
      </p:sp>
      <p:sp>
        <p:nvSpPr>
          <p:cNvPr id="5" name="Slide Number Placeholder 4"/>
          <p:cNvSpPr>
            <a:spLocks noGrp="1"/>
          </p:cNvSpPr>
          <p:nvPr>
            <p:ph type="sldNum" sz="quarter" idx="10"/>
          </p:nvPr>
        </p:nvSpPr>
        <p:spPr/>
        <p:txBody>
          <a:bodyPr/>
          <a:lstStyle/>
          <a:p>
            <a:fld id="{7C71B02C-EB99-4636-ADD1-2370D646EB0F}" type="slidenum">
              <a:rPr lang="en-GB" smtClean="0"/>
              <a:pPr/>
              <a:t>7</a:t>
            </a:fld>
            <a:endParaRPr lang="en-GB"/>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5" name="Rectangle 2"/>
          <p:cNvSpPr>
            <a:spLocks noGrp="1" noRot="1" noChangeAspect="1" noChangeArrowheads="1" noTextEdit="1"/>
          </p:cNvSpPr>
          <p:nvPr>
            <p:ph type="sldImg"/>
          </p:nvPr>
        </p:nvSpPr>
        <p:spPr>
          <a:xfrm>
            <a:off x="1257300" y="719138"/>
            <a:ext cx="4802188" cy="3602037"/>
          </a:xfrm>
          <a:ln/>
        </p:spPr>
      </p:sp>
      <p:sp>
        <p:nvSpPr>
          <p:cNvPr id="253956"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General Considerations</a:t>
            </a:r>
          </a:p>
          <a:p>
            <a:pPr eaLnBrk="1" hangingPunct="1"/>
            <a:r>
              <a:rPr lang="en-GB" smtClean="0"/>
              <a:t>Wave feedback interviews should only be conducted by expert users trained in its use and interpretation. Feedback should be as full and detailed as possible but, at the same time, managed with tact and sensitivity. The maintenance of the highest ethical and professional standards is essential at all times. This includes discussing, agreeing and adhering to the bounds of confidentiality.</a:t>
            </a:r>
          </a:p>
          <a:p>
            <a:pPr eaLnBrk="1" hangingPunct="1"/>
            <a:r>
              <a:rPr lang="en-GB" smtClean="0"/>
              <a:t>Particularly important to remember is that most people have areas of vulnerability which Wave has the power to expose. Many people are also very gullible when it comes to accepting information fed back to them about their personalities. This makes it incumbent on the person giving feedback to behave with absolute integrity and treat both the respondent and the instrument with respect.  They should be aware of their own limitations, use Wave only for the purposes for which it was intended and never go beyond the data. </a:t>
            </a:r>
          </a:p>
          <a:p>
            <a:pPr eaLnBrk="1" hangingPunct="1"/>
            <a:r>
              <a:rPr lang="en-GB" smtClean="0"/>
              <a:t>In particular, it should be remembered that Wave is not a clinical instrument and should never be used to make judgements about a person’s state of mental health.</a:t>
            </a:r>
          </a:p>
        </p:txBody>
      </p:sp>
      <p:sp>
        <p:nvSpPr>
          <p:cNvPr id="5" name="Slide Number Placeholder 4"/>
          <p:cNvSpPr>
            <a:spLocks noGrp="1"/>
          </p:cNvSpPr>
          <p:nvPr>
            <p:ph type="sldNum" sz="quarter" idx="10"/>
          </p:nvPr>
        </p:nvSpPr>
        <p:spPr/>
        <p:txBody>
          <a:bodyPr/>
          <a:lstStyle/>
          <a:p>
            <a:fld id="{7C71B02C-EB99-4636-ADD1-2370D646EB0F}" type="slidenum">
              <a:rPr lang="en-GB" smtClean="0"/>
              <a:pPr/>
              <a:t>70</a:t>
            </a:fld>
            <a:endParaRPr lang="en-GB"/>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9" name="Rectangle 2"/>
          <p:cNvSpPr>
            <a:spLocks noGrp="1" noRot="1" noChangeAspect="1" noChangeArrowheads="1" noTextEdit="1"/>
          </p:cNvSpPr>
          <p:nvPr>
            <p:ph type="sldImg"/>
          </p:nvPr>
        </p:nvSpPr>
        <p:spPr>
          <a:xfrm>
            <a:off x="1257300" y="719138"/>
            <a:ext cx="4802188" cy="3602037"/>
          </a:xfrm>
          <a:ln/>
        </p:spPr>
      </p:sp>
      <p:sp>
        <p:nvSpPr>
          <p:cNvPr id="254980"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The Barnum Effect</a:t>
            </a:r>
          </a:p>
          <a:p>
            <a:pPr eaLnBrk="1" hangingPunct="1"/>
            <a:r>
              <a:rPr lang="en-GB" smtClean="0"/>
              <a:t>When giving feedback on Wave Styles questionnaires, feedback providers should avoid falling into the trap of what has been termed the ‘Barnum Effect’. The Barnum Effect, named after the famous showman, PT Barnum, whose maxim was ‘give the people what they want’, refers to the tendency for people to be gullible when receiving feedback, tending to believe what they hear without questioning its validity. </a:t>
            </a:r>
          </a:p>
          <a:p>
            <a:pPr eaLnBrk="1" hangingPunct="1"/>
            <a:r>
              <a:rPr lang="en-GB" smtClean="0"/>
              <a:t>This effect was studied by Stagner (1958), whereby Personnel Managers and Line Managers were asked to complete a personality questionnaire.  Subsequently, all individuals were all given identical feedback. Of a group of Personnel Managers, 50% reported that it was ‘highly accurate’ as applied to them, and a further 40% reported that it was ‘rather good’!  The group of Line Managers proved a little more critical, but even among this group, 37% reported that it was ‘highly accurate’ and a further 44% that it was ‘rather good’ as applied to them. </a:t>
            </a:r>
          </a:p>
          <a:p>
            <a:pPr eaLnBrk="1" hangingPunct="1"/>
            <a:r>
              <a:rPr lang="en-GB" smtClean="0"/>
              <a:t>Stagner demonstrated people’s readiness to accept feedback about their personalities, particularly when it is bland and of a kind that could apply to most people. It is important not to exploit this effect when giving feedback.</a:t>
            </a:r>
          </a:p>
        </p:txBody>
      </p:sp>
      <p:sp>
        <p:nvSpPr>
          <p:cNvPr id="5" name="Slide Number Placeholder 4"/>
          <p:cNvSpPr>
            <a:spLocks noGrp="1"/>
          </p:cNvSpPr>
          <p:nvPr>
            <p:ph type="sldNum" sz="quarter" idx="10"/>
          </p:nvPr>
        </p:nvSpPr>
        <p:spPr/>
        <p:txBody>
          <a:bodyPr/>
          <a:lstStyle/>
          <a:p>
            <a:fld id="{7C71B02C-EB99-4636-ADD1-2370D646EB0F}" type="slidenum">
              <a:rPr lang="en-GB" smtClean="0"/>
              <a:pPr/>
              <a:t>71</a:t>
            </a:fld>
            <a:endParaRPr lang="en-GB"/>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3" name="Rectangle 2"/>
          <p:cNvSpPr>
            <a:spLocks noGrp="1" noRot="1" noChangeAspect="1" noChangeArrowheads="1" noTextEdit="1"/>
          </p:cNvSpPr>
          <p:nvPr>
            <p:ph type="sldImg"/>
          </p:nvPr>
        </p:nvSpPr>
        <p:spPr>
          <a:xfrm>
            <a:off x="1238250" y="717550"/>
            <a:ext cx="4802188" cy="3602038"/>
          </a:xfrm>
          <a:ln/>
        </p:spPr>
      </p:sp>
      <p:sp>
        <p:nvSpPr>
          <p:cNvPr id="256004" name="Rectangle 3"/>
          <p:cNvSpPr>
            <a:spLocks noGrp="1" noChangeArrowheads="1"/>
          </p:cNvSpPr>
          <p:nvPr>
            <p:ph type="body" idx="1"/>
          </p:nvPr>
        </p:nvSpPr>
        <p:spPr>
          <a:xfrm>
            <a:off x="736600" y="4438651"/>
            <a:ext cx="5854700" cy="4648230"/>
          </a:xfrm>
          <a:noFill/>
          <a:ln/>
        </p:spPr>
        <p:txBody>
          <a:bodyPr/>
          <a:lstStyle/>
          <a:p>
            <a:pPr eaLnBrk="1" hangingPunct="1">
              <a:lnSpc>
                <a:spcPct val="120000"/>
              </a:lnSpc>
            </a:pPr>
            <a:r>
              <a:rPr lang="en-GB" sz="1000" b="1" dirty="0" smtClean="0"/>
              <a:t>Preparation for Feedback</a:t>
            </a:r>
          </a:p>
          <a:p>
            <a:pPr eaLnBrk="1" hangingPunct="1">
              <a:lnSpc>
                <a:spcPct val="120000"/>
              </a:lnSpc>
            </a:pPr>
            <a:r>
              <a:rPr lang="en-GB" sz="1000" dirty="0" smtClean="0"/>
              <a:t>Thorough preparation is an essential pre-cursor of good feedback. Before embarking on feedback the expert user should consider the purpose of the feedback discussion. How might it be best managed in order to achieve the desired outcome? What are the likely expectations of the candidate and how might these best be met? What opportunities are there for follow up action following feedback? Adequate time should be allowed for the feedback discussion.</a:t>
            </a:r>
          </a:p>
          <a:p>
            <a:pPr eaLnBrk="1" hangingPunct="1">
              <a:lnSpc>
                <a:spcPct val="120000"/>
              </a:lnSpc>
            </a:pPr>
            <a:r>
              <a:rPr lang="en-GB" sz="1000" dirty="0" smtClean="0"/>
              <a:t>Of course, candidates undertaking assessment for selection purposes are likely to have different agendas from those undertaking assessment for development or coaching and this should be kept in mind. It is also important to be thoroughly familiar with all relevant background or supplementary information, for example, the person’s CV, description of present and/or future role requirements, likely environmental demands, organisational culture and climate.</a:t>
            </a:r>
          </a:p>
          <a:p>
            <a:pPr eaLnBrk="1" hangingPunct="1">
              <a:lnSpc>
                <a:spcPct val="120000"/>
              </a:lnSpc>
            </a:pPr>
            <a:r>
              <a:rPr lang="en-GB" sz="1000" dirty="0" smtClean="0"/>
              <a:t>What is clearly of crucial importance in giving Wave feedback is to be thoroughly familiar with the instrument and the individual’s Wave profile. You should know the structure and content of Wave and be able to explain it in simple, jargon free terms. When preparing, examine the individual’s profile carefully and get a ‘feel’ for core strengths and development needs. Look for themes and linking dimensions not only within the same area of functioning (e.g. Thought) but also across other areas. Pull out what appear to be key motivators and what may be less motivating. It is particularly useful to highlight and consider ‘splits’ in the data which can be explored and explained through conversation with the candidate. These ‘splits’, highlighted (in the Wave Expert Report) when the difference between scores is greater than 3 </a:t>
            </a:r>
            <a:r>
              <a:rPr lang="en-GB" sz="1000" dirty="0" err="1" smtClean="0"/>
              <a:t>Stens</a:t>
            </a:r>
            <a:r>
              <a:rPr lang="en-GB" sz="1000" dirty="0" smtClean="0"/>
              <a:t>, are a potentially very rich source of information which can add greatly to the value of the feedback (they are not shown in the Personal Report) and should be explored thoroughly with the candidate during  the feedback interview. Possible reasons for such splits, and their implications should be considered, and working hypotheses set up, in advance of the interview.  </a:t>
            </a:r>
          </a:p>
          <a:p>
            <a:pPr eaLnBrk="1" hangingPunct="1"/>
            <a:endParaRPr lang="en-GB" sz="1000" dirty="0" smtClean="0"/>
          </a:p>
          <a:p>
            <a:pPr eaLnBrk="1" hangingPunct="1">
              <a:lnSpc>
                <a:spcPct val="120000"/>
              </a:lnSpc>
            </a:pPr>
            <a:endParaRPr lang="en-GB" sz="800" dirty="0" smtClean="0"/>
          </a:p>
          <a:p>
            <a:pPr eaLnBrk="1" hangingPunct="1"/>
            <a:endParaRPr lang="en-US" sz="800" dirty="0"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72</a:t>
            </a:fld>
            <a:endParaRPr lang="en-GB"/>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7" name="Rectangle 2"/>
          <p:cNvSpPr>
            <a:spLocks noGrp="1" noRot="1" noChangeAspect="1" noChangeArrowheads="1" noTextEdit="1"/>
          </p:cNvSpPr>
          <p:nvPr>
            <p:ph type="sldImg"/>
          </p:nvPr>
        </p:nvSpPr>
        <p:spPr>
          <a:xfrm>
            <a:off x="1257300" y="719138"/>
            <a:ext cx="4802188" cy="3602037"/>
          </a:xfrm>
          <a:ln/>
        </p:spPr>
      </p:sp>
      <p:sp>
        <p:nvSpPr>
          <p:cNvPr id="257028"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The Johari Window</a:t>
            </a:r>
          </a:p>
          <a:p>
            <a:pPr eaLnBrk="1" hangingPunct="1"/>
            <a:r>
              <a:rPr lang="en-GB" smtClean="0"/>
              <a:t>The emphasis in the feedback discussion is on a 2-way process of information sharing and mutual exploration. What should be avoided is a ‘tell and sell’ approach. The intention is that, through frank and open discussion, the interviewer and interviewee can increase the candidate’s self insight by uncovering information previously unknown to one or other or both of them. The essence of this objective is captured in the Johari Window above. In these terms the boundaries of existing knowledge – the ARENA - are pushed back by mutual exploration of the Wave Styles profile. This is more likely if feedback is delivered in a non-threatening manner. The less defensive interviewees feel, the more likely they are to attend to, hear, remember, gain fresh insights from and act upon what is being fed back. </a:t>
            </a:r>
          </a:p>
          <a:p>
            <a:pPr eaLnBrk="1" hangingPunct="1"/>
            <a:endParaRPr lang="en-GB" smtClean="0"/>
          </a:p>
          <a:p>
            <a:pPr eaLnBrk="1" hangingPunct="1"/>
            <a:r>
              <a:rPr lang="en-GB" smtClean="0"/>
              <a:t>The Johari window was developed by Joseph Luft and Harry Ingram in 1955 to help people better understand their interpersonal communication and relationships.</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73</a:t>
            </a:fld>
            <a:endParaRPr lang="en-GB"/>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2"/>
          <p:cNvSpPr>
            <a:spLocks noGrp="1" noRot="1" noChangeAspect="1" noChangeArrowheads="1" noTextEdit="1"/>
          </p:cNvSpPr>
          <p:nvPr>
            <p:ph type="sldImg"/>
          </p:nvPr>
        </p:nvSpPr>
        <p:spPr>
          <a:xfrm>
            <a:off x="1257300" y="719138"/>
            <a:ext cx="4802188" cy="3602037"/>
          </a:xfrm>
          <a:ln/>
        </p:spPr>
      </p:sp>
      <p:sp>
        <p:nvSpPr>
          <p:cNvPr id="258052" name="Rectangle 3"/>
          <p:cNvSpPr>
            <a:spLocks noGrp="1" noChangeArrowheads="1"/>
          </p:cNvSpPr>
          <p:nvPr>
            <p:ph type="body" idx="1"/>
          </p:nvPr>
        </p:nvSpPr>
        <p:spPr>
          <a:xfrm>
            <a:off x="730250" y="4368800"/>
            <a:ext cx="5854700" cy="5761038"/>
          </a:xfrm>
          <a:noFill/>
          <a:ln/>
        </p:spPr>
        <p:txBody>
          <a:bodyPr/>
          <a:lstStyle/>
          <a:p>
            <a:pPr eaLnBrk="1" hangingPunct="1">
              <a:lnSpc>
                <a:spcPct val="120000"/>
              </a:lnSpc>
            </a:pPr>
            <a:r>
              <a:rPr lang="en-GB" sz="1000" b="1" smtClean="0"/>
              <a:t>Feedback Skills</a:t>
            </a:r>
          </a:p>
          <a:p>
            <a:pPr eaLnBrk="1" hangingPunct="1">
              <a:lnSpc>
                <a:spcPct val="120000"/>
              </a:lnSpc>
            </a:pPr>
            <a:r>
              <a:rPr lang="en-GB" sz="1000" smtClean="0"/>
              <a:t>The success of the feedback interview depends in large part on the ability of the expert user to establish rapport, create an atmosphere of acceptance and encourage active participation on the part of the respondent. There are a number of fundamental interviewer skills which are likely to facilitate this. In particular it is important to be attentive and convey attention. Listen to what the interviewee is saying and show that you have been listening by picking up on leads, asking appropriate follow-up questions and re-stating or reflecting back what they have said in your own words to check understanding. Attention can also be conveyed through non-verbal cues – for example, good eye contact, posture, nodding and smiling appropriately. </a:t>
            </a:r>
          </a:p>
          <a:p>
            <a:pPr eaLnBrk="1" hangingPunct="1">
              <a:lnSpc>
                <a:spcPct val="120000"/>
              </a:lnSpc>
            </a:pPr>
            <a:r>
              <a:rPr lang="en-GB" sz="1000" smtClean="0"/>
              <a:t>Be sensitive to the needs and feelings of the interviewee and try to develop empathy. Different people have different sensibilities and vulnerabilities. They are also likely to react to feedback in different ways.  Try to see things from their perspective, understand how they are feeling and convey this understanding. Studying the profile carefully is likely to help with this. Be objective. </a:t>
            </a:r>
          </a:p>
          <a:p>
            <a:pPr eaLnBrk="1" hangingPunct="1">
              <a:lnSpc>
                <a:spcPct val="120000"/>
              </a:lnSpc>
            </a:pPr>
            <a:r>
              <a:rPr lang="en-GB" sz="1000" smtClean="0"/>
              <a:t>Try not to confuse how you might feel about the profile if it were yours with how the interviewee may be feeling.  Be aware of your own feelings and attitudes towards the candidate and how this might bias your manner of putting the information across.  Avoid value judgements and be specific – avoid sweeping generalisations and bland statements and focus on specific behaviours. Help the person to confront </a:t>
            </a:r>
            <a:r>
              <a:rPr lang="en-GB" sz="1000" i="1" smtClean="0"/>
              <a:t>all</a:t>
            </a:r>
            <a:r>
              <a:rPr lang="en-GB" sz="1000" smtClean="0"/>
              <a:t> the data.  Avoiding potentially sensitive or problematic areas “because it might be hurtful” is unlikely to be helpful in the long run.  Rather it is better to try and anticipate likely reactions and work out in advance how best to deal with them. </a:t>
            </a:r>
          </a:p>
          <a:p>
            <a:pPr eaLnBrk="1" hangingPunct="1">
              <a:lnSpc>
                <a:spcPct val="120000"/>
              </a:lnSpc>
            </a:pPr>
            <a:r>
              <a:rPr lang="en-GB" sz="1000" smtClean="0"/>
              <a:t>Adopt a ‘sandwich’ approach – where there is negative information to feed back, this is more likely to be taken on board if it is delivered between inputs that are positive. End on a positive note – reinforce the person’s strengths and their ability to overcome any areas of perceived limitation.</a:t>
            </a:r>
          </a:p>
        </p:txBody>
      </p:sp>
      <p:sp>
        <p:nvSpPr>
          <p:cNvPr id="5" name="Slide Number Placeholder 4"/>
          <p:cNvSpPr>
            <a:spLocks noGrp="1"/>
          </p:cNvSpPr>
          <p:nvPr>
            <p:ph type="sldNum" sz="quarter" idx="10"/>
          </p:nvPr>
        </p:nvSpPr>
        <p:spPr/>
        <p:txBody>
          <a:bodyPr/>
          <a:lstStyle/>
          <a:p>
            <a:fld id="{7C71B02C-EB99-4636-ADD1-2370D646EB0F}" type="slidenum">
              <a:rPr lang="en-GB" smtClean="0"/>
              <a:pPr/>
              <a:t>74</a:t>
            </a:fld>
            <a:endParaRPr lang="en-GB"/>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xfrm>
            <a:off x="731838" y="4560888"/>
            <a:ext cx="5851525" cy="4776787"/>
          </a:xfrm>
          <a:noFill/>
          <a:ln/>
        </p:spPr>
        <p:txBody>
          <a:bodyPr/>
          <a:lstStyle/>
          <a:p>
            <a:pPr eaLnBrk="1" hangingPunct="1">
              <a:lnSpc>
                <a:spcPct val="120000"/>
              </a:lnSpc>
            </a:pPr>
            <a:r>
              <a:rPr lang="en-GB" b="1" smtClean="0"/>
              <a:t>Feedback Process - Introduction</a:t>
            </a:r>
          </a:p>
          <a:p>
            <a:pPr eaLnBrk="1" hangingPunct="1">
              <a:lnSpc>
                <a:spcPct val="120000"/>
              </a:lnSpc>
            </a:pPr>
            <a:r>
              <a:rPr lang="en-GB" smtClean="0"/>
              <a:t>The ease of building rapport and encouraging open and active participation in the feedback interview will depend in part on a number of antecedents, including how well Wave Styles questionnaire was introduced, circumstances surrounding the assessment, and the expectations built up regarding the feedback discussion. However, the introduction to the feedback interview itself also often plays a key role in determining the success of the process. Feedback typically follows three steps: Setting the scene, describing and explaining the model, and the feedback discussion itself. Points it should cover include: </a:t>
            </a:r>
          </a:p>
          <a:p>
            <a:pPr eaLnBrk="1" hangingPunct="1">
              <a:lnSpc>
                <a:spcPct val="120000"/>
              </a:lnSpc>
            </a:pPr>
            <a:r>
              <a:rPr lang="en-GB" b="1" smtClean="0"/>
              <a:t>Purpose</a:t>
            </a:r>
            <a:r>
              <a:rPr lang="en-GB" smtClean="0"/>
              <a:t> – why the questionnaire was completed, what the individual wants to get from the session. (Note: it is important to establish realistic expectations); </a:t>
            </a:r>
          </a:p>
          <a:p>
            <a:pPr eaLnBrk="1" hangingPunct="1">
              <a:lnSpc>
                <a:spcPct val="120000"/>
              </a:lnSpc>
            </a:pPr>
            <a:r>
              <a:rPr lang="en-GB" b="1" smtClean="0"/>
              <a:t>Parameters</a:t>
            </a:r>
            <a:r>
              <a:rPr lang="en-GB" smtClean="0"/>
              <a:t> – time available; degree of confidentiality, who else will have access to the data, if notes are to be taken and how they are to be used. In a developmental scenario, you may wish to ask about the candidate’s current job role and future aspirations. The style and manner in which these issues are discussed can do much to enhance (or undermine) an atmosphere of co-operation;</a:t>
            </a:r>
          </a:p>
        </p:txBody>
      </p:sp>
      <p:sp>
        <p:nvSpPr>
          <p:cNvPr id="5" name="Slide Number Placeholder 4"/>
          <p:cNvSpPr>
            <a:spLocks noGrp="1"/>
          </p:cNvSpPr>
          <p:nvPr>
            <p:ph type="sldNum" sz="quarter" idx="10"/>
          </p:nvPr>
        </p:nvSpPr>
        <p:spPr/>
        <p:txBody>
          <a:bodyPr/>
          <a:lstStyle/>
          <a:p>
            <a:fld id="{7C71B02C-EB99-4636-ADD1-2370D646EB0F}" type="slidenum">
              <a:rPr lang="en-GB" smtClean="0"/>
              <a:pPr/>
              <a:t>75</a:t>
            </a:fld>
            <a:endParaRPr lang="en-GB"/>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xfrm>
            <a:off x="731838" y="4440238"/>
            <a:ext cx="5851525" cy="4776787"/>
          </a:xfrm>
          <a:noFill/>
          <a:ln/>
        </p:spPr>
        <p:txBody>
          <a:bodyPr/>
          <a:lstStyle/>
          <a:p>
            <a:pPr eaLnBrk="1" hangingPunct="1"/>
            <a:r>
              <a:rPr lang="en-GB" b="1" smtClean="0"/>
              <a:t>Feedback Process - Introduction</a:t>
            </a:r>
          </a:p>
          <a:p>
            <a:pPr eaLnBrk="1" hangingPunct="1"/>
            <a:r>
              <a:rPr lang="en-GB" smtClean="0"/>
              <a:t>The expert user should remind the candidate briefly of the characteristics of Wave, including:</a:t>
            </a:r>
          </a:p>
          <a:p>
            <a:pPr eaLnBrk="1" hangingPunct="1"/>
            <a:r>
              <a:rPr lang="en-GB" b="1" smtClean="0"/>
              <a:t>Self Report Questionnaire:</a:t>
            </a:r>
            <a:r>
              <a:rPr lang="en-GB" smtClean="0"/>
              <a:t> Wave explores a person’s motives, needs, preferences and talents in a number of areas, and is a powerful predictor of their style at work; Mention that Wave is not infallible and that its strength depends on how open and honest a person has been able to be and how well they know themselves (most people, however, are fairly accurate in their self perceptions); </a:t>
            </a:r>
          </a:p>
          <a:p>
            <a:pPr eaLnBrk="1" hangingPunct="1"/>
            <a:r>
              <a:rPr lang="en-GB" b="1" smtClean="0"/>
              <a:t>Motives and Talents:</a:t>
            </a:r>
            <a:r>
              <a:rPr lang="en-GB" smtClean="0"/>
              <a:t> Explain the breakdown between Motive and Talent. Providing an example is likely to prove helpful: – for instance, “You may see yourself as very effective at problem solving (high Talent) but derive little satisfaction from this (Motive) or, conversely, you may be someone who is very motivated by teamwork yet not very effective when working as part of a team.” Alternatively, some expert users may prefer to reserve such explanations until a later stage in the feedback process. </a:t>
            </a:r>
          </a:p>
          <a:p>
            <a:pPr eaLnBrk="1" hangingPunct="1"/>
            <a:r>
              <a:rPr lang="en-GB" b="1" smtClean="0"/>
              <a:t>Comparison Group: </a:t>
            </a:r>
            <a:r>
              <a:rPr lang="en-GB" smtClean="0"/>
              <a:t>Describe the comparison group used, highlighting the candidate’s responses have been compared to, for example, a large group of managers and professionals in the UK.</a:t>
            </a:r>
          </a:p>
          <a:p>
            <a:pPr eaLnBrk="1" hangingPunct="1"/>
            <a:r>
              <a:rPr lang="en-GB" b="1" smtClean="0"/>
              <a:t>Candidates’ Experience:</a:t>
            </a:r>
            <a:r>
              <a:rPr lang="en-GB" smtClean="0"/>
              <a:t> Ask how candidates found completing Wave. Were there any special circumstances that may have affected how they completed the questionnaire, for example whether Wave was completed in one sitting, whether there were any distractions.</a:t>
            </a:r>
          </a:p>
          <a:p>
            <a:pPr eaLnBrk="1" hangingPunct="1">
              <a:lnSpc>
                <a:spcPct val="120000"/>
              </a:lnSpc>
            </a:pPr>
            <a:endParaRPr lang="en-GB" smtClean="0"/>
          </a:p>
          <a:p>
            <a:pPr eaLnBrk="1" hangingPunct="1">
              <a:lnSpc>
                <a:spcPct val="120000"/>
              </a:lnSpc>
            </a:pPr>
            <a:endParaRPr lang="en-GB" sz="1000" smtClean="0"/>
          </a:p>
          <a:p>
            <a:pPr eaLnBrk="1" hangingPunct="1">
              <a:lnSpc>
                <a:spcPct val="120000"/>
              </a:lnSpc>
            </a:pPr>
            <a:endParaRPr lang="en-GB" sz="1000" smtClean="0"/>
          </a:p>
          <a:p>
            <a:pPr eaLnBrk="1" hangingPunct="1">
              <a:lnSpc>
                <a:spcPct val="120000"/>
              </a:lnSpc>
            </a:pPr>
            <a:endParaRPr lang="en-GB" sz="1000" smtClean="0"/>
          </a:p>
          <a:p>
            <a:pPr eaLnBrk="1" hangingPunct="1">
              <a:lnSpc>
                <a:spcPct val="120000"/>
              </a:lnSpc>
            </a:pPr>
            <a:endParaRPr lang="en-GB" sz="1000" smtClean="0"/>
          </a:p>
          <a:p>
            <a:pPr eaLnBrk="1" hangingPunct="1">
              <a:lnSpc>
                <a:spcPct val="120000"/>
              </a:lnSpc>
            </a:pPr>
            <a:endParaRPr lang="en-GB" sz="1000" smtClean="0"/>
          </a:p>
          <a:p>
            <a:pPr eaLnBrk="1" hangingPunct="1">
              <a:lnSpc>
                <a:spcPct val="80000"/>
              </a:lnSpc>
            </a:pPr>
            <a:endParaRPr lang="en-GB" sz="800"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76</a:t>
            </a:fld>
            <a:endParaRPr lang="en-GB"/>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p:spPr>
        <p:txBody>
          <a:bodyPr/>
          <a:lstStyle/>
          <a:p>
            <a:pPr eaLnBrk="1" hangingPunct="1">
              <a:lnSpc>
                <a:spcPct val="120000"/>
              </a:lnSpc>
            </a:pPr>
            <a:r>
              <a:rPr lang="en-GB" b="1" smtClean="0"/>
              <a:t>Wave Model</a:t>
            </a:r>
          </a:p>
          <a:p>
            <a:pPr eaLnBrk="1" hangingPunct="1">
              <a:lnSpc>
                <a:spcPct val="120000"/>
              </a:lnSpc>
            </a:pPr>
            <a:r>
              <a:rPr lang="en-GB" smtClean="0"/>
              <a:t>It is key to explain the structure of the model and its hierarchical nature so that candidates understand this prior to moving onto the feedback.  The order of the Clusters as presented in the profile can also provide a useful, easy to explain structure for working through the profile in the feedback session, although you may wish to move around the report to some extent when links become apparent. </a:t>
            </a:r>
          </a:p>
          <a:p>
            <a:pPr eaLnBrk="1" hangingPunct="1">
              <a:lnSpc>
                <a:spcPct val="120000"/>
              </a:lnSpc>
            </a:pPr>
            <a:r>
              <a:rPr lang="en-GB" b="1" smtClean="0"/>
              <a:t>Wave Executive Summary Profile</a:t>
            </a:r>
          </a:p>
          <a:p>
            <a:pPr eaLnBrk="1" hangingPunct="1">
              <a:lnSpc>
                <a:spcPct val="120000"/>
              </a:lnSpc>
            </a:pPr>
            <a:r>
              <a:rPr lang="en-GB" smtClean="0"/>
              <a:t>The Executive profile summary page can be a useful tool for explaining the structure of the report to a candidate, as it displays the Clusters, sections and dimensions on one page.  This page can also serve to explain the 10 Point Sten scale in that the lightly shaded central area labelled Sten 5 &amp; 6 is where the majority of scores fall for professionals, and that Sten scores in the dark shaded areas at either extreme are unusual for the comparison group. The Executive Summary Profile also provides a useful overview in terms of recognising overall patterns and links in the data.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77</a:t>
            </a:fld>
            <a:endParaRPr lang="en-GB"/>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p:spPr>
        <p:txBody>
          <a:bodyPr/>
          <a:lstStyle/>
          <a:p>
            <a:pPr eaLnBrk="1" hangingPunct="1">
              <a:lnSpc>
                <a:spcPct val="105000"/>
              </a:lnSpc>
            </a:pPr>
            <a:r>
              <a:rPr lang="en-GB" b="1" smtClean="0"/>
              <a:t>Psychometric Profile Overview</a:t>
            </a:r>
          </a:p>
          <a:p>
            <a:pPr eaLnBrk="1" hangingPunct="1">
              <a:lnSpc>
                <a:spcPct val="105000"/>
              </a:lnSpc>
            </a:pPr>
            <a:r>
              <a:rPr lang="en-GB" smtClean="0"/>
              <a:t>The Psychometric Profile Overview page of the Expert report showing the </a:t>
            </a:r>
            <a:r>
              <a:rPr lang="en-GB" b="1" smtClean="0"/>
              <a:t>Response Style</a:t>
            </a:r>
            <a:r>
              <a:rPr lang="en-GB" smtClean="0"/>
              <a:t> can be used to remind candidates of the Wave questionnaire and to introduce them to the Normative/Ipsative and Motive/Talent split concept. Remind the interviewee of the rating and ranking aspects of the questionnaire and explain that they lead to Normative and Ipsative scores which are highlighted through the letters N and I respectively. Briefly describe the Acquiescence, Consistency, Normative-Ipsative and Motive-Talent alignment scores, and get interviewee reaction.</a:t>
            </a:r>
          </a:p>
          <a:p>
            <a:pPr eaLnBrk="1" hangingPunct="1">
              <a:lnSpc>
                <a:spcPct val="105000"/>
              </a:lnSpc>
            </a:pPr>
            <a:r>
              <a:rPr lang="en-GB" smtClean="0"/>
              <a:t>Users can mention that candidates may have noticed that some questions asked what they do or think they are good at, whereas others asked about what they thought was important or they felt motivated by. Explain that major score differences will be highlighted through the letters M and T. High Motive-Talent alignment is likely in situations of high job/life satisfaction while low Motive-Talent alignment is likely in situations of change and culture/environment mismatch. </a:t>
            </a:r>
          </a:p>
          <a:p>
            <a:pPr eaLnBrk="1" hangingPunct="1">
              <a:lnSpc>
                <a:spcPct val="105000"/>
              </a:lnSpc>
            </a:pPr>
            <a:r>
              <a:rPr lang="en-GB" smtClean="0"/>
              <a:t>If the response style data has revealed issues which you may need to explore, such as high or low rating acquiescence, or low consistency in normative and ipsative scores, it can be particularly useful to discuss this with the candidate early in the feedback session as the effects will be seen throughout the questionnaire.  In some cases the pattern of responses may be explained by the particular circumstances of the candidate, which should jointly be explored.</a:t>
            </a:r>
          </a:p>
        </p:txBody>
      </p:sp>
      <p:sp>
        <p:nvSpPr>
          <p:cNvPr id="5" name="Slide Number Placeholder 4"/>
          <p:cNvSpPr>
            <a:spLocks noGrp="1"/>
          </p:cNvSpPr>
          <p:nvPr>
            <p:ph type="sldNum" sz="quarter" idx="10"/>
          </p:nvPr>
        </p:nvSpPr>
        <p:spPr/>
        <p:txBody>
          <a:bodyPr/>
          <a:lstStyle/>
          <a:p>
            <a:fld id="{7C71B02C-EB99-4636-ADD1-2370D646EB0F}" type="slidenum">
              <a:rPr lang="en-GB" smtClean="0"/>
              <a:pPr/>
              <a:t>78</a:t>
            </a:fld>
            <a:endParaRPr lang="en-GB"/>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1" name="Rectangle 2"/>
          <p:cNvSpPr>
            <a:spLocks noGrp="1" noRot="1" noChangeAspect="1" noChangeArrowheads="1" noTextEdit="1"/>
          </p:cNvSpPr>
          <p:nvPr>
            <p:ph type="sldImg"/>
          </p:nvPr>
        </p:nvSpPr>
        <p:spPr>
          <a:xfrm>
            <a:off x="1257300" y="719138"/>
            <a:ext cx="4802188" cy="3602037"/>
          </a:xfrm>
          <a:ln/>
        </p:spPr>
      </p:sp>
      <p:sp>
        <p:nvSpPr>
          <p:cNvPr id="263172" name="Rectangle 3"/>
          <p:cNvSpPr>
            <a:spLocks noGrp="1" noChangeArrowheads="1"/>
          </p:cNvSpPr>
          <p:nvPr>
            <p:ph type="body" idx="1"/>
          </p:nvPr>
        </p:nvSpPr>
        <p:spPr>
          <a:xfrm>
            <a:off x="730250" y="4562475"/>
            <a:ext cx="5854700" cy="4319588"/>
          </a:xfrm>
          <a:noFill/>
          <a:ln/>
        </p:spPr>
        <p:txBody>
          <a:bodyPr/>
          <a:lstStyle/>
          <a:p>
            <a:pPr eaLnBrk="1" hangingPunct="1">
              <a:lnSpc>
                <a:spcPct val="110000"/>
              </a:lnSpc>
            </a:pPr>
            <a:r>
              <a:rPr lang="en-GB" b="1" smtClean="0"/>
              <a:t>Flow and Sections</a:t>
            </a:r>
          </a:p>
          <a:p>
            <a:pPr eaLnBrk="1" hangingPunct="1">
              <a:lnSpc>
                <a:spcPct val="110000"/>
              </a:lnSpc>
            </a:pPr>
            <a:r>
              <a:rPr lang="en-GB" smtClean="0"/>
              <a:t>The order of the Clusters as presented in the profiles can also provide a useful, easy to explain structure for working through the profile in the feedback session, although you may wish to move around the report to some extent when links become apparent. </a:t>
            </a:r>
            <a:endParaRPr lang="en-GB" b="1"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79</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7" name="Slide Image Placeholder 1"/>
          <p:cNvSpPr>
            <a:spLocks noGrp="1" noRot="1" noChangeAspect="1" noTextEdit="1"/>
          </p:cNvSpPr>
          <p:nvPr>
            <p:ph type="sldImg"/>
          </p:nvPr>
        </p:nvSpPr>
        <p:spPr>
          <a:xfrm>
            <a:off x="1255713" y="720725"/>
            <a:ext cx="4803775" cy="3602038"/>
          </a:xfrm>
          <a:ln/>
        </p:spPr>
      </p:sp>
      <p:sp>
        <p:nvSpPr>
          <p:cNvPr id="190468" name="Notes Placeholder 2"/>
          <p:cNvSpPr>
            <a:spLocks noGrp="1"/>
          </p:cNvSpPr>
          <p:nvPr>
            <p:ph type="body" idx="1"/>
          </p:nvPr>
        </p:nvSpPr>
        <p:spPr>
          <a:noFill/>
          <a:ln/>
        </p:spPr>
        <p:txBody>
          <a:bodyPr lIns="97705" tIns="48853" rIns="97705" bIns="48853"/>
          <a:lstStyle/>
          <a:p>
            <a:pPr eaLnBrk="1" hangingPunct="1"/>
            <a:r>
              <a:rPr lang="en-GB" b="1" smtClean="0"/>
              <a:t>Your Notes:</a:t>
            </a:r>
          </a:p>
        </p:txBody>
      </p:sp>
      <p:sp>
        <p:nvSpPr>
          <p:cNvPr id="6" name="Slide Number Placeholder 5"/>
          <p:cNvSpPr>
            <a:spLocks noGrp="1"/>
          </p:cNvSpPr>
          <p:nvPr>
            <p:ph type="sldNum" sz="quarter" idx="10"/>
          </p:nvPr>
        </p:nvSpPr>
        <p:spPr/>
        <p:txBody>
          <a:bodyPr/>
          <a:lstStyle/>
          <a:p>
            <a:fld id="{7C71B02C-EB99-4636-ADD1-2370D646EB0F}" type="slidenum">
              <a:rPr lang="en-GB" smtClean="0"/>
              <a:pPr/>
              <a:t>8</a:t>
            </a:fld>
            <a:endParaRPr lang="en-GB"/>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5" name="Rectangle 2"/>
          <p:cNvSpPr>
            <a:spLocks noGrp="1" noRot="1" noChangeAspect="1" noChangeArrowheads="1" noTextEdit="1"/>
          </p:cNvSpPr>
          <p:nvPr>
            <p:ph type="sldImg"/>
          </p:nvPr>
        </p:nvSpPr>
        <p:spPr>
          <a:xfrm>
            <a:off x="1312863" y="338138"/>
            <a:ext cx="4805362" cy="3603625"/>
          </a:xfrm>
          <a:ln/>
        </p:spPr>
      </p:sp>
      <p:sp>
        <p:nvSpPr>
          <p:cNvPr id="264196" name="Rectangle 3"/>
          <p:cNvSpPr>
            <a:spLocks noGrp="1" noChangeArrowheads="1"/>
          </p:cNvSpPr>
          <p:nvPr>
            <p:ph type="body" idx="1"/>
          </p:nvPr>
        </p:nvSpPr>
        <p:spPr>
          <a:xfrm>
            <a:off x="892175" y="4064000"/>
            <a:ext cx="5853113" cy="4913313"/>
          </a:xfrm>
          <a:noFill/>
          <a:ln/>
        </p:spPr>
        <p:txBody>
          <a:bodyPr/>
          <a:lstStyle/>
          <a:p>
            <a:pPr eaLnBrk="1" hangingPunct="1">
              <a:lnSpc>
                <a:spcPct val="110000"/>
              </a:lnSpc>
            </a:pPr>
            <a:r>
              <a:rPr lang="en-GB" b="1" smtClean="0"/>
              <a:t>Feedback Process - Discussion</a:t>
            </a:r>
          </a:p>
          <a:p>
            <a:pPr eaLnBrk="1" hangingPunct="1">
              <a:lnSpc>
                <a:spcPct val="110000"/>
              </a:lnSpc>
            </a:pPr>
            <a:r>
              <a:rPr lang="en-GB" smtClean="0"/>
              <a:t>There are no hard and fast rules about the order in which scales and dimensions should be fed back.  This is likely to be determined to some extent by the purpose of the assessment. However, by and large, it is probably best to adopt a systematic approach, working through each of the main areas and moving from the general to the specific – i.e. starting with broad themes in each area and ‘drilling down’ from sections to dimensions and their component facets. At this stage variations in facet scores within dimensions will become apparent and should be explored. Splits between Motive and Talent scores, and their implications, should be explored as they arise.</a:t>
            </a:r>
          </a:p>
          <a:p>
            <a:pPr eaLnBrk="1" hangingPunct="1"/>
            <a:r>
              <a:rPr lang="en-GB" smtClean="0"/>
              <a:t>As you progress through the feedback session, information from the profile and the candidate will enable you to make links across different scales.  A ‘sandwich approach’, ensuring that less strong areas for a candidate are discussed in conjunction with areas of strength, is a useful technique to ensure that the candidate is left feeling positive and more able to consider possible development areas where relevant. Where there are areas that are less strong to feed back, this is more likely to be taken on board if it is delivered between inputs that are positive and end on a positive note – this will reinforce the person’s strengths and their ability to overcome any areas of perceived limitation.</a:t>
            </a:r>
          </a:p>
          <a:p>
            <a:pPr eaLnBrk="1" hangingPunct="1"/>
            <a:r>
              <a:rPr lang="en-GB" smtClean="0"/>
              <a:t>Given the volume of information covered and the richness of the data, it is a good idea to conclude with a summary of the key emergent themes and (in a development context particularly) their implications in context, e.g. what they mean in relation to a particular job role; what their implications are for future development planning.</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80</a:t>
            </a:fld>
            <a:endParaRPr lang="en-GB"/>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9" name="Rectangle 2"/>
          <p:cNvSpPr>
            <a:spLocks noGrp="1" noRot="1" noChangeAspect="1" noChangeArrowheads="1" noTextEdit="1"/>
          </p:cNvSpPr>
          <p:nvPr>
            <p:ph type="sldImg"/>
          </p:nvPr>
        </p:nvSpPr>
        <p:spPr>
          <a:xfrm>
            <a:off x="1312863" y="338138"/>
            <a:ext cx="4805362" cy="3603625"/>
          </a:xfrm>
          <a:ln/>
        </p:spPr>
      </p:sp>
      <p:sp>
        <p:nvSpPr>
          <p:cNvPr id="265220" name="Rectangle 3"/>
          <p:cNvSpPr>
            <a:spLocks noGrp="1" noChangeArrowheads="1"/>
          </p:cNvSpPr>
          <p:nvPr>
            <p:ph type="body" idx="1"/>
          </p:nvPr>
        </p:nvSpPr>
        <p:spPr>
          <a:xfrm>
            <a:off x="892175" y="3970338"/>
            <a:ext cx="5853113" cy="4913312"/>
          </a:xfrm>
          <a:noFill/>
          <a:ln/>
        </p:spPr>
        <p:txBody>
          <a:bodyPr/>
          <a:lstStyle/>
          <a:p>
            <a:pPr eaLnBrk="1" hangingPunct="1">
              <a:lnSpc>
                <a:spcPct val="90000"/>
              </a:lnSpc>
            </a:pPr>
            <a:endParaRPr lang="en-GB" b="1" smtClean="0"/>
          </a:p>
          <a:p>
            <a:pPr eaLnBrk="1" hangingPunct="1">
              <a:lnSpc>
                <a:spcPct val="90000"/>
              </a:lnSpc>
            </a:pPr>
            <a:r>
              <a:rPr lang="en-GB" b="1" smtClean="0"/>
              <a:t>Feedback Discussion Process</a:t>
            </a:r>
          </a:p>
          <a:p>
            <a:pPr eaLnBrk="1" hangingPunct="1">
              <a:lnSpc>
                <a:spcPct val="90000"/>
              </a:lnSpc>
            </a:pPr>
            <a:r>
              <a:rPr lang="en-GB" smtClean="0"/>
              <a:t>The mnemonic described here gives a reminder of the stages of a feedback interview – Eat Peas!</a:t>
            </a:r>
          </a:p>
          <a:p>
            <a:pPr eaLnBrk="1" hangingPunct="1">
              <a:lnSpc>
                <a:spcPct val="90000"/>
              </a:lnSpc>
            </a:pPr>
            <a:r>
              <a:rPr lang="en-GB" b="1" smtClean="0"/>
              <a:t>E</a:t>
            </a:r>
            <a:r>
              <a:rPr lang="en-GB" smtClean="0"/>
              <a:t>xplain the section and dimension on the profile chart, then </a:t>
            </a:r>
          </a:p>
          <a:p>
            <a:pPr eaLnBrk="1" hangingPunct="1">
              <a:lnSpc>
                <a:spcPct val="90000"/>
              </a:lnSpc>
            </a:pPr>
            <a:endParaRPr lang="en-GB" b="1" smtClean="0"/>
          </a:p>
          <a:p>
            <a:pPr eaLnBrk="1" hangingPunct="1">
              <a:lnSpc>
                <a:spcPct val="90000"/>
              </a:lnSpc>
            </a:pPr>
            <a:r>
              <a:rPr lang="en-GB" b="1" smtClean="0"/>
              <a:t>A</a:t>
            </a:r>
            <a:r>
              <a:rPr lang="en-GB" smtClean="0"/>
              <a:t>sk or </a:t>
            </a:r>
            <a:r>
              <a:rPr lang="en-GB" b="1" smtClean="0"/>
              <a:t>T</a:t>
            </a:r>
            <a:r>
              <a:rPr lang="en-GB" smtClean="0"/>
              <a:t>ell people how they would or did describe themselves on a given dimension, reading out the facet descriptions. Asking is particularly useful for dimensions with splits (motive-talent/normative-ipsative) while Telling works best for clear-cut dimensions without splits. Always ensure that you gain the candidate’s reaction to the facet descriptions (“how does that sound?”)</a:t>
            </a:r>
          </a:p>
          <a:p>
            <a:pPr eaLnBrk="1" hangingPunct="1">
              <a:lnSpc>
                <a:spcPct val="90000"/>
              </a:lnSpc>
            </a:pPr>
            <a:endParaRPr lang="en-GB" smtClean="0"/>
          </a:p>
          <a:p>
            <a:pPr eaLnBrk="1" hangingPunct="1">
              <a:lnSpc>
                <a:spcPct val="90000"/>
              </a:lnSpc>
            </a:pPr>
            <a:r>
              <a:rPr lang="en-GB" smtClean="0"/>
              <a:t>You can then </a:t>
            </a:r>
            <a:r>
              <a:rPr lang="en-GB" b="1" smtClean="0"/>
              <a:t>P</a:t>
            </a:r>
            <a:r>
              <a:rPr lang="en-GB" smtClean="0"/>
              <a:t>robe further and ask for </a:t>
            </a:r>
            <a:r>
              <a:rPr lang="en-GB" b="1" smtClean="0"/>
              <a:t>E</a:t>
            </a:r>
            <a:r>
              <a:rPr lang="en-GB" smtClean="0"/>
              <a:t>xamples of their behaviour where relevant, or where complex splits occur. You should use straightforward questions to start the discussion, (e.g. “How does that come out at work?”), and then move onto more detailed probes, ensuring that they are open, single and simple questions.</a:t>
            </a:r>
          </a:p>
          <a:p>
            <a:pPr eaLnBrk="1" hangingPunct="1">
              <a:lnSpc>
                <a:spcPct val="90000"/>
              </a:lnSpc>
            </a:pPr>
            <a:endParaRPr lang="en-GB" smtClean="0"/>
          </a:p>
          <a:p>
            <a:pPr eaLnBrk="1" hangingPunct="1">
              <a:lnSpc>
                <a:spcPct val="90000"/>
              </a:lnSpc>
            </a:pPr>
            <a:r>
              <a:rPr lang="en-GB" smtClean="0"/>
              <a:t>Discuss </a:t>
            </a:r>
            <a:r>
              <a:rPr lang="en-GB" b="1" smtClean="0"/>
              <a:t>A</a:t>
            </a:r>
            <a:r>
              <a:rPr lang="en-GB" smtClean="0"/>
              <a:t>dvantages and Disadvantages of their style, particularly in a developmental setting. Summarising responses after each section or cluster can be useful to capture emerging themes, and create a link to the next section or cluster to be discussed.</a:t>
            </a:r>
          </a:p>
          <a:p>
            <a:pPr eaLnBrk="1" hangingPunct="1">
              <a:lnSpc>
                <a:spcPct val="90000"/>
              </a:lnSpc>
            </a:pPr>
            <a:endParaRPr lang="en-GB" smtClean="0"/>
          </a:p>
          <a:p>
            <a:pPr eaLnBrk="1" hangingPunct="1">
              <a:lnSpc>
                <a:spcPct val="90000"/>
              </a:lnSpc>
            </a:pPr>
            <a:r>
              <a:rPr lang="en-GB" smtClean="0"/>
              <a:t>Finally, </a:t>
            </a:r>
            <a:r>
              <a:rPr lang="en-GB" b="1" smtClean="0"/>
              <a:t>S</a:t>
            </a:r>
            <a:r>
              <a:rPr lang="en-GB" smtClean="0"/>
              <a:t>ummarising key information gained from the profile and feedback discussion is a useful way to close the session.</a:t>
            </a:r>
          </a:p>
        </p:txBody>
      </p:sp>
      <p:sp>
        <p:nvSpPr>
          <p:cNvPr id="5" name="Slide Number Placeholder 4"/>
          <p:cNvSpPr>
            <a:spLocks noGrp="1"/>
          </p:cNvSpPr>
          <p:nvPr>
            <p:ph type="sldNum" sz="quarter" idx="10"/>
          </p:nvPr>
        </p:nvSpPr>
        <p:spPr/>
        <p:txBody>
          <a:bodyPr/>
          <a:lstStyle/>
          <a:p>
            <a:fld id="{7C71B02C-EB99-4636-ADD1-2370D646EB0F}" type="slidenum">
              <a:rPr lang="en-GB" smtClean="0"/>
              <a:pPr/>
              <a:t>81</a:t>
            </a:fld>
            <a:endParaRPr lang="en-GB"/>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3" name="Rectangle 2"/>
          <p:cNvSpPr>
            <a:spLocks noGrp="1" noRot="1" noChangeAspect="1" noChangeArrowheads="1" noTextEdit="1"/>
          </p:cNvSpPr>
          <p:nvPr>
            <p:ph type="sldImg"/>
          </p:nvPr>
        </p:nvSpPr>
        <p:spPr>
          <a:xfrm>
            <a:off x="1312863" y="338138"/>
            <a:ext cx="4805362" cy="3603625"/>
          </a:xfrm>
          <a:ln/>
        </p:spPr>
      </p:sp>
      <p:sp>
        <p:nvSpPr>
          <p:cNvPr id="266244" name="Rectangle 3"/>
          <p:cNvSpPr>
            <a:spLocks noGrp="1" noChangeArrowheads="1"/>
          </p:cNvSpPr>
          <p:nvPr>
            <p:ph type="body" idx="1"/>
          </p:nvPr>
        </p:nvSpPr>
        <p:spPr>
          <a:xfrm>
            <a:off x="892175" y="4208463"/>
            <a:ext cx="5853113" cy="4913312"/>
          </a:xfrm>
          <a:noFill/>
          <a:ln/>
        </p:spPr>
        <p:txBody>
          <a:bodyPr/>
          <a:lstStyle/>
          <a:p>
            <a:pPr eaLnBrk="1" hangingPunct="1">
              <a:lnSpc>
                <a:spcPct val="80000"/>
              </a:lnSpc>
            </a:pPr>
            <a:r>
              <a:rPr lang="en-GB" b="1" smtClean="0"/>
              <a:t>Self Report Descriptors</a:t>
            </a:r>
          </a:p>
          <a:p>
            <a:pPr eaLnBrk="1" hangingPunct="1">
              <a:lnSpc>
                <a:spcPct val="105000"/>
              </a:lnSpc>
            </a:pPr>
            <a:r>
              <a:rPr lang="en-GB" smtClean="0"/>
              <a:t>When conducting a feedback interview it is important to remember that the questionnaire is a self report measure and as such reflects how the candidate described themselves.  Given this context, it is better to avoid using statements such as ‘you are…’ but to use examples such as those given here, which candidates are likely to respond more positively to and which prevent them from feeling that they are being ‘told’ about themselves rather than asked.</a:t>
            </a:r>
          </a:p>
        </p:txBody>
      </p:sp>
      <p:sp>
        <p:nvSpPr>
          <p:cNvPr id="5" name="Slide Number Placeholder 4"/>
          <p:cNvSpPr>
            <a:spLocks noGrp="1"/>
          </p:cNvSpPr>
          <p:nvPr>
            <p:ph type="sldNum" sz="quarter" idx="10"/>
          </p:nvPr>
        </p:nvSpPr>
        <p:spPr/>
        <p:txBody>
          <a:bodyPr/>
          <a:lstStyle/>
          <a:p>
            <a:fld id="{7C71B02C-EB99-4636-ADD1-2370D646EB0F}" type="slidenum">
              <a:rPr lang="en-GB" smtClean="0"/>
              <a:pPr/>
              <a:t>82</a:t>
            </a:fld>
            <a:endParaRPr lang="en-GB"/>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7" name="Rectangle 2"/>
          <p:cNvSpPr>
            <a:spLocks noGrp="1" noRot="1" noChangeAspect="1" noChangeArrowheads="1" noTextEdit="1"/>
          </p:cNvSpPr>
          <p:nvPr>
            <p:ph type="sldImg"/>
          </p:nvPr>
        </p:nvSpPr>
        <p:spPr>
          <a:xfrm>
            <a:off x="1257300" y="719138"/>
            <a:ext cx="4802188" cy="3602037"/>
          </a:xfrm>
          <a:ln/>
        </p:spPr>
      </p:sp>
      <p:sp>
        <p:nvSpPr>
          <p:cNvPr id="267268" name="Rectangle 3"/>
          <p:cNvSpPr>
            <a:spLocks noGrp="1" noChangeArrowheads="1"/>
          </p:cNvSpPr>
          <p:nvPr>
            <p:ph type="body" idx="1"/>
          </p:nvPr>
        </p:nvSpPr>
        <p:spPr>
          <a:xfrm>
            <a:off x="730250" y="4562475"/>
            <a:ext cx="5854700" cy="4319588"/>
          </a:xfrm>
          <a:noFill/>
          <a:ln/>
        </p:spPr>
        <p:txBody>
          <a:bodyPr/>
          <a:lstStyle/>
          <a:p>
            <a:pPr eaLnBrk="1" hangingPunct="1">
              <a:lnSpc>
                <a:spcPct val="105000"/>
              </a:lnSpc>
            </a:pPr>
            <a:r>
              <a:rPr lang="en-GB" b="1" smtClean="0"/>
              <a:t>Exploration</a:t>
            </a:r>
          </a:p>
          <a:p>
            <a:pPr eaLnBrk="1" hangingPunct="1">
              <a:lnSpc>
                <a:spcPct val="105000"/>
              </a:lnSpc>
            </a:pPr>
            <a:r>
              <a:rPr lang="en-GB" smtClean="0"/>
              <a:t>Wave Expert reports have dynamic descriptions of each facet score to aid interpretation and feedback and to avoid subjective and possibly inaccurate interpretation of responses. Expert users are recommended to read these descriptions to candidates (fully sharing the profiles can encourage candidates to read them also). There is no need to reword the facet description. More detailed information regarding all 36 dimensions is presented in the Wave Technical Manual in your course notes folder, giving explanations of high, moderate and low scorers. Information on the frequency of motive-talents splits, facet ranges and normative-ipsative splits for the comparison group is also provided in the Wave Technical Manual.</a:t>
            </a:r>
          </a:p>
        </p:txBody>
      </p:sp>
      <p:sp>
        <p:nvSpPr>
          <p:cNvPr id="5" name="Slide Number Placeholder 4"/>
          <p:cNvSpPr>
            <a:spLocks noGrp="1"/>
          </p:cNvSpPr>
          <p:nvPr>
            <p:ph type="sldNum" sz="quarter" idx="10"/>
          </p:nvPr>
        </p:nvSpPr>
        <p:spPr/>
        <p:txBody>
          <a:bodyPr/>
          <a:lstStyle/>
          <a:p>
            <a:fld id="{7C71B02C-EB99-4636-ADD1-2370D646EB0F}" type="slidenum">
              <a:rPr lang="en-GB" smtClean="0"/>
              <a:pPr/>
              <a:t>83</a:t>
            </a:fld>
            <a:endParaRPr lang="en-GB"/>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84</a:t>
            </a:fld>
            <a:endParaRPr lang="en-GB"/>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5" name="Rectangle 2"/>
          <p:cNvSpPr>
            <a:spLocks noGrp="1" noRot="1" noChangeAspect="1" noChangeArrowheads="1" noTextEdit="1"/>
          </p:cNvSpPr>
          <p:nvPr>
            <p:ph type="sldImg"/>
          </p:nvPr>
        </p:nvSpPr>
        <p:spPr>
          <a:xfrm>
            <a:off x="1257300" y="719138"/>
            <a:ext cx="4802188" cy="3602037"/>
          </a:xfrm>
          <a:ln/>
        </p:spPr>
      </p:sp>
      <p:sp>
        <p:nvSpPr>
          <p:cNvPr id="269316"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Normal Distribution</a:t>
            </a:r>
          </a:p>
          <a:p>
            <a:pPr eaLnBrk="1" hangingPunct="1"/>
            <a:r>
              <a:rPr lang="en-GB" smtClean="0"/>
              <a:t>To aid your interpretation of scores, this slide provides a reminder of the normal distribution, showing the percentage of people who fall within certain areas of it. This slide also shows a variety of standard score scales and how they relate to each other and the normal distribution.  The Wave Styles questionnaire outputs give results in Stens, with Stens 1 and 10 representing more unique scores.</a:t>
            </a:r>
          </a:p>
          <a:p>
            <a:pPr eaLnBrk="1" hangingPunct="1"/>
            <a:endParaRPr lang="en-GB" b="1"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85</a:t>
            </a:fld>
            <a:endParaRPr lang="en-GB"/>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9" name="Rectangle 2"/>
          <p:cNvSpPr>
            <a:spLocks noGrp="1" noRot="1" noChangeAspect="1" noChangeArrowheads="1" noTextEdit="1"/>
          </p:cNvSpPr>
          <p:nvPr>
            <p:ph type="sldImg"/>
          </p:nvPr>
        </p:nvSpPr>
        <p:spPr>
          <a:xfrm>
            <a:off x="1257300" y="719138"/>
            <a:ext cx="4802188" cy="3602037"/>
          </a:xfrm>
          <a:ln/>
        </p:spPr>
      </p:sp>
      <p:sp>
        <p:nvSpPr>
          <p:cNvPr id="270340"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Sten Score Descriptors</a:t>
            </a:r>
          </a:p>
          <a:p>
            <a:pPr eaLnBrk="1" hangingPunct="1"/>
            <a:r>
              <a:rPr lang="en-GB" smtClean="0"/>
              <a:t>The examples here give suggestions for the way in which different Sten scores can be described to candidates in terms of what they mean about their responses.  The profile charts provide ready made descriptions of what the Sten score means in each case.  There is no need to reword these, and using these readily available descriptions provides you with additional thinking time for further linking and understanding of the candidate’s responses.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86</a:t>
            </a:fld>
            <a:endParaRPr lang="en-GB"/>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3" name="Rectangle 2"/>
          <p:cNvSpPr>
            <a:spLocks noGrp="1" noRot="1" noChangeAspect="1" noChangeArrowheads="1" noTextEdit="1"/>
          </p:cNvSpPr>
          <p:nvPr>
            <p:ph type="sldImg"/>
          </p:nvPr>
        </p:nvSpPr>
        <p:spPr>
          <a:xfrm>
            <a:off x="1257300" y="719138"/>
            <a:ext cx="4802188" cy="3602037"/>
          </a:xfrm>
          <a:ln/>
        </p:spPr>
      </p:sp>
      <p:sp>
        <p:nvSpPr>
          <p:cNvPr id="271364"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87</a:t>
            </a:fld>
            <a:endParaRPr lang="en-GB"/>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7" name="Rectangle 2"/>
          <p:cNvSpPr>
            <a:spLocks noGrp="1" noRot="1" noChangeAspect="1" noChangeArrowheads="1" noTextEdit="1"/>
          </p:cNvSpPr>
          <p:nvPr>
            <p:ph type="sldImg"/>
          </p:nvPr>
        </p:nvSpPr>
        <p:spPr>
          <a:ln/>
        </p:spPr>
      </p:sp>
      <p:sp>
        <p:nvSpPr>
          <p:cNvPr id="272388" name="Rectangle 3"/>
          <p:cNvSpPr>
            <a:spLocks noGrp="1" noChangeArrowheads="1"/>
          </p:cNvSpPr>
          <p:nvPr>
            <p:ph type="body" idx="1"/>
          </p:nvPr>
        </p:nvSpPr>
        <p:spPr>
          <a:noFill/>
          <a:ln/>
        </p:spPr>
        <p:txBody>
          <a:bodyPr/>
          <a:lstStyle/>
          <a:p>
            <a:pPr eaLnBrk="1" hangingPunct="1"/>
            <a:r>
              <a:rPr lang="en-GB" b="1" smtClean="0"/>
              <a:t>Your Notes:</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88</a:t>
            </a:fld>
            <a:endParaRPr lang="en-GB"/>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1" name="Rectangle 2"/>
          <p:cNvSpPr>
            <a:spLocks noGrp="1" noRot="1" noChangeAspect="1" noChangeArrowheads="1" noTextEdit="1"/>
          </p:cNvSpPr>
          <p:nvPr>
            <p:ph type="sldImg"/>
          </p:nvPr>
        </p:nvSpPr>
        <p:spPr>
          <a:ln/>
        </p:spPr>
      </p:sp>
      <p:sp>
        <p:nvSpPr>
          <p:cNvPr id="273412" name="Rectangle 3"/>
          <p:cNvSpPr>
            <a:spLocks noGrp="1" noChangeArrowheads="1"/>
          </p:cNvSpPr>
          <p:nvPr>
            <p:ph type="body" idx="1"/>
          </p:nvPr>
        </p:nvSpPr>
        <p:spPr>
          <a:noFill/>
          <a:ln/>
        </p:spPr>
        <p:txBody>
          <a:bodyPr/>
          <a:lstStyle/>
          <a:p>
            <a:pPr eaLnBrk="1" hangingPunct="1"/>
            <a:r>
              <a:rPr lang="en-GB" b="1" smtClean="0"/>
              <a:t>Your Notes:</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89</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1" name="Rectangle 2"/>
          <p:cNvSpPr>
            <a:spLocks noGrp="1" noRot="1" noChangeAspect="1" noChangeArrowheads="1" noTextEdit="1"/>
          </p:cNvSpPr>
          <p:nvPr>
            <p:ph type="sldImg"/>
          </p:nvPr>
        </p:nvSpPr>
        <p:spPr>
          <a:xfrm>
            <a:off x="1257300" y="719138"/>
            <a:ext cx="4802188" cy="3602037"/>
          </a:xfrm>
          <a:ln/>
        </p:spPr>
      </p:sp>
      <p:sp>
        <p:nvSpPr>
          <p:cNvPr id="191492"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20</a:t>
            </a:r>
            <a:r>
              <a:rPr lang="en-GB" b="1" baseline="30000" smtClean="0"/>
              <a:t>th</a:t>
            </a:r>
            <a:r>
              <a:rPr lang="en-GB" b="1" smtClean="0"/>
              <a:t> Century Assessment</a:t>
            </a:r>
          </a:p>
          <a:p>
            <a:pPr eaLnBrk="1" hangingPunct="1"/>
            <a:r>
              <a:rPr lang="en-GB" smtClean="0"/>
              <a:t>During the last quarter of the 20th century a wide range of psychometric instruments were developed to assess an individual’s personality, motivation competencies and perceptions of organisational culture. However, the assessment measures were quite separate and, consequently, the time involved in completing them considerable. The use of technology in the development and delivery of assessment was very limited with open, unsecured access to online measures. Measures of distortion, such as the ‘social desirability’ scales included in personality measures, in truth often did not pick up distortions as, for example, in the case of accountants who, had they wanted to fake, would do so on specific scales such as ‘detail conscious’, rating themselves favourably. Historically there has been a poor interface between individual and corporate data. For example, measures of individual style and organisation culture are based on quite different models and concepts, making analysis, synthesis and integration of individual and corporate data difficult.</a:t>
            </a:r>
          </a:p>
        </p:txBody>
      </p:sp>
      <p:sp>
        <p:nvSpPr>
          <p:cNvPr id="5" name="Slide Number Placeholder 4"/>
          <p:cNvSpPr>
            <a:spLocks noGrp="1"/>
          </p:cNvSpPr>
          <p:nvPr>
            <p:ph type="sldNum" sz="quarter" idx="10"/>
          </p:nvPr>
        </p:nvSpPr>
        <p:spPr/>
        <p:txBody>
          <a:bodyPr/>
          <a:lstStyle/>
          <a:p>
            <a:fld id="{7C71B02C-EB99-4636-ADD1-2370D646EB0F}" type="slidenum">
              <a:rPr lang="en-GB" smtClean="0"/>
              <a:pPr/>
              <a:t>9</a:t>
            </a:fld>
            <a:endParaRPr lang="en-GB"/>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5" name="Rectangle 2"/>
          <p:cNvSpPr>
            <a:spLocks noGrp="1" noRot="1" noChangeAspect="1" noChangeArrowheads="1" noTextEdit="1"/>
          </p:cNvSpPr>
          <p:nvPr>
            <p:ph type="sldImg"/>
          </p:nvPr>
        </p:nvSpPr>
        <p:spPr>
          <a:ln/>
        </p:spPr>
      </p:sp>
      <p:sp>
        <p:nvSpPr>
          <p:cNvPr id="274436" name="Rectangle 3"/>
          <p:cNvSpPr>
            <a:spLocks noGrp="1" noChangeArrowheads="1"/>
          </p:cNvSpPr>
          <p:nvPr>
            <p:ph type="body" idx="1"/>
          </p:nvPr>
        </p:nvSpPr>
        <p:spPr>
          <a:noFill/>
          <a:ln/>
        </p:spPr>
        <p:txBody>
          <a:bodyPr/>
          <a:lstStyle/>
          <a:p>
            <a:pPr eaLnBrk="1" hangingPunct="1"/>
            <a:r>
              <a:rPr lang="en-GB" b="1" smtClean="0"/>
              <a:t>Your Notes:</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90</a:t>
            </a:fld>
            <a:endParaRPr lang="en-GB"/>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9" name="Rectangle 2"/>
          <p:cNvSpPr>
            <a:spLocks noGrp="1" noRot="1" noChangeAspect="1" noChangeArrowheads="1" noTextEdit="1"/>
          </p:cNvSpPr>
          <p:nvPr>
            <p:ph type="sldImg"/>
          </p:nvPr>
        </p:nvSpPr>
        <p:spPr>
          <a:ln/>
        </p:spPr>
      </p:sp>
      <p:sp>
        <p:nvSpPr>
          <p:cNvPr id="275460" name="Rectangle 3"/>
          <p:cNvSpPr>
            <a:spLocks noGrp="1" noChangeArrowheads="1"/>
          </p:cNvSpPr>
          <p:nvPr>
            <p:ph type="body" idx="1"/>
          </p:nvPr>
        </p:nvSpPr>
        <p:spPr>
          <a:noFill/>
          <a:ln/>
        </p:spPr>
        <p:txBody>
          <a:bodyPr/>
          <a:lstStyle/>
          <a:p>
            <a:pPr eaLnBrk="1" hangingPunct="1"/>
            <a:r>
              <a:rPr lang="en-GB" smtClean="0"/>
              <a:t>The report is based on the Saville Consulting Wave Job Profiler which assesses the importance of different areas to a work role. The results are based on the ratings provided by a range of raters (e.g. current job holder, manager of the job) and reflect their perceptions of what is important to the job role. The responses have also been compared to a large group of raters in order to indicate how typical or unusual the level of importance assigned to the job role is in comparison to other job roles.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91</a:t>
            </a:fld>
            <a:endParaRPr lang="en-GB"/>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3" name="Rectangle 2"/>
          <p:cNvSpPr>
            <a:spLocks noGrp="1" noRot="1" noChangeAspect="1" noChangeArrowheads="1" noTextEdit="1"/>
          </p:cNvSpPr>
          <p:nvPr>
            <p:ph type="sldImg"/>
          </p:nvPr>
        </p:nvSpPr>
        <p:spPr>
          <a:ln/>
        </p:spPr>
      </p:sp>
      <p:sp>
        <p:nvSpPr>
          <p:cNvPr id="276484" name="Rectangle 3"/>
          <p:cNvSpPr>
            <a:spLocks noGrp="1" noChangeArrowheads="1"/>
          </p:cNvSpPr>
          <p:nvPr>
            <p:ph type="body" idx="1"/>
          </p:nvPr>
        </p:nvSpPr>
        <p:spPr>
          <a:noFill/>
          <a:ln/>
        </p:spPr>
        <p:txBody>
          <a:bodyPr/>
          <a:lstStyle/>
          <a:p>
            <a:pPr eaLnBrk="1" hangingPunct="1"/>
            <a:r>
              <a:rPr lang="en-GB" b="1" smtClean="0"/>
              <a:t>Your Notes:</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92</a:t>
            </a:fld>
            <a:endParaRPr lang="en-GB"/>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a:ln/>
        </p:spPr>
        <p:txBody>
          <a:bodyPr/>
          <a:lstStyle/>
          <a:p>
            <a:pPr eaLnBrk="1" hangingPunct="1"/>
            <a:r>
              <a:rPr lang="en-GB" b="1" smtClean="0"/>
              <a:t>Your Notes:</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93</a:t>
            </a:fld>
            <a:endParaRPr lang="en-GB"/>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1" name="Rectangle 2"/>
          <p:cNvSpPr>
            <a:spLocks noGrp="1" noRot="1" noChangeAspect="1" noChangeArrowheads="1" noTextEdit="1"/>
          </p:cNvSpPr>
          <p:nvPr>
            <p:ph type="sldImg"/>
          </p:nvPr>
        </p:nvSpPr>
        <p:spPr>
          <a:ln/>
        </p:spPr>
      </p:sp>
      <p:sp>
        <p:nvSpPr>
          <p:cNvPr id="278532" name="Rectangle 3"/>
          <p:cNvSpPr>
            <a:spLocks noGrp="1" noChangeArrowheads="1"/>
          </p:cNvSpPr>
          <p:nvPr>
            <p:ph type="body" idx="1"/>
          </p:nvPr>
        </p:nvSpPr>
        <p:spPr>
          <a:noFill/>
          <a:ln/>
        </p:spPr>
        <p:txBody>
          <a:bodyPr/>
          <a:lstStyle/>
          <a:p>
            <a:pPr eaLnBrk="1" hangingPunct="1"/>
            <a:r>
              <a:rPr lang="en-GB" b="1" smtClean="0"/>
              <a:t>Your Notes:</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94</a:t>
            </a:fld>
            <a:endParaRPr lang="en-GB"/>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5" name="Rectangle 2"/>
          <p:cNvSpPr>
            <a:spLocks noGrp="1" noRot="1" noChangeAspect="1" noChangeArrowheads="1" noTextEdit="1"/>
          </p:cNvSpPr>
          <p:nvPr>
            <p:ph type="sldImg"/>
          </p:nvPr>
        </p:nvSpPr>
        <p:spPr>
          <a:ln/>
        </p:spPr>
      </p:sp>
      <p:sp>
        <p:nvSpPr>
          <p:cNvPr id="279556" name="Rectangle 3"/>
          <p:cNvSpPr>
            <a:spLocks noGrp="1" noChangeArrowheads="1"/>
          </p:cNvSpPr>
          <p:nvPr>
            <p:ph type="body" idx="1"/>
          </p:nvPr>
        </p:nvSpPr>
        <p:spPr>
          <a:noFill/>
          <a:ln/>
        </p:spPr>
        <p:txBody>
          <a:bodyPr/>
          <a:lstStyle/>
          <a:p>
            <a:pPr eaLnBrk="1" hangingPunct="1"/>
            <a:r>
              <a:rPr lang="en-GB" b="1" smtClean="0"/>
              <a:t>Your Notes:</a:t>
            </a:r>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95</a:t>
            </a:fld>
            <a:endParaRPr lang="en-GB"/>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9" name="Rectangle 2"/>
          <p:cNvSpPr>
            <a:spLocks noGrp="1" noRot="1" noChangeAspect="1" noChangeArrowheads="1" noTextEdit="1"/>
          </p:cNvSpPr>
          <p:nvPr>
            <p:ph type="sldImg"/>
          </p:nvPr>
        </p:nvSpPr>
        <p:spPr>
          <a:xfrm>
            <a:off x="1257300" y="719138"/>
            <a:ext cx="4802188" cy="3602037"/>
          </a:xfrm>
          <a:ln/>
        </p:spPr>
      </p:sp>
      <p:sp>
        <p:nvSpPr>
          <p:cNvPr id="280580"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Your Notes:</a:t>
            </a:r>
          </a:p>
          <a:p>
            <a:pPr eaLnBrk="1" hangingPunct="1"/>
            <a:endParaRPr lang="en-GB" smtClean="0"/>
          </a:p>
          <a:p>
            <a:pPr eaLnBrk="1" hangingPunct="1"/>
            <a:endParaRPr lang="en-GB"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96</a:t>
            </a:fld>
            <a:endParaRPr lang="en-GB"/>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3" name="Rectangle 2"/>
          <p:cNvSpPr>
            <a:spLocks noGrp="1" noRot="1" noChangeAspect="1" noChangeArrowheads="1" noTextEdit="1"/>
          </p:cNvSpPr>
          <p:nvPr>
            <p:ph type="sldImg"/>
          </p:nvPr>
        </p:nvSpPr>
        <p:spPr>
          <a:xfrm>
            <a:off x="1257300" y="719138"/>
            <a:ext cx="4802188" cy="3602037"/>
          </a:xfrm>
          <a:ln/>
        </p:spPr>
      </p:sp>
      <p:sp>
        <p:nvSpPr>
          <p:cNvPr id="281604" name="Rectangle 3"/>
          <p:cNvSpPr>
            <a:spLocks noGrp="1" noChangeArrowheads="1"/>
          </p:cNvSpPr>
          <p:nvPr>
            <p:ph type="body" idx="1"/>
          </p:nvPr>
        </p:nvSpPr>
        <p:spPr>
          <a:xfrm>
            <a:off x="730250" y="4562475"/>
            <a:ext cx="5854700" cy="5038725"/>
          </a:xfrm>
          <a:noFill/>
          <a:ln/>
        </p:spPr>
        <p:txBody>
          <a:bodyPr/>
          <a:lstStyle/>
          <a:p>
            <a:pPr eaLnBrk="1" hangingPunct="1">
              <a:lnSpc>
                <a:spcPct val="95000"/>
              </a:lnSpc>
            </a:pPr>
            <a:r>
              <a:rPr lang="en-GB" b="1" smtClean="0"/>
              <a:t>Development Approaches</a:t>
            </a:r>
          </a:p>
          <a:p>
            <a:pPr eaLnBrk="1" hangingPunct="1">
              <a:lnSpc>
                <a:spcPct val="95000"/>
              </a:lnSpc>
            </a:pPr>
            <a:r>
              <a:rPr lang="en-GB" smtClean="0"/>
              <a:t>There are three main approaches to questionnaire development – inductive, deductive and validation-centric.  </a:t>
            </a:r>
          </a:p>
          <a:p>
            <a:pPr eaLnBrk="1" hangingPunct="1">
              <a:lnSpc>
                <a:spcPct val="95000"/>
              </a:lnSpc>
            </a:pPr>
            <a:r>
              <a:rPr lang="en-GB" smtClean="0"/>
              <a:t>The </a:t>
            </a:r>
            <a:r>
              <a:rPr lang="en-GB" b="1" smtClean="0"/>
              <a:t>inductive approach</a:t>
            </a:r>
            <a:r>
              <a:rPr lang="en-GB" smtClean="0"/>
              <a:t> involves generating lots of items and exploring how they relate to each other and cluster together, as a basis for building a model.  This was the technique used by Raymond Cattell to create the 16PF.  In essence the model is determined by the emerging factor structure.</a:t>
            </a:r>
          </a:p>
          <a:p>
            <a:pPr eaLnBrk="1" hangingPunct="1">
              <a:lnSpc>
                <a:spcPct val="95000"/>
              </a:lnSpc>
            </a:pPr>
            <a:r>
              <a:rPr lang="en-GB" smtClean="0"/>
              <a:t>The </a:t>
            </a:r>
            <a:r>
              <a:rPr lang="en-GB" b="1" smtClean="0"/>
              <a:t>deductive approach</a:t>
            </a:r>
            <a:r>
              <a:rPr lang="en-GB" smtClean="0"/>
              <a:t> involves devising a model before trialling the instrument and using the pre-determined (“a priori”) model to see whether the items relate to each other as expected. This approach was implemented in the development of the Occupational Personality Questionnaire (OPQ</a:t>
            </a:r>
            <a:r>
              <a:rPr lang="en-GB" smtClean="0">
                <a:cs typeface="Arial" charset="0"/>
              </a:rPr>
              <a:t>®)</a:t>
            </a:r>
            <a:r>
              <a:rPr lang="en-GB" smtClean="0"/>
              <a:t>.    </a:t>
            </a:r>
          </a:p>
          <a:p>
            <a:pPr eaLnBrk="1" hangingPunct="1">
              <a:lnSpc>
                <a:spcPct val="95000"/>
              </a:lnSpc>
            </a:pPr>
            <a:r>
              <a:rPr lang="en-GB" smtClean="0"/>
              <a:t>In a </a:t>
            </a:r>
            <a:r>
              <a:rPr lang="en-GB" b="1" smtClean="0"/>
              <a:t>validation-centric </a:t>
            </a:r>
            <a:r>
              <a:rPr lang="en-GB" smtClean="0"/>
              <a:t>approach the emphasis is placed on creating a model with items which predict an external outcome, for example, employee performance. Some clinical questionnaires like the MMPI and many biographical questionnaires were developed using criterion-keying.  Unlike 16PF and OPQ, a validation-centric approach was pursued in the development of Saville Consulting Wave. </a:t>
            </a:r>
            <a:endParaRPr lang="en-GB" b="1" smtClean="0"/>
          </a:p>
          <a:p>
            <a:pPr eaLnBrk="1" hangingPunct="1">
              <a:lnSpc>
                <a:spcPct val="95000"/>
              </a:lnSpc>
            </a:pPr>
            <a:r>
              <a:rPr lang="en-GB" smtClean="0"/>
              <a:t>The Wave Professional Styles questionnaire structure was developed from </a:t>
            </a:r>
            <a:r>
              <a:rPr lang="en-GB" b="1" smtClean="0"/>
              <a:t>all three perspectives</a:t>
            </a:r>
            <a:r>
              <a:rPr lang="en-GB" smtClean="0"/>
              <a:t> (inductive, deductive and validation-centric) simultaneously (MacIver, et al 2006). Inductive theorising lead to an a priori four cluster model, deductive ‘bottom-up’ modelling created 214 unique styles facets, and validation against 44 rationally derived work criteria (11 per cluster) provided the basis for selecting the 108 facets that became the final model. This approach was only possible with the initial support and involvement of triallists from over 100 separate businesses and our 15 partnering companies.</a:t>
            </a:r>
          </a:p>
          <a:p>
            <a:pPr eaLnBrk="1" hangingPunct="1"/>
            <a:endParaRPr lang="en-GB" smtClean="0"/>
          </a:p>
          <a:p>
            <a:pPr eaLnBrk="1" hangingPunct="1"/>
            <a:endParaRPr lang="en-GB" b="1" smtClean="0"/>
          </a:p>
          <a:p>
            <a:pPr eaLnBrk="1" hangingPunct="1"/>
            <a:endParaRPr lang="en-GB" b="1" smtClean="0"/>
          </a:p>
        </p:txBody>
      </p:sp>
      <p:sp>
        <p:nvSpPr>
          <p:cNvPr id="5" name="Slide Number Placeholder 4"/>
          <p:cNvSpPr>
            <a:spLocks noGrp="1"/>
          </p:cNvSpPr>
          <p:nvPr>
            <p:ph type="sldNum" sz="quarter" idx="10"/>
          </p:nvPr>
        </p:nvSpPr>
        <p:spPr/>
        <p:txBody>
          <a:bodyPr/>
          <a:lstStyle/>
          <a:p>
            <a:fld id="{7C71B02C-EB99-4636-ADD1-2370D646EB0F}" type="slidenum">
              <a:rPr lang="en-GB" smtClean="0"/>
              <a:pPr/>
              <a:t>97</a:t>
            </a:fld>
            <a:endParaRPr lang="en-GB"/>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7" name="Rectangle 2"/>
          <p:cNvSpPr>
            <a:spLocks noGrp="1" noRot="1" noChangeAspect="1" noChangeArrowheads="1" noTextEdit="1"/>
          </p:cNvSpPr>
          <p:nvPr>
            <p:ph type="sldImg"/>
          </p:nvPr>
        </p:nvSpPr>
        <p:spPr>
          <a:xfrm>
            <a:off x="1257300" y="719138"/>
            <a:ext cx="4802188" cy="3602037"/>
          </a:xfrm>
          <a:ln/>
        </p:spPr>
      </p:sp>
      <p:sp>
        <p:nvSpPr>
          <p:cNvPr id="282628" name="Rectangle 3"/>
          <p:cNvSpPr>
            <a:spLocks noGrp="1" noChangeArrowheads="1"/>
          </p:cNvSpPr>
          <p:nvPr>
            <p:ph type="body" idx="1"/>
          </p:nvPr>
        </p:nvSpPr>
        <p:spPr>
          <a:xfrm>
            <a:off x="730250" y="4562475"/>
            <a:ext cx="5854700" cy="4319588"/>
          </a:xfrm>
          <a:noFill/>
          <a:ln/>
        </p:spPr>
        <p:txBody>
          <a:bodyPr/>
          <a:lstStyle/>
          <a:p>
            <a:pPr eaLnBrk="1" hangingPunct="1"/>
            <a:r>
              <a:rPr lang="en-GB" b="1" smtClean="0"/>
              <a:t>Synthesis of Expertise</a:t>
            </a:r>
          </a:p>
          <a:p>
            <a:pPr eaLnBrk="1" hangingPunct="1"/>
            <a:r>
              <a:rPr lang="en-GB" smtClean="0"/>
              <a:t>When developing Wave, a number of considerations guided our thinking.  Firstly, we reviewed existing questionnaires.  We noted that very often personality and competency measures similar constructs with similar item content.  We were aware that ratings and rankings as response formats both have their own advantages and disadvantages.  We found that the problem of the ‘bloated specific’ – when reliability is increased by writing several similar items to measure the same construct, is often overly relied upon, and that negative items have greater error. In addition, individual measures of personality and motivation were rarely aligned to organisational measures of corporate culture and climate. This made the comparison and integration of individual and group/organisational data difficult to achieve.</a:t>
            </a:r>
          </a:p>
        </p:txBody>
      </p:sp>
      <p:sp>
        <p:nvSpPr>
          <p:cNvPr id="5" name="Slide Number Placeholder 4"/>
          <p:cNvSpPr>
            <a:spLocks noGrp="1"/>
          </p:cNvSpPr>
          <p:nvPr>
            <p:ph type="sldNum" sz="quarter" idx="10"/>
          </p:nvPr>
        </p:nvSpPr>
        <p:spPr/>
        <p:txBody>
          <a:bodyPr/>
          <a:lstStyle/>
          <a:p>
            <a:fld id="{7C71B02C-EB99-4636-ADD1-2370D646EB0F}" type="slidenum">
              <a:rPr lang="en-GB" smtClean="0"/>
              <a:pPr/>
              <a:t>98</a:t>
            </a:fld>
            <a:endParaRPr lang="en-GB"/>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1" name="Rectangle 2"/>
          <p:cNvSpPr>
            <a:spLocks noGrp="1" noRot="1" noChangeAspect="1" noChangeArrowheads="1" noTextEdit="1"/>
          </p:cNvSpPr>
          <p:nvPr>
            <p:ph type="sldImg"/>
          </p:nvPr>
        </p:nvSpPr>
        <p:spPr>
          <a:xfrm>
            <a:off x="1257300" y="719138"/>
            <a:ext cx="4802188" cy="3602037"/>
          </a:xfrm>
          <a:ln/>
        </p:spPr>
      </p:sp>
      <p:sp>
        <p:nvSpPr>
          <p:cNvPr id="283652" name="Rectangle 3"/>
          <p:cNvSpPr>
            <a:spLocks noGrp="1" noChangeArrowheads="1"/>
          </p:cNvSpPr>
          <p:nvPr>
            <p:ph type="body" idx="1"/>
          </p:nvPr>
        </p:nvSpPr>
        <p:spPr>
          <a:xfrm>
            <a:off x="730250" y="4562475"/>
            <a:ext cx="5854700" cy="5038725"/>
          </a:xfrm>
          <a:noFill/>
          <a:ln/>
        </p:spPr>
        <p:txBody>
          <a:bodyPr/>
          <a:lstStyle/>
          <a:p>
            <a:pPr eaLnBrk="1" hangingPunct="1"/>
            <a:r>
              <a:rPr lang="en-GB" b="1" smtClean="0"/>
              <a:t>Project Colossus</a:t>
            </a:r>
          </a:p>
          <a:p>
            <a:pPr eaLnBrk="1" hangingPunct="1"/>
            <a:r>
              <a:rPr lang="en-GB" smtClean="0"/>
              <a:t>The development of Wave took place in the United Kingdom during 2004 and 2005.  The development of Wave is based on over 30 years of accumulated experience of Saville Consulting’s research and development team. Wave Styles questionnaires have been developed (and continue to be developed) using a variety of developmental strategies. As Burisch (1984) points out - mixed approaches, which include validity data as part of scale development, are surprisingly rare in questionnaire development. </a:t>
            </a:r>
            <a:r>
              <a:rPr lang="en-GB" i="1" smtClean="0"/>
              <a:t>‘Actually, this is rarely done, particularly the combination of deductive scale writing and external information for item analysis’.</a:t>
            </a:r>
          </a:p>
          <a:p>
            <a:pPr eaLnBrk="1" hangingPunct="1"/>
            <a:r>
              <a:rPr lang="en-GB" smtClean="0"/>
              <a:t>For the initial development of the Professional Styles questionnaires, 214 work constructs were written, following a review of existing questionnaires, competency models, client requirements and validation studies (each with separate motive and talent components, giving 428 work constructs in total). 108 of these constructs (facets) made it into the final questionnaire with item selection based first and foremost on criterion validity. For each of these 428 constructs 8 items were written, 6 of which were positively phrased and 2 negatively. From the development study the ‘Invited Access’ version of the Professional Styles assessment was created with 36 dimensions of six items each, and a ‘Supervised Access’ parallel version configured from a bank of 4000 items.</a:t>
            </a:r>
          </a:p>
          <a:p>
            <a:pPr eaLnBrk="1" hangingPunct="1"/>
            <a:r>
              <a:rPr lang="en-US" smtClean="0"/>
              <a:t>For example, items covered aspects that users were unlikely to see in other questionnaires - networking, speed of learning, sticking to decisions, responsibility for big decisions, encouraging others, comfort with IT, building rapport, identifying business opportunities, honoring commitments and developing strategy.</a:t>
            </a:r>
          </a:p>
        </p:txBody>
      </p:sp>
      <p:sp>
        <p:nvSpPr>
          <p:cNvPr id="5" name="Slide Number Placeholder 4"/>
          <p:cNvSpPr>
            <a:spLocks noGrp="1"/>
          </p:cNvSpPr>
          <p:nvPr>
            <p:ph type="sldNum" sz="quarter" idx="10"/>
          </p:nvPr>
        </p:nvSpPr>
        <p:spPr/>
        <p:txBody>
          <a:bodyPr/>
          <a:lstStyle/>
          <a:p>
            <a:fld id="{7C71B02C-EB99-4636-ADD1-2370D646EB0F}" type="slidenum">
              <a:rPr lang="en-GB" smtClean="0"/>
              <a:pPr/>
              <a:t>99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23234" name="Rectangle 2" descr="Light downward diagonal"/>
          <p:cNvSpPr>
            <a:spLocks noChangeArrowheads="1"/>
          </p:cNvSpPr>
          <p:nvPr userDrawn="1"/>
        </p:nvSpPr>
        <p:spPr bwMode="auto">
          <a:xfrm>
            <a:off x="0" y="0"/>
            <a:ext cx="9144000" cy="6858000"/>
          </a:xfrm>
          <a:prstGeom prst="rect">
            <a:avLst/>
          </a:prstGeom>
          <a:pattFill prst="ltDnDiag">
            <a:fgClr>
              <a:srgbClr val="9D9D9D"/>
            </a:fgClr>
            <a:bgClr>
              <a:schemeClr val="bg2"/>
            </a:bgClr>
          </a:pattFill>
          <a:ln w="9525">
            <a:solidFill>
              <a:schemeClr val="tx1"/>
            </a:solidFill>
            <a:miter lim="800000"/>
            <a:headEnd/>
            <a:tailEnd/>
          </a:ln>
          <a:effectLst/>
        </p:spPr>
        <p:txBody>
          <a:bodyPr wrap="none" anchor="ctr"/>
          <a:lstStyle/>
          <a:p>
            <a:endParaRPr lang="en-GB"/>
          </a:p>
        </p:txBody>
      </p:sp>
      <p:grpSp>
        <p:nvGrpSpPr>
          <p:cNvPr id="223259" name="Group 27"/>
          <p:cNvGrpSpPr>
            <a:grpSpLocks/>
          </p:cNvGrpSpPr>
          <p:nvPr userDrawn="1"/>
        </p:nvGrpSpPr>
        <p:grpSpPr bwMode="auto">
          <a:xfrm>
            <a:off x="107950" y="115888"/>
            <a:ext cx="8928100" cy="6630987"/>
            <a:chOff x="204" y="206"/>
            <a:chExt cx="5624" cy="4177"/>
          </a:xfrm>
        </p:grpSpPr>
        <p:grpSp>
          <p:nvGrpSpPr>
            <p:cNvPr id="223253" name="Group 21"/>
            <p:cNvGrpSpPr>
              <a:grpSpLocks/>
            </p:cNvGrpSpPr>
            <p:nvPr userDrawn="1"/>
          </p:nvGrpSpPr>
          <p:grpSpPr bwMode="auto">
            <a:xfrm>
              <a:off x="204" y="206"/>
              <a:ext cx="5624" cy="4175"/>
              <a:chOff x="68" y="70"/>
              <a:chExt cx="5624" cy="4175"/>
            </a:xfrm>
          </p:grpSpPr>
          <p:sp>
            <p:nvSpPr>
              <p:cNvPr id="223254" name="AutoShape 22"/>
              <p:cNvSpPr>
                <a:spLocks noChangeArrowheads="1"/>
              </p:cNvSpPr>
              <p:nvPr userDrawn="1"/>
            </p:nvSpPr>
            <p:spPr bwMode="auto">
              <a:xfrm>
                <a:off x="68" y="70"/>
                <a:ext cx="3817" cy="4174"/>
              </a:xfrm>
              <a:prstGeom prst="roundRect">
                <a:avLst>
                  <a:gd name="adj" fmla="val 2991"/>
                </a:avLst>
              </a:prstGeom>
              <a:gradFill rotWithShape="1">
                <a:gsLst>
                  <a:gs pos="0">
                    <a:srgbClr val="002F74"/>
                  </a:gs>
                  <a:gs pos="100000">
                    <a:srgbClr val="00204E"/>
                  </a:gs>
                </a:gsLst>
                <a:lin ang="5400000" scaled="1"/>
              </a:gradFill>
              <a:ln w="9525">
                <a:solidFill>
                  <a:schemeClr val="bg1"/>
                </a:solidFill>
                <a:round/>
                <a:headEnd/>
                <a:tailEnd/>
              </a:ln>
              <a:effectLst>
                <a:outerShdw dist="89803" dir="2700000" algn="ctr" rotWithShape="0">
                  <a:schemeClr val="tx1">
                    <a:alpha val="50000"/>
                  </a:schemeClr>
                </a:outerShdw>
              </a:effectLst>
            </p:spPr>
            <p:txBody>
              <a:bodyPr wrap="none" anchor="ctr"/>
              <a:lstStyle/>
              <a:p>
                <a:endParaRPr lang="en-GB"/>
              </a:p>
            </p:txBody>
          </p:sp>
          <p:sp>
            <p:nvSpPr>
              <p:cNvPr id="223255" name="Rectangle 23"/>
              <p:cNvSpPr>
                <a:spLocks noChangeArrowheads="1"/>
              </p:cNvSpPr>
              <p:nvPr userDrawn="1"/>
            </p:nvSpPr>
            <p:spPr bwMode="auto">
              <a:xfrm>
                <a:off x="3787" y="76"/>
                <a:ext cx="1905" cy="4169"/>
              </a:xfrm>
              <a:prstGeom prst="rect">
                <a:avLst/>
              </a:prstGeom>
              <a:gradFill rotWithShape="1">
                <a:gsLst>
                  <a:gs pos="0">
                    <a:srgbClr val="002F74"/>
                  </a:gs>
                  <a:gs pos="100000">
                    <a:srgbClr val="00204E"/>
                  </a:gs>
                </a:gsLst>
                <a:lin ang="5400000" scaled="1"/>
              </a:gradFill>
              <a:ln w="9525">
                <a:noFill/>
                <a:miter lim="800000"/>
                <a:headEnd/>
                <a:tailEnd/>
              </a:ln>
              <a:effectLst>
                <a:outerShdw dist="89803" dir="2700000" algn="ctr" rotWithShape="0">
                  <a:schemeClr val="tx1">
                    <a:alpha val="50000"/>
                  </a:schemeClr>
                </a:outerShdw>
              </a:effectLst>
            </p:spPr>
            <p:txBody>
              <a:bodyPr wrap="none" anchor="ctr"/>
              <a:lstStyle/>
              <a:p>
                <a:endParaRPr lang="en-GB"/>
              </a:p>
            </p:txBody>
          </p:sp>
        </p:grpSp>
        <p:sp>
          <p:nvSpPr>
            <p:cNvPr id="223256" name="Line 24"/>
            <p:cNvSpPr>
              <a:spLocks noChangeShapeType="1"/>
            </p:cNvSpPr>
            <p:nvPr userDrawn="1"/>
          </p:nvSpPr>
          <p:spPr bwMode="auto">
            <a:xfrm flipH="1">
              <a:off x="5828" y="209"/>
              <a:ext cx="0" cy="4174"/>
            </a:xfrm>
            <a:prstGeom prst="line">
              <a:avLst/>
            </a:prstGeom>
            <a:noFill/>
            <a:ln w="9525">
              <a:solidFill>
                <a:schemeClr val="bg1"/>
              </a:solidFill>
              <a:round/>
              <a:headEnd/>
              <a:tailEnd/>
            </a:ln>
            <a:effectLst/>
          </p:spPr>
          <p:txBody>
            <a:bodyPr/>
            <a:lstStyle/>
            <a:p>
              <a:endParaRPr lang="en-GB"/>
            </a:p>
          </p:txBody>
        </p:sp>
        <p:sp>
          <p:nvSpPr>
            <p:cNvPr id="223257" name="Line 25"/>
            <p:cNvSpPr>
              <a:spLocks noChangeShapeType="1"/>
            </p:cNvSpPr>
            <p:nvPr userDrawn="1"/>
          </p:nvSpPr>
          <p:spPr bwMode="auto">
            <a:xfrm>
              <a:off x="294" y="209"/>
              <a:ext cx="5530" cy="0"/>
            </a:xfrm>
            <a:prstGeom prst="line">
              <a:avLst/>
            </a:prstGeom>
            <a:noFill/>
            <a:ln w="9525">
              <a:solidFill>
                <a:schemeClr val="bg1"/>
              </a:solidFill>
              <a:round/>
              <a:headEnd/>
              <a:tailEnd/>
            </a:ln>
            <a:effectLst/>
          </p:spPr>
          <p:txBody>
            <a:bodyPr/>
            <a:lstStyle/>
            <a:p>
              <a:endParaRPr lang="en-GB"/>
            </a:p>
          </p:txBody>
        </p:sp>
        <p:sp>
          <p:nvSpPr>
            <p:cNvPr id="223258" name="Line 26"/>
            <p:cNvSpPr>
              <a:spLocks noChangeShapeType="1"/>
            </p:cNvSpPr>
            <p:nvPr userDrawn="1"/>
          </p:nvSpPr>
          <p:spPr bwMode="auto">
            <a:xfrm>
              <a:off x="294" y="4382"/>
              <a:ext cx="5534" cy="0"/>
            </a:xfrm>
            <a:prstGeom prst="line">
              <a:avLst/>
            </a:prstGeom>
            <a:noFill/>
            <a:ln w="9525">
              <a:solidFill>
                <a:schemeClr val="bg1"/>
              </a:solidFill>
              <a:round/>
              <a:headEnd/>
              <a:tailEnd/>
            </a:ln>
            <a:effectLst/>
          </p:spPr>
          <p:txBody>
            <a:bodyPr/>
            <a:lstStyle/>
            <a:p>
              <a:endParaRPr lang="en-GB"/>
            </a:p>
          </p:txBody>
        </p:sp>
      </p:grpSp>
      <p:grpSp>
        <p:nvGrpSpPr>
          <p:cNvPr id="223248" name="Group 16"/>
          <p:cNvGrpSpPr>
            <a:grpSpLocks/>
          </p:cNvGrpSpPr>
          <p:nvPr userDrawn="1"/>
        </p:nvGrpSpPr>
        <p:grpSpPr bwMode="auto">
          <a:xfrm>
            <a:off x="4932363" y="2565400"/>
            <a:ext cx="4097337" cy="4156075"/>
            <a:chOff x="3112" y="1620"/>
            <a:chExt cx="2581" cy="2618"/>
          </a:xfrm>
        </p:grpSpPr>
        <p:sp>
          <p:nvSpPr>
            <p:cNvPr id="223249" name="Oval 17"/>
            <p:cNvSpPr>
              <a:spLocks noChangeArrowheads="1"/>
            </p:cNvSpPr>
            <p:nvPr userDrawn="1"/>
          </p:nvSpPr>
          <p:spPr bwMode="auto">
            <a:xfrm>
              <a:off x="5057" y="3566"/>
              <a:ext cx="317" cy="317"/>
            </a:xfrm>
            <a:prstGeom prst="ellipse">
              <a:avLst/>
            </a:prstGeom>
            <a:noFill/>
            <a:ln w="9525">
              <a:solidFill>
                <a:srgbClr val="003B92"/>
              </a:solidFill>
              <a:round/>
              <a:headEnd/>
              <a:tailEnd/>
            </a:ln>
            <a:effectLst/>
          </p:spPr>
          <p:txBody>
            <a:bodyPr wrap="none" anchor="ctr"/>
            <a:lstStyle/>
            <a:p>
              <a:endParaRPr lang="en-GB"/>
            </a:p>
          </p:txBody>
        </p:sp>
        <p:sp>
          <p:nvSpPr>
            <p:cNvPr id="223250" name="Arc 18"/>
            <p:cNvSpPr>
              <a:spLocks/>
            </p:cNvSpPr>
            <p:nvPr userDrawn="1"/>
          </p:nvSpPr>
          <p:spPr bwMode="auto">
            <a:xfrm rot="-5400000">
              <a:off x="4034" y="2594"/>
              <a:ext cx="1669" cy="1620"/>
            </a:xfrm>
            <a:custGeom>
              <a:avLst/>
              <a:gdLst>
                <a:gd name="G0" fmla="+- 12040 0 0"/>
                <a:gd name="G1" fmla="+- 21600 0 0"/>
                <a:gd name="G2" fmla="+- 21600 0 0"/>
                <a:gd name="T0" fmla="*/ 0 w 33640"/>
                <a:gd name="T1" fmla="*/ 3667 h 30696"/>
                <a:gd name="T2" fmla="*/ 31631 w 33640"/>
                <a:gd name="T3" fmla="*/ 30696 h 30696"/>
                <a:gd name="T4" fmla="*/ 12040 w 33640"/>
                <a:gd name="T5" fmla="*/ 21600 h 30696"/>
              </a:gdLst>
              <a:ahLst/>
              <a:cxnLst>
                <a:cxn ang="0">
                  <a:pos x="T0" y="T1"/>
                </a:cxn>
                <a:cxn ang="0">
                  <a:pos x="T2" y="T3"/>
                </a:cxn>
                <a:cxn ang="0">
                  <a:pos x="T4" y="T5"/>
                </a:cxn>
              </a:cxnLst>
              <a:rect l="0" t="0" r="r" b="b"/>
              <a:pathLst>
                <a:path w="33640" h="30696" fill="none" extrusionOk="0">
                  <a:moveTo>
                    <a:pt x="-1" y="3666"/>
                  </a:moveTo>
                  <a:cubicBezTo>
                    <a:pt x="3560" y="1276"/>
                    <a:pt x="7751" y="-1"/>
                    <a:pt x="12040" y="0"/>
                  </a:cubicBezTo>
                  <a:cubicBezTo>
                    <a:pt x="23969" y="0"/>
                    <a:pt x="33640" y="9670"/>
                    <a:pt x="33640" y="21600"/>
                  </a:cubicBezTo>
                  <a:cubicBezTo>
                    <a:pt x="33640" y="24742"/>
                    <a:pt x="32954" y="27846"/>
                    <a:pt x="31631" y="30696"/>
                  </a:cubicBezTo>
                </a:path>
                <a:path w="33640" h="30696" stroke="0" extrusionOk="0">
                  <a:moveTo>
                    <a:pt x="-1" y="3666"/>
                  </a:moveTo>
                  <a:cubicBezTo>
                    <a:pt x="3560" y="1276"/>
                    <a:pt x="7751" y="-1"/>
                    <a:pt x="12040" y="0"/>
                  </a:cubicBezTo>
                  <a:cubicBezTo>
                    <a:pt x="23969" y="0"/>
                    <a:pt x="33640" y="9670"/>
                    <a:pt x="33640" y="21600"/>
                  </a:cubicBezTo>
                  <a:cubicBezTo>
                    <a:pt x="33640" y="24742"/>
                    <a:pt x="32954" y="27846"/>
                    <a:pt x="31631" y="30696"/>
                  </a:cubicBezTo>
                  <a:lnTo>
                    <a:pt x="12040" y="21600"/>
                  </a:lnTo>
                  <a:close/>
                </a:path>
              </a:pathLst>
            </a:custGeom>
            <a:noFill/>
            <a:ln w="9525">
              <a:solidFill>
                <a:srgbClr val="003B92"/>
              </a:solidFill>
              <a:round/>
              <a:headEnd/>
              <a:tailEnd/>
            </a:ln>
            <a:effectLst/>
          </p:spPr>
          <p:txBody>
            <a:bodyPr wrap="none" anchor="ctr"/>
            <a:lstStyle/>
            <a:p>
              <a:endParaRPr lang="en-GB"/>
            </a:p>
          </p:txBody>
        </p:sp>
        <p:sp>
          <p:nvSpPr>
            <p:cNvPr id="223251" name="Arc 19"/>
            <p:cNvSpPr>
              <a:spLocks/>
            </p:cNvSpPr>
            <p:nvPr userDrawn="1"/>
          </p:nvSpPr>
          <p:spPr bwMode="auto">
            <a:xfrm rot="-5400000">
              <a:off x="4685" y="3217"/>
              <a:ext cx="1012" cy="987"/>
            </a:xfrm>
            <a:custGeom>
              <a:avLst/>
              <a:gdLst>
                <a:gd name="G0" fmla="+- 21600 0 0"/>
                <a:gd name="G1" fmla="+- 21600 0 0"/>
                <a:gd name="G2" fmla="+- 21600 0 0"/>
                <a:gd name="T0" fmla="*/ 14386 w 43200"/>
                <a:gd name="T1" fmla="*/ 41960 h 42047"/>
                <a:gd name="T2" fmla="*/ 28562 w 43200"/>
                <a:gd name="T3" fmla="*/ 42047 h 42047"/>
                <a:gd name="T4" fmla="*/ 21600 w 43200"/>
                <a:gd name="T5" fmla="*/ 21600 h 42047"/>
              </a:gdLst>
              <a:ahLst/>
              <a:cxnLst>
                <a:cxn ang="0">
                  <a:pos x="T0" y="T1"/>
                </a:cxn>
                <a:cxn ang="0">
                  <a:pos x="T2" y="T3"/>
                </a:cxn>
                <a:cxn ang="0">
                  <a:pos x="T4" y="T5"/>
                </a:cxn>
              </a:cxnLst>
              <a:rect l="0" t="0" r="r" b="b"/>
              <a:pathLst>
                <a:path w="43200" h="42047" fill="none" extrusionOk="0">
                  <a:moveTo>
                    <a:pt x="14386" y="41959"/>
                  </a:moveTo>
                  <a:cubicBezTo>
                    <a:pt x="5763" y="38904"/>
                    <a:pt x="0" y="30748"/>
                    <a:pt x="0" y="21600"/>
                  </a:cubicBezTo>
                  <a:cubicBezTo>
                    <a:pt x="0" y="9670"/>
                    <a:pt x="9670" y="0"/>
                    <a:pt x="21600" y="0"/>
                  </a:cubicBezTo>
                  <a:cubicBezTo>
                    <a:pt x="33529" y="0"/>
                    <a:pt x="43200" y="9670"/>
                    <a:pt x="43200" y="21600"/>
                  </a:cubicBezTo>
                  <a:cubicBezTo>
                    <a:pt x="43200" y="30846"/>
                    <a:pt x="37314" y="39067"/>
                    <a:pt x="28562" y="42047"/>
                  </a:cubicBezTo>
                </a:path>
                <a:path w="43200" h="42047" stroke="0" extrusionOk="0">
                  <a:moveTo>
                    <a:pt x="14386" y="41959"/>
                  </a:moveTo>
                  <a:cubicBezTo>
                    <a:pt x="5763" y="38904"/>
                    <a:pt x="0" y="30748"/>
                    <a:pt x="0" y="21600"/>
                  </a:cubicBezTo>
                  <a:cubicBezTo>
                    <a:pt x="0" y="9670"/>
                    <a:pt x="9670" y="0"/>
                    <a:pt x="21600" y="0"/>
                  </a:cubicBezTo>
                  <a:cubicBezTo>
                    <a:pt x="33529" y="0"/>
                    <a:pt x="43200" y="9670"/>
                    <a:pt x="43200" y="21600"/>
                  </a:cubicBezTo>
                  <a:cubicBezTo>
                    <a:pt x="43200" y="30846"/>
                    <a:pt x="37314" y="39067"/>
                    <a:pt x="28562" y="42047"/>
                  </a:cubicBezTo>
                  <a:lnTo>
                    <a:pt x="21600" y="21600"/>
                  </a:lnTo>
                  <a:close/>
                </a:path>
              </a:pathLst>
            </a:custGeom>
            <a:noFill/>
            <a:ln w="9525">
              <a:solidFill>
                <a:srgbClr val="003B92"/>
              </a:solidFill>
              <a:round/>
              <a:headEnd/>
              <a:tailEnd/>
            </a:ln>
            <a:effectLst/>
          </p:spPr>
          <p:txBody>
            <a:bodyPr wrap="none" anchor="ctr"/>
            <a:lstStyle/>
            <a:p>
              <a:endParaRPr lang="en-GB"/>
            </a:p>
          </p:txBody>
        </p:sp>
        <p:sp>
          <p:nvSpPr>
            <p:cNvPr id="223252" name="Arc 20"/>
            <p:cNvSpPr>
              <a:spLocks/>
            </p:cNvSpPr>
            <p:nvPr userDrawn="1"/>
          </p:nvSpPr>
          <p:spPr bwMode="auto">
            <a:xfrm rot="-5400000">
              <a:off x="3096" y="1636"/>
              <a:ext cx="2613" cy="2581"/>
            </a:xfrm>
            <a:custGeom>
              <a:avLst/>
              <a:gdLst>
                <a:gd name="G0" fmla="+- 6801 0 0"/>
                <a:gd name="G1" fmla="+- 21600 0 0"/>
                <a:gd name="G2" fmla="+- 21600 0 0"/>
                <a:gd name="T0" fmla="*/ 0 w 28401"/>
                <a:gd name="T1" fmla="*/ 1099 h 26385"/>
                <a:gd name="T2" fmla="*/ 27864 w 28401"/>
                <a:gd name="T3" fmla="*/ 26385 h 26385"/>
                <a:gd name="T4" fmla="*/ 6801 w 28401"/>
                <a:gd name="T5" fmla="*/ 21600 h 26385"/>
              </a:gdLst>
              <a:ahLst/>
              <a:cxnLst>
                <a:cxn ang="0">
                  <a:pos x="T0" y="T1"/>
                </a:cxn>
                <a:cxn ang="0">
                  <a:pos x="T2" y="T3"/>
                </a:cxn>
                <a:cxn ang="0">
                  <a:pos x="T4" y="T5"/>
                </a:cxn>
              </a:cxnLst>
              <a:rect l="0" t="0" r="r" b="b"/>
              <a:pathLst>
                <a:path w="28401" h="26385" fill="none" extrusionOk="0">
                  <a:moveTo>
                    <a:pt x="-1" y="1098"/>
                  </a:moveTo>
                  <a:cubicBezTo>
                    <a:pt x="2193" y="370"/>
                    <a:pt x="4489" y="-1"/>
                    <a:pt x="6801" y="0"/>
                  </a:cubicBezTo>
                  <a:cubicBezTo>
                    <a:pt x="18730" y="0"/>
                    <a:pt x="28401" y="9670"/>
                    <a:pt x="28401" y="21600"/>
                  </a:cubicBezTo>
                  <a:cubicBezTo>
                    <a:pt x="28401" y="23210"/>
                    <a:pt x="28220" y="24815"/>
                    <a:pt x="27864" y="26385"/>
                  </a:cubicBezTo>
                </a:path>
                <a:path w="28401" h="26385" stroke="0" extrusionOk="0">
                  <a:moveTo>
                    <a:pt x="-1" y="1098"/>
                  </a:moveTo>
                  <a:cubicBezTo>
                    <a:pt x="2193" y="370"/>
                    <a:pt x="4489" y="-1"/>
                    <a:pt x="6801" y="0"/>
                  </a:cubicBezTo>
                  <a:cubicBezTo>
                    <a:pt x="18730" y="0"/>
                    <a:pt x="28401" y="9670"/>
                    <a:pt x="28401" y="21600"/>
                  </a:cubicBezTo>
                  <a:cubicBezTo>
                    <a:pt x="28401" y="23210"/>
                    <a:pt x="28220" y="24815"/>
                    <a:pt x="27864" y="26385"/>
                  </a:cubicBezTo>
                  <a:lnTo>
                    <a:pt x="6801" y="21600"/>
                  </a:lnTo>
                  <a:close/>
                </a:path>
              </a:pathLst>
            </a:custGeom>
            <a:noFill/>
            <a:ln w="9525">
              <a:solidFill>
                <a:srgbClr val="003B92"/>
              </a:solidFill>
              <a:round/>
              <a:headEnd/>
              <a:tailEnd/>
            </a:ln>
            <a:effectLst/>
          </p:spPr>
          <p:txBody>
            <a:bodyPr wrap="none" anchor="ctr"/>
            <a:lstStyle/>
            <a:p>
              <a:endParaRPr lang="en-GB"/>
            </a:p>
          </p:txBody>
        </p:sp>
      </p:grpSp>
      <p:sp>
        <p:nvSpPr>
          <p:cNvPr id="223245" name="Text Box 13"/>
          <p:cNvSpPr txBox="1">
            <a:spLocks noChangeArrowheads="1"/>
          </p:cNvSpPr>
          <p:nvPr userDrawn="1"/>
        </p:nvSpPr>
        <p:spPr bwMode="auto">
          <a:xfrm>
            <a:off x="323850" y="6524625"/>
            <a:ext cx="8569325" cy="198438"/>
          </a:xfrm>
          <a:prstGeom prst="rect">
            <a:avLst/>
          </a:prstGeom>
          <a:noFill/>
          <a:ln w="9525">
            <a:noFill/>
            <a:miter lim="800000"/>
            <a:headEnd/>
            <a:tailEnd/>
          </a:ln>
          <a:effectLst/>
        </p:spPr>
        <p:txBody>
          <a:bodyPr>
            <a:spAutoFit/>
          </a:bodyPr>
          <a:lstStyle/>
          <a:p>
            <a:pPr algn="l">
              <a:tabLst>
                <a:tab pos="8434388" algn="r"/>
              </a:tabLst>
            </a:pPr>
            <a:r>
              <a:rPr lang="en-GB" sz="700">
                <a:solidFill>
                  <a:srgbClr val="99CCFF"/>
                </a:solidFill>
              </a:rPr>
              <a:t>Copyright Saville Consulting 2007. All rights reserved	www.savilleconsulting.com</a:t>
            </a:r>
            <a:r>
              <a:rPr lang="en-GB" sz="700"/>
              <a:t> </a:t>
            </a:r>
          </a:p>
        </p:txBody>
      </p:sp>
      <p:sp>
        <p:nvSpPr>
          <p:cNvPr id="223238" name="Line 6"/>
          <p:cNvSpPr>
            <a:spLocks noChangeShapeType="1"/>
          </p:cNvSpPr>
          <p:nvPr userDrawn="1"/>
        </p:nvSpPr>
        <p:spPr bwMode="auto">
          <a:xfrm flipV="1">
            <a:off x="323850" y="3716338"/>
            <a:ext cx="8496300" cy="0"/>
          </a:xfrm>
          <a:prstGeom prst="line">
            <a:avLst/>
          </a:prstGeom>
          <a:noFill/>
          <a:ln w="9525">
            <a:solidFill>
              <a:srgbClr val="00B5E6"/>
            </a:solidFill>
            <a:round/>
            <a:headEnd/>
            <a:tailEnd/>
          </a:ln>
          <a:effectLst/>
        </p:spPr>
        <p:txBody>
          <a:bodyPr/>
          <a:lstStyle/>
          <a:p>
            <a:endParaRPr lang="en-GB"/>
          </a:p>
        </p:txBody>
      </p:sp>
      <p:sp>
        <p:nvSpPr>
          <p:cNvPr id="223246" name="Rectangle 14"/>
          <p:cNvSpPr>
            <a:spLocks noGrp="1" noChangeArrowheads="1"/>
          </p:cNvSpPr>
          <p:nvPr>
            <p:ph type="ctrTitle"/>
          </p:nvPr>
        </p:nvSpPr>
        <p:spPr>
          <a:xfrm>
            <a:off x="685800" y="2636838"/>
            <a:ext cx="7772400" cy="866775"/>
          </a:xfrm>
        </p:spPr>
        <p:txBody>
          <a:bodyPr/>
          <a:lstStyle>
            <a:lvl1pPr algn="ctr">
              <a:defRPr sz="3600"/>
            </a:lvl1pPr>
          </a:lstStyle>
          <a:p>
            <a:r>
              <a:rPr lang="en-US"/>
              <a:t>Click to edit Master title style</a:t>
            </a:r>
          </a:p>
        </p:txBody>
      </p:sp>
      <p:sp>
        <p:nvSpPr>
          <p:cNvPr id="223247" name="Rectangle 15"/>
          <p:cNvSpPr>
            <a:spLocks noGrp="1" noChangeArrowheads="1"/>
          </p:cNvSpPr>
          <p:nvPr>
            <p:ph type="subTitle" idx="1"/>
          </p:nvPr>
        </p:nvSpPr>
        <p:spPr>
          <a:xfrm>
            <a:off x="1371600" y="3886200"/>
            <a:ext cx="6400800" cy="1630363"/>
          </a:xfrm>
        </p:spPr>
        <p:txBody>
          <a:bodyPr/>
          <a:lstStyle>
            <a:lvl1pPr marL="0" indent="0" algn="ctr">
              <a:buFont typeface="Arial" charset="0"/>
              <a:buNone/>
              <a:defRPr/>
            </a:lvl1pPr>
          </a:lstStyle>
          <a:p>
            <a:r>
              <a:rPr lang="en-US"/>
              <a:t>Click to edit Master subtitle style</a:t>
            </a:r>
          </a:p>
        </p:txBody>
      </p:sp>
      <p:pic>
        <p:nvPicPr>
          <p:cNvPr id="223264" name="Picture 32" descr="sclogo_cyan_white_trans_small"/>
          <p:cNvPicPr>
            <a:picLocks noChangeAspect="1" noChangeArrowheads="1"/>
          </p:cNvPicPr>
          <p:nvPr userDrawn="1"/>
        </p:nvPicPr>
        <p:blipFill>
          <a:blip r:embed="rId2" cstate="print"/>
          <a:srcRect/>
          <a:stretch>
            <a:fillRect/>
          </a:stretch>
        </p:blipFill>
        <p:spPr bwMode="auto">
          <a:xfrm>
            <a:off x="6877050" y="260350"/>
            <a:ext cx="2051050" cy="271463"/>
          </a:xfrm>
          <a:prstGeom prst="rect">
            <a:avLst/>
          </a:prstGeom>
          <a:noFill/>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216525" y="182563"/>
            <a:ext cx="1660525" cy="6126162"/>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31775" y="182563"/>
            <a:ext cx="4832350" cy="6126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231775" y="182563"/>
            <a:ext cx="6335713" cy="574675"/>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395288" y="1341438"/>
            <a:ext cx="6481762" cy="24066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95288" y="3900488"/>
            <a:ext cx="6481762" cy="24082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1775" y="182563"/>
            <a:ext cx="6335713" cy="574675"/>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395288" y="1341438"/>
            <a:ext cx="3163887" cy="49672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711575" y="1341438"/>
            <a:ext cx="3165475" cy="49672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31775" y="182563"/>
            <a:ext cx="6645275" cy="6126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31775" y="182563"/>
            <a:ext cx="6335713" cy="574675"/>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395288" y="1341438"/>
            <a:ext cx="6481762" cy="4967287"/>
          </a:xfrm>
        </p:spPr>
        <p:txBody>
          <a:bodyPr/>
          <a:lstStyle/>
          <a:p>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95288" y="1341438"/>
            <a:ext cx="3163887" cy="49672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711575" y="1341438"/>
            <a:ext cx="3165475" cy="49672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20168" name="Rectangle 8" descr="Light downward diagonal"/>
          <p:cNvSpPr>
            <a:spLocks noChangeArrowheads="1"/>
          </p:cNvSpPr>
          <p:nvPr userDrawn="1"/>
        </p:nvSpPr>
        <p:spPr bwMode="auto">
          <a:xfrm>
            <a:off x="0" y="0"/>
            <a:ext cx="9144000" cy="6858000"/>
          </a:xfrm>
          <a:prstGeom prst="rect">
            <a:avLst/>
          </a:prstGeom>
          <a:pattFill prst="ltDnDiag">
            <a:fgClr>
              <a:srgbClr val="A7A7A7"/>
            </a:fgClr>
            <a:bgClr>
              <a:srgbClr val="717171"/>
            </a:bgClr>
          </a:pattFill>
          <a:ln w="9525">
            <a:solidFill>
              <a:schemeClr val="tx1"/>
            </a:solidFill>
            <a:miter lim="800000"/>
            <a:headEnd/>
            <a:tailEnd/>
          </a:ln>
          <a:effectLst/>
        </p:spPr>
        <p:txBody>
          <a:bodyPr wrap="none" anchor="ctr"/>
          <a:lstStyle/>
          <a:p>
            <a:endParaRPr lang="en-GB"/>
          </a:p>
        </p:txBody>
      </p:sp>
      <p:grpSp>
        <p:nvGrpSpPr>
          <p:cNvPr id="220180" name="Group 20"/>
          <p:cNvGrpSpPr>
            <a:grpSpLocks/>
          </p:cNvGrpSpPr>
          <p:nvPr userDrawn="1"/>
        </p:nvGrpSpPr>
        <p:grpSpPr bwMode="auto">
          <a:xfrm>
            <a:off x="107950" y="111125"/>
            <a:ext cx="8928100" cy="6627813"/>
            <a:chOff x="68" y="70"/>
            <a:chExt cx="5624" cy="4175"/>
          </a:xfrm>
        </p:grpSpPr>
        <p:sp>
          <p:nvSpPr>
            <p:cNvPr id="220173" name="AutoShape 13"/>
            <p:cNvSpPr>
              <a:spLocks noChangeArrowheads="1"/>
            </p:cNvSpPr>
            <p:nvPr userDrawn="1"/>
          </p:nvSpPr>
          <p:spPr bwMode="auto">
            <a:xfrm>
              <a:off x="68" y="70"/>
              <a:ext cx="3817" cy="4174"/>
            </a:xfrm>
            <a:prstGeom prst="roundRect">
              <a:avLst>
                <a:gd name="adj" fmla="val 2991"/>
              </a:avLst>
            </a:prstGeom>
            <a:gradFill rotWithShape="1">
              <a:gsLst>
                <a:gs pos="0">
                  <a:srgbClr val="002F74"/>
                </a:gs>
                <a:gs pos="100000">
                  <a:srgbClr val="00204E"/>
                </a:gs>
              </a:gsLst>
              <a:lin ang="5400000" scaled="1"/>
            </a:gradFill>
            <a:ln w="9525">
              <a:solidFill>
                <a:schemeClr val="bg1"/>
              </a:solidFill>
              <a:round/>
              <a:headEnd/>
              <a:tailEnd/>
            </a:ln>
            <a:effectLst>
              <a:outerShdw dist="89803" dir="2700000" algn="ctr" rotWithShape="0">
                <a:schemeClr val="tx1">
                  <a:alpha val="50000"/>
                </a:schemeClr>
              </a:outerShdw>
            </a:effectLst>
          </p:spPr>
          <p:txBody>
            <a:bodyPr wrap="none" anchor="ctr"/>
            <a:lstStyle/>
            <a:p>
              <a:endParaRPr lang="en-GB"/>
            </a:p>
          </p:txBody>
        </p:sp>
        <p:sp>
          <p:nvSpPr>
            <p:cNvPr id="220174" name="Rectangle 14"/>
            <p:cNvSpPr>
              <a:spLocks noChangeArrowheads="1"/>
            </p:cNvSpPr>
            <p:nvPr userDrawn="1"/>
          </p:nvSpPr>
          <p:spPr bwMode="auto">
            <a:xfrm>
              <a:off x="3787" y="76"/>
              <a:ext cx="1905" cy="4169"/>
            </a:xfrm>
            <a:prstGeom prst="rect">
              <a:avLst/>
            </a:prstGeom>
            <a:gradFill rotWithShape="1">
              <a:gsLst>
                <a:gs pos="0">
                  <a:srgbClr val="002F74"/>
                </a:gs>
                <a:gs pos="100000">
                  <a:srgbClr val="00204E"/>
                </a:gs>
              </a:gsLst>
              <a:lin ang="5400000" scaled="1"/>
            </a:gradFill>
            <a:ln w="9525">
              <a:noFill/>
              <a:miter lim="800000"/>
              <a:headEnd/>
              <a:tailEnd/>
            </a:ln>
            <a:effectLst>
              <a:outerShdw dist="89803" dir="2700000" algn="ctr" rotWithShape="0">
                <a:schemeClr val="tx1">
                  <a:alpha val="50000"/>
                </a:schemeClr>
              </a:outerShdw>
            </a:effectLst>
          </p:spPr>
          <p:txBody>
            <a:bodyPr wrap="none" anchor="ctr"/>
            <a:lstStyle/>
            <a:p>
              <a:endParaRPr lang="en-GB"/>
            </a:p>
          </p:txBody>
        </p:sp>
      </p:grpSp>
      <p:sp>
        <p:nvSpPr>
          <p:cNvPr id="220177" name="Line 17"/>
          <p:cNvSpPr>
            <a:spLocks noChangeShapeType="1"/>
          </p:cNvSpPr>
          <p:nvPr userDrawn="1"/>
        </p:nvSpPr>
        <p:spPr bwMode="auto">
          <a:xfrm flipH="1">
            <a:off x="9036050" y="115888"/>
            <a:ext cx="0" cy="6626225"/>
          </a:xfrm>
          <a:prstGeom prst="line">
            <a:avLst/>
          </a:prstGeom>
          <a:noFill/>
          <a:ln w="9525">
            <a:solidFill>
              <a:schemeClr val="bg1"/>
            </a:solidFill>
            <a:round/>
            <a:headEnd/>
            <a:tailEnd/>
          </a:ln>
          <a:effectLst/>
        </p:spPr>
        <p:txBody>
          <a:bodyPr/>
          <a:lstStyle/>
          <a:p>
            <a:endParaRPr lang="en-GB"/>
          </a:p>
        </p:txBody>
      </p:sp>
      <p:sp>
        <p:nvSpPr>
          <p:cNvPr id="220178" name="Line 18"/>
          <p:cNvSpPr>
            <a:spLocks noChangeShapeType="1"/>
          </p:cNvSpPr>
          <p:nvPr userDrawn="1"/>
        </p:nvSpPr>
        <p:spPr bwMode="auto">
          <a:xfrm>
            <a:off x="250825" y="115888"/>
            <a:ext cx="8778875" cy="0"/>
          </a:xfrm>
          <a:prstGeom prst="line">
            <a:avLst/>
          </a:prstGeom>
          <a:noFill/>
          <a:ln w="9525">
            <a:solidFill>
              <a:schemeClr val="bg1"/>
            </a:solidFill>
            <a:round/>
            <a:headEnd/>
            <a:tailEnd/>
          </a:ln>
          <a:effectLst/>
        </p:spPr>
        <p:txBody>
          <a:bodyPr/>
          <a:lstStyle/>
          <a:p>
            <a:endParaRPr lang="en-GB"/>
          </a:p>
        </p:txBody>
      </p:sp>
      <p:sp>
        <p:nvSpPr>
          <p:cNvPr id="220179" name="Line 19"/>
          <p:cNvSpPr>
            <a:spLocks noChangeShapeType="1"/>
          </p:cNvSpPr>
          <p:nvPr userDrawn="1"/>
        </p:nvSpPr>
        <p:spPr bwMode="auto">
          <a:xfrm>
            <a:off x="250825" y="6740525"/>
            <a:ext cx="8785225" cy="0"/>
          </a:xfrm>
          <a:prstGeom prst="line">
            <a:avLst/>
          </a:prstGeom>
          <a:noFill/>
          <a:ln w="9525">
            <a:solidFill>
              <a:schemeClr val="bg1"/>
            </a:solidFill>
            <a:round/>
            <a:headEnd/>
            <a:tailEnd/>
          </a:ln>
          <a:effectLst/>
        </p:spPr>
        <p:txBody>
          <a:bodyPr/>
          <a:lstStyle/>
          <a:p>
            <a:endParaRPr lang="en-GB"/>
          </a:p>
        </p:txBody>
      </p:sp>
      <p:grpSp>
        <p:nvGrpSpPr>
          <p:cNvPr id="220185" name="Group 25"/>
          <p:cNvGrpSpPr>
            <a:grpSpLocks/>
          </p:cNvGrpSpPr>
          <p:nvPr userDrawn="1"/>
        </p:nvGrpSpPr>
        <p:grpSpPr bwMode="auto">
          <a:xfrm>
            <a:off x="4932363" y="2565400"/>
            <a:ext cx="4097337" cy="4156075"/>
            <a:chOff x="3112" y="1620"/>
            <a:chExt cx="2581" cy="2618"/>
          </a:xfrm>
        </p:grpSpPr>
        <p:sp>
          <p:nvSpPr>
            <p:cNvPr id="220181" name="Oval 21"/>
            <p:cNvSpPr>
              <a:spLocks noChangeArrowheads="1"/>
            </p:cNvSpPr>
            <p:nvPr userDrawn="1"/>
          </p:nvSpPr>
          <p:spPr bwMode="auto">
            <a:xfrm>
              <a:off x="5057" y="3566"/>
              <a:ext cx="317" cy="317"/>
            </a:xfrm>
            <a:prstGeom prst="ellipse">
              <a:avLst/>
            </a:prstGeom>
            <a:noFill/>
            <a:ln w="9525">
              <a:solidFill>
                <a:srgbClr val="003B92"/>
              </a:solidFill>
              <a:round/>
              <a:headEnd/>
              <a:tailEnd/>
            </a:ln>
            <a:effectLst/>
          </p:spPr>
          <p:txBody>
            <a:bodyPr wrap="none" anchor="ctr"/>
            <a:lstStyle/>
            <a:p>
              <a:endParaRPr lang="en-GB"/>
            </a:p>
          </p:txBody>
        </p:sp>
        <p:sp>
          <p:nvSpPr>
            <p:cNvPr id="220182" name="Arc 22"/>
            <p:cNvSpPr>
              <a:spLocks/>
            </p:cNvSpPr>
            <p:nvPr userDrawn="1"/>
          </p:nvSpPr>
          <p:spPr bwMode="auto">
            <a:xfrm rot="-5400000">
              <a:off x="4034" y="2594"/>
              <a:ext cx="1669" cy="1620"/>
            </a:xfrm>
            <a:custGeom>
              <a:avLst/>
              <a:gdLst>
                <a:gd name="G0" fmla="+- 12040 0 0"/>
                <a:gd name="G1" fmla="+- 21600 0 0"/>
                <a:gd name="G2" fmla="+- 21600 0 0"/>
                <a:gd name="T0" fmla="*/ 0 w 33640"/>
                <a:gd name="T1" fmla="*/ 3667 h 30696"/>
                <a:gd name="T2" fmla="*/ 31631 w 33640"/>
                <a:gd name="T3" fmla="*/ 30696 h 30696"/>
                <a:gd name="T4" fmla="*/ 12040 w 33640"/>
                <a:gd name="T5" fmla="*/ 21600 h 30696"/>
              </a:gdLst>
              <a:ahLst/>
              <a:cxnLst>
                <a:cxn ang="0">
                  <a:pos x="T0" y="T1"/>
                </a:cxn>
                <a:cxn ang="0">
                  <a:pos x="T2" y="T3"/>
                </a:cxn>
                <a:cxn ang="0">
                  <a:pos x="T4" y="T5"/>
                </a:cxn>
              </a:cxnLst>
              <a:rect l="0" t="0" r="r" b="b"/>
              <a:pathLst>
                <a:path w="33640" h="30696" fill="none" extrusionOk="0">
                  <a:moveTo>
                    <a:pt x="-1" y="3666"/>
                  </a:moveTo>
                  <a:cubicBezTo>
                    <a:pt x="3560" y="1276"/>
                    <a:pt x="7751" y="-1"/>
                    <a:pt x="12040" y="0"/>
                  </a:cubicBezTo>
                  <a:cubicBezTo>
                    <a:pt x="23969" y="0"/>
                    <a:pt x="33640" y="9670"/>
                    <a:pt x="33640" y="21600"/>
                  </a:cubicBezTo>
                  <a:cubicBezTo>
                    <a:pt x="33640" y="24742"/>
                    <a:pt x="32954" y="27846"/>
                    <a:pt x="31631" y="30696"/>
                  </a:cubicBezTo>
                </a:path>
                <a:path w="33640" h="30696" stroke="0" extrusionOk="0">
                  <a:moveTo>
                    <a:pt x="-1" y="3666"/>
                  </a:moveTo>
                  <a:cubicBezTo>
                    <a:pt x="3560" y="1276"/>
                    <a:pt x="7751" y="-1"/>
                    <a:pt x="12040" y="0"/>
                  </a:cubicBezTo>
                  <a:cubicBezTo>
                    <a:pt x="23969" y="0"/>
                    <a:pt x="33640" y="9670"/>
                    <a:pt x="33640" y="21600"/>
                  </a:cubicBezTo>
                  <a:cubicBezTo>
                    <a:pt x="33640" y="24742"/>
                    <a:pt x="32954" y="27846"/>
                    <a:pt x="31631" y="30696"/>
                  </a:cubicBezTo>
                  <a:lnTo>
                    <a:pt x="12040" y="21600"/>
                  </a:lnTo>
                  <a:close/>
                </a:path>
              </a:pathLst>
            </a:custGeom>
            <a:noFill/>
            <a:ln w="9525">
              <a:solidFill>
                <a:srgbClr val="003B92"/>
              </a:solidFill>
              <a:round/>
              <a:headEnd/>
              <a:tailEnd/>
            </a:ln>
            <a:effectLst/>
          </p:spPr>
          <p:txBody>
            <a:bodyPr wrap="none" anchor="ctr"/>
            <a:lstStyle/>
            <a:p>
              <a:endParaRPr lang="en-GB"/>
            </a:p>
          </p:txBody>
        </p:sp>
        <p:sp>
          <p:nvSpPr>
            <p:cNvPr id="220183" name="Arc 23"/>
            <p:cNvSpPr>
              <a:spLocks/>
            </p:cNvSpPr>
            <p:nvPr userDrawn="1"/>
          </p:nvSpPr>
          <p:spPr bwMode="auto">
            <a:xfrm rot="-5400000">
              <a:off x="4685" y="3217"/>
              <a:ext cx="1012" cy="987"/>
            </a:xfrm>
            <a:custGeom>
              <a:avLst/>
              <a:gdLst>
                <a:gd name="G0" fmla="+- 21600 0 0"/>
                <a:gd name="G1" fmla="+- 21600 0 0"/>
                <a:gd name="G2" fmla="+- 21600 0 0"/>
                <a:gd name="T0" fmla="*/ 14386 w 43200"/>
                <a:gd name="T1" fmla="*/ 41960 h 42047"/>
                <a:gd name="T2" fmla="*/ 28562 w 43200"/>
                <a:gd name="T3" fmla="*/ 42047 h 42047"/>
                <a:gd name="T4" fmla="*/ 21600 w 43200"/>
                <a:gd name="T5" fmla="*/ 21600 h 42047"/>
              </a:gdLst>
              <a:ahLst/>
              <a:cxnLst>
                <a:cxn ang="0">
                  <a:pos x="T0" y="T1"/>
                </a:cxn>
                <a:cxn ang="0">
                  <a:pos x="T2" y="T3"/>
                </a:cxn>
                <a:cxn ang="0">
                  <a:pos x="T4" y="T5"/>
                </a:cxn>
              </a:cxnLst>
              <a:rect l="0" t="0" r="r" b="b"/>
              <a:pathLst>
                <a:path w="43200" h="42047" fill="none" extrusionOk="0">
                  <a:moveTo>
                    <a:pt x="14386" y="41959"/>
                  </a:moveTo>
                  <a:cubicBezTo>
                    <a:pt x="5763" y="38904"/>
                    <a:pt x="0" y="30748"/>
                    <a:pt x="0" y="21600"/>
                  </a:cubicBezTo>
                  <a:cubicBezTo>
                    <a:pt x="0" y="9670"/>
                    <a:pt x="9670" y="0"/>
                    <a:pt x="21600" y="0"/>
                  </a:cubicBezTo>
                  <a:cubicBezTo>
                    <a:pt x="33529" y="0"/>
                    <a:pt x="43200" y="9670"/>
                    <a:pt x="43200" y="21600"/>
                  </a:cubicBezTo>
                  <a:cubicBezTo>
                    <a:pt x="43200" y="30846"/>
                    <a:pt x="37314" y="39067"/>
                    <a:pt x="28562" y="42047"/>
                  </a:cubicBezTo>
                </a:path>
                <a:path w="43200" h="42047" stroke="0" extrusionOk="0">
                  <a:moveTo>
                    <a:pt x="14386" y="41959"/>
                  </a:moveTo>
                  <a:cubicBezTo>
                    <a:pt x="5763" y="38904"/>
                    <a:pt x="0" y="30748"/>
                    <a:pt x="0" y="21600"/>
                  </a:cubicBezTo>
                  <a:cubicBezTo>
                    <a:pt x="0" y="9670"/>
                    <a:pt x="9670" y="0"/>
                    <a:pt x="21600" y="0"/>
                  </a:cubicBezTo>
                  <a:cubicBezTo>
                    <a:pt x="33529" y="0"/>
                    <a:pt x="43200" y="9670"/>
                    <a:pt x="43200" y="21600"/>
                  </a:cubicBezTo>
                  <a:cubicBezTo>
                    <a:pt x="43200" y="30846"/>
                    <a:pt x="37314" y="39067"/>
                    <a:pt x="28562" y="42047"/>
                  </a:cubicBezTo>
                  <a:lnTo>
                    <a:pt x="21600" y="21600"/>
                  </a:lnTo>
                  <a:close/>
                </a:path>
              </a:pathLst>
            </a:custGeom>
            <a:noFill/>
            <a:ln w="9525">
              <a:solidFill>
                <a:srgbClr val="003B92"/>
              </a:solidFill>
              <a:round/>
              <a:headEnd/>
              <a:tailEnd/>
            </a:ln>
            <a:effectLst/>
          </p:spPr>
          <p:txBody>
            <a:bodyPr wrap="none" anchor="ctr"/>
            <a:lstStyle/>
            <a:p>
              <a:endParaRPr lang="en-GB"/>
            </a:p>
          </p:txBody>
        </p:sp>
        <p:sp>
          <p:nvSpPr>
            <p:cNvPr id="220184" name="Arc 24"/>
            <p:cNvSpPr>
              <a:spLocks/>
            </p:cNvSpPr>
            <p:nvPr userDrawn="1"/>
          </p:nvSpPr>
          <p:spPr bwMode="auto">
            <a:xfrm rot="-5400000">
              <a:off x="3096" y="1636"/>
              <a:ext cx="2613" cy="2581"/>
            </a:xfrm>
            <a:custGeom>
              <a:avLst/>
              <a:gdLst>
                <a:gd name="G0" fmla="+- 6801 0 0"/>
                <a:gd name="G1" fmla="+- 21600 0 0"/>
                <a:gd name="G2" fmla="+- 21600 0 0"/>
                <a:gd name="T0" fmla="*/ 0 w 28401"/>
                <a:gd name="T1" fmla="*/ 1099 h 26385"/>
                <a:gd name="T2" fmla="*/ 27864 w 28401"/>
                <a:gd name="T3" fmla="*/ 26385 h 26385"/>
                <a:gd name="T4" fmla="*/ 6801 w 28401"/>
                <a:gd name="T5" fmla="*/ 21600 h 26385"/>
              </a:gdLst>
              <a:ahLst/>
              <a:cxnLst>
                <a:cxn ang="0">
                  <a:pos x="T0" y="T1"/>
                </a:cxn>
                <a:cxn ang="0">
                  <a:pos x="T2" y="T3"/>
                </a:cxn>
                <a:cxn ang="0">
                  <a:pos x="T4" y="T5"/>
                </a:cxn>
              </a:cxnLst>
              <a:rect l="0" t="0" r="r" b="b"/>
              <a:pathLst>
                <a:path w="28401" h="26385" fill="none" extrusionOk="0">
                  <a:moveTo>
                    <a:pt x="-1" y="1098"/>
                  </a:moveTo>
                  <a:cubicBezTo>
                    <a:pt x="2193" y="370"/>
                    <a:pt x="4489" y="-1"/>
                    <a:pt x="6801" y="0"/>
                  </a:cubicBezTo>
                  <a:cubicBezTo>
                    <a:pt x="18730" y="0"/>
                    <a:pt x="28401" y="9670"/>
                    <a:pt x="28401" y="21600"/>
                  </a:cubicBezTo>
                  <a:cubicBezTo>
                    <a:pt x="28401" y="23210"/>
                    <a:pt x="28220" y="24815"/>
                    <a:pt x="27864" y="26385"/>
                  </a:cubicBezTo>
                </a:path>
                <a:path w="28401" h="26385" stroke="0" extrusionOk="0">
                  <a:moveTo>
                    <a:pt x="-1" y="1098"/>
                  </a:moveTo>
                  <a:cubicBezTo>
                    <a:pt x="2193" y="370"/>
                    <a:pt x="4489" y="-1"/>
                    <a:pt x="6801" y="0"/>
                  </a:cubicBezTo>
                  <a:cubicBezTo>
                    <a:pt x="18730" y="0"/>
                    <a:pt x="28401" y="9670"/>
                    <a:pt x="28401" y="21600"/>
                  </a:cubicBezTo>
                  <a:cubicBezTo>
                    <a:pt x="28401" y="23210"/>
                    <a:pt x="28220" y="24815"/>
                    <a:pt x="27864" y="26385"/>
                  </a:cubicBezTo>
                  <a:lnTo>
                    <a:pt x="6801" y="21600"/>
                  </a:lnTo>
                  <a:close/>
                </a:path>
              </a:pathLst>
            </a:custGeom>
            <a:noFill/>
            <a:ln w="9525">
              <a:solidFill>
                <a:srgbClr val="003B92"/>
              </a:solidFill>
              <a:round/>
              <a:headEnd/>
              <a:tailEnd/>
            </a:ln>
            <a:effectLst/>
          </p:spPr>
          <p:txBody>
            <a:bodyPr wrap="none" anchor="ctr"/>
            <a:lstStyle/>
            <a:p>
              <a:endParaRPr lang="en-GB"/>
            </a:p>
          </p:txBody>
        </p:sp>
      </p:grpSp>
      <p:sp>
        <p:nvSpPr>
          <p:cNvPr id="220164" name="Rectangle 4"/>
          <p:cNvSpPr>
            <a:spLocks noGrp="1" noChangeArrowheads="1"/>
          </p:cNvSpPr>
          <p:nvPr>
            <p:ph type="body" idx="1"/>
          </p:nvPr>
        </p:nvSpPr>
        <p:spPr bwMode="auto">
          <a:xfrm>
            <a:off x="395288" y="1341438"/>
            <a:ext cx="6481762" cy="49672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220163" name="Rectangle 3"/>
          <p:cNvSpPr>
            <a:spLocks noGrp="1" noChangeArrowheads="1"/>
          </p:cNvSpPr>
          <p:nvPr>
            <p:ph type="title"/>
          </p:nvPr>
        </p:nvSpPr>
        <p:spPr bwMode="auto">
          <a:xfrm>
            <a:off x="231775" y="182563"/>
            <a:ext cx="6335713" cy="5746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220162" name="Line 2"/>
          <p:cNvSpPr>
            <a:spLocks noChangeShapeType="1"/>
          </p:cNvSpPr>
          <p:nvPr userDrawn="1"/>
        </p:nvSpPr>
        <p:spPr bwMode="auto">
          <a:xfrm flipV="1">
            <a:off x="323850" y="836613"/>
            <a:ext cx="8496300" cy="0"/>
          </a:xfrm>
          <a:prstGeom prst="line">
            <a:avLst/>
          </a:prstGeom>
          <a:noFill/>
          <a:ln w="9525">
            <a:solidFill>
              <a:srgbClr val="00B5E6"/>
            </a:solidFill>
            <a:round/>
            <a:headEnd/>
            <a:tailEnd/>
          </a:ln>
          <a:effectLst/>
        </p:spPr>
        <p:txBody>
          <a:bodyPr/>
          <a:lstStyle/>
          <a:p>
            <a:endParaRPr lang="en-GB"/>
          </a:p>
        </p:txBody>
      </p:sp>
      <p:sp>
        <p:nvSpPr>
          <p:cNvPr id="220186" name="Oval 26"/>
          <p:cNvSpPr>
            <a:spLocks noChangeArrowheads="1"/>
          </p:cNvSpPr>
          <p:nvPr userDrawn="1"/>
        </p:nvSpPr>
        <p:spPr bwMode="auto">
          <a:xfrm>
            <a:off x="7596188" y="2565400"/>
            <a:ext cx="144462" cy="144463"/>
          </a:xfrm>
          <a:prstGeom prst="ellipse">
            <a:avLst/>
          </a:prstGeom>
          <a:solidFill>
            <a:srgbClr val="00317A"/>
          </a:solidFill>
          <a:ln w="9525">
            <a:solidFill>
              <a:srgbClr val="003B92"/>
            </a:solidFill>
            <a:round/>
            <a:headEnd/>
            <a:tailEnd/>
          </a:ln>
          <a:effectLst/>
        </p:spPr>
        <p:txBody>
          <a:bodyPr wrap="none" anchor="ctr"/>
          <a:lstStyle/>
          <a:p>
            <a:endParaRPr lang="en-GB"/>
          </a:p>
        </p:txBody>
      </p:sp>
      <p:sp>
        <p:nvSpPr>
          <p:cNvPr id="220196" name="Text Box 36"/>
          <p:cNvSpPr txBox="1">
            <a:spLocks noChangeArrowheads="1"/>
          </p:cNvSpPr>
          <p:nvPr userDrawn="1"/>
        </p:nvSpPr>
        <p:spPr bwMode="auto">
          <a:xfrm>
            <a:off x="323850" y="6524625"/>
            <a:ext cx="8569325" cy="198438"/>
          </a:xfrm>
          <a:prstGeom prst="rect">
            <a:avLst/>
          </a:prstGeom>
          <a:noFill/>
          <a:ln w="9525">
            <a:noFill/>
            <a:miter lim="800000"/>
            <a:headEnd/>
            <a:tailEnd/>
          </a:ln>
          <a:effectLst/>
        </p:spPr>
        <p:txBody>
          <a:bodyPr>
            <a:spAutoFit/>
          </a:bodyPr>
          <a:lstStyle/>
          <a:p>
            <a:pPr algn="l">
              <a:tabLst>
                <a:tab pos="8434388" algn="r"/>
              </a:tabLst>
            </a:pPr>
            <a:r>
              <a:rPr lang="en-GB" sz="700">
                <a:solidFill>
                  <a:srgbClr val="99CCFF"/>
                </a:solidFill>
              </a:rPr>
              <a:t>Copyright Saville Consulting 2007. All rights reserved	www.savilleconsulting.com</a:t>
            </a:r>
            <a:r>
              <a:rPr lang="en-GB" sz="700"/>
              <a:t> </a:t>
            </a:r>
          </a:p>
        </p:txBody>
      </p:sp>
      <p:pic>
        <p:nvPicPr>
          <p:cNvPr id="220207" name="Picture 47" descr="sclogo_cyan_white_trans_small"/>
          <p:cNvPicPr>
            <a:picLocks noChangeAspect="1" noChangeArrowheads="1"/>
          </p:cNvPicPr>
          <p:nvPr userDrawn="1"/>
        </p:nvPicPr>
        <p:blipFill>
          <a:blip r:embed="rId17" cstate="print"/>
          <a:srcRect/>
          <a:stretch>
            <a:fillRect/>
          </a:stretch>
        </p:blipFill>
        <p:spPr bwMode="auto">
          <a:xfrm>
            <a:off x="6877050" y="260350"/>
            <a:ext cx="2051050" cy="271463"/>
          </a:xfrm>
          <a:prstGeom prst="rect">
            <a:avLst/>
          </a:prstGeom>
          <a:noFill/>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Lst>
  <p:timing>
    <p:tnLst>
      <p:par>
        <p:cTn id="1" dur="indefinite" restart="never" nodeType="tmRoot"/>
      </p:par>
    </p:tnLst>
  </p:timing>
  <p:txStyles>
    <p:titleStyle>
      <a:lvl1pPr algn="l" rtl="0" fontAlgn="base">
        <a:spcBef>
          <a:spcPct val="0"/>
        </a:spcBef>
        <a:spcAft>
          <a:spcPct val="0"/>
        </a:spcAft>
        <a:defRPr sz="2800">
          <a:solidFill>
            <a:srgbClr val="00B5E6"/>
          </a:solidFill>
          <a:latin typeface="+mj-lt"/>
          <a:ea typeface="+mj-ea"/>
          <a:cs typeface="+mj-cs"/>
        </a:defRPr>
      </a:lvl1pPr>
      <a:lvl2pPr algn="l" rtl="0" fontAlgn="base">
        <a:spcBef>
          <a:spcPct val="0"/>
        </a:spcBef>
        <a:spcAft>
          <a:spcPct val="0"/>
        </a:spcAft>
        <a:defRPr sz="2800">
          <a:solidFill>
            <a:srgbClr val="00B5E6"/>
          </a:solidFill>
          <a:latin typeface="Arial" charset="0"/>
        </a:defRPr>
      </a:lvl2pPr>
      <a:lvl3pPr algn="l" rtl="0" fontAlgn="base">
        <a:spcBef>
          <a:spcPct val="0"/>
        </a:spcBef>
        <a:spcAft>
          <a:spcPct val="0"/>
        </a:spcAft>
        <a:defRPr sz="2800">
          <a:solidFill>
            <a:srgbClr val="00B5E6"/>
          </a:solidFill>
          <a:latin typeface="Arial" charset="0"/>
        </a:defRPr>
      </a:lvl3pPr>
      <a:lvl4pPr algn="l" rtl="0" fontAlgn="base">
        <a:spcBef>
          <a:spcPct val="0"/>
        </a:spcBef>
        <a:spcAft>
          <a:spcPct val="0"/>
        </a:spcAft>
        <a:defRPr sz="2800">
          <a:solidFill>
            <a:srgbClr val="00B5E6"/>
          </a:solidFill>
          <a:latin typeface="Arial" charset="0"/>
        </a:defRPr>
      </a:lvl4pPr>
      <a:lvl5pPr algn="l" rtl="0" fontAlgn="base">
        <a:spcBef>
          <a:spcPct val="0"/>
        </a:spcBef>
        <a:spcAft>
          <a:spcPct val="0"/>
        </a:spcAft>
        <a:defRPr sz="2800">
          <a:solidFill>
            <a:srgbClr val="00B5E6"/>
          </a:solidFill>
          <a:latin typeface="Arial" charset="0"/>
        </a:defRPr>
      </a:lvl5pPr>
      <a:lvl6pPr marL="457200" algn="l" rtl="0" fontAlgn="base">
        <a:spcBef>
          <a:spcPct val="0"/>
        </a:spcBef>
        <a:spcAft>
          <a:spcPct val="0"/>
        </a:spcAft>
        <a:defRPr sz="2800">
          <a:solidFill>
            <a:srgbClr val="00B5E6"/>
          </a:solidFill>
          <a:latin typeface="Arial" charset="0"/>
        </a:defRPr>
      </a:lvl6pPr>
      <a:lvl7pPr marL="914400" algn="l" rtl="0" fontAlgn="base">
        <a:spcBef>
          <a:spcPct val="0"/>
        </a:spcBef>
        <a:spcAft>
          <a:spcPct val="0"/>
        </a:spcAft>
        <a:defRPr sz="2800">
          <a:solidFill>
            <a:srgbClr val="00B5E6"/>
          </a:solidFill>
          <a:latin typeface="Arial" charset="0"/>
        </a:defRPr>
      </a:lvl7pPr>
      <a:lvl8pPr marL="1371600" algn="l" rtl="0" fontAlgn="base">
        <a:spcBef>
          <a:spcPct val="0"/>
        </a:spcBef>
        <a:spcAft>
          <a:spcPct val="0"/>
        </a:spcAft>
        <a:defRPr sz="2800">
          <a:solidFill>
            <a:srgbClr val="00B5E6"/>
          </a:solidFill>
          <a:latin typeface="Arial" charset="0"/>
        </a:defRPr>
      </a:lvl8pPr>
      <a:lvl9pPr marL="1828800" algn="l" rtl="0" fontAlgn="base">
        <a:spcBef>
          <a:spcPct val="0"/>
        </a:spcBef>
        <a:spcAft>
          <a:spcPct val="0"/>
        </a:spcAft>
        <a:defRPr sz="2800">
          <a:solidFill>
            <a:srgbClr val="00B5E6"/>
          </a:solidFill>
          <a:latin typeface="Arial" charset="0"/>
        </a:defRPr>
      </a:lvl9pPr>
    </p:titleStyle>
    <p:bodyStyle>
      <a:lvl1pPr marL="342900" indent="-342900" algn="l" rtl="0" fontAlgn="base">
        <a:spcBef>
          <a:spcPct val="20000"/>
        </a:spcBef>
        <a:spcAft>
          <a:spcPct val="0"/>
        </a:spcAft>
        <a:buFont typeface="Arial" charset="0"/>
        <a:buChar char="»"/>
        <a:defRPr sz="2400">
          <a:solidFill>
            <a:schemeClr val="bg1"/>
          </a:solidFill>
          <a:latin typeface="+mn-lt"/>
          <a:ea typeface="+mn-ea"/>
          <a:cs typeface="+mn-cs"/>
        </a:defRPr>
      </a:lvl1pPr>
      <a:lvl2pPr marL="742950" indent="-285750" algn="l" rtl="0" fontAlgn="base">
        <a:spcBef>
          <a:spcPct val="20000"/>
        </a:spcBef>
        <a:spcAft>
          <a:spcPct val="0"/>
        </a:spcAft>
        <a:buChar char="–"/>
        <a:defRPr sz="2000">
          <a:solidFill>
            <a:schemeClr val="bg1"/>
          </a:solidFill>
          <a:latin typeface="+mn-lt"/>
        </a:defRPr>
      </a:lvl2pPr>
      <a:lvl3pPr marL="1143000" indent="-228600" algn="l" rtl="0" fontAlgn="base">
        <a:spcBef>
          <a:spcPct val="20000"/>
        </a:spcBef>
        <a:spcAft>
          <a:spcPct val="0"/>
        </a:spcAft>
        <a:buChar char="•"/>
        <a:defRPr>
          <a:solidFill>
            <a:schemeClr val="bg1"/>
          </a:solidFill>
          <a:latin typeface="+mn-lt"/>
        </a:defRPr>
      </a:lvl3pPr>
      <a:lvl4pPr marL="1600200" indent="-228600" algn="l" rtl="0" fontAlgn="base">
        <a:spcBef>
          <a:spcPct val="20000"/>
        </a:spcBef>
        <a:spcAft>
          <a:spcPct val="0"/>
        </a:spcAft>
        <a:buChar char="–"/>
        <a:defRPr sz="1600">
          <a:solidFill>
            <a:schemeClr val="bg1"/>
          </a:solidFill>
          <a:latin typeface="+mn-lt"/>
        </a:defRPr>
      </a:lvl4pPr>
      <a:lvl5pPr marL="2057400" indent="-228600" algn="l" rtl="0" fontAlgn="base">
        <a:spcBef>
          <a:spcPct val="20000"/>
        </a:spcBef>
        <a:spcAft>
          <a:spcPct val="0"/>
        </a:spcAft>
        <a:buChar char="»"/>
        <a:defRPr sz="1400">
          <a:solidFill>
            <a:schemeClr val="bg1"/>
          </a:solidFill>
          <a:latin typeface="+mn-lt"/>
        </a:defRPr>
      </a:lvl5pPr>
      <a:lvl6pPr marL="2514600" indent="-228600" algn="l" rtl="0" fontAlgn="base">
        <a:spcBef>
          <a:spcPct val="20000"/>
        </a:spcBef>
        <a:spcAft>
          <a:spcPct val="0"/>
        </a:spcAft>
        <a:buChar char="»"/>
        <a:defRPr sz="1400">
          <a:solidFill>
            <a:schemeClr val="bg1"/>
          </a:solidFill>
          <a:latin typeface="+mn-lt"/>
        </a:defRPr>
      </a:lvl6pPr>
      <a:lvl7pPr marL="2971800" indent="-228600" algn="l" rtl="0" fontAlgn="base">
        <a:spcBef>
          <a:spcPct val="20000"/>
        </a:spcBef>
        <a:spcAft>
          <a:spcPct val="0"/>
        </a:spcAft>
        <a:buChar char="»"/>
        <a:defRPr sz="1400">
          <a:solidFill>
            <a:schemeClr val="bg1"/>
          </a:solidFill>
          <a:latin typeface="+mn-lt"/>
        </a:defRPr>
      </a:lvl7pPr>
      <a:lvl8pPr marL="3429000" indent="-228600" algn="l" rtl="0" fontAlgn="base">
        <a:spcBef>
          <a:spcPct val="20000"/>
        </a:spcBef>
        <a:spcAft>
          <a:spcPct val="0"/>
        </a:spcAft>
        <a:buChar char="»"/>
        <a:defRPr sz="1400">
          <a:solidFill>
            <a:schemeClr val="bg1"/>
          </a:solidFill>
          <a:latin typeface="+mn-lt"/>
        </a:defRPr>
      </a:lvl8pPr>
      <a:lvl9pPr marL="3886200" indent="-228600" algn="l" rtl="0" fontAlgn="base">
        <a:spcBef>
          <a:spcPct val="20000"/>
        </a:spcBef>
        <a:spcAft>
          <a:spcPct val="0"/>
        </a:spcAft>
        <a:buChar char="»"/>
        <a:defRPr sz="14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34.xml"/><Relationship Id="rId1" Type="http://schemas.openxmlformats.org/officeDocument/2006/relationships/slideLayout" Target="../slideLayouts/slideLayout6.xml"/><Relationship Id="rId4" Type="http://schemas.openxmlformats.org/officeDocument/2006/relationships/image" Target="../media/image64.png"/></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37.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38.xml"/><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67.png"/></Relationships>
</file>

<file path=ppt/slides/_rels/slide1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39.xml"/><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40.xml"/><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13.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13.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1.wmf"/><Relationship Id="rId5" Type="http://schemas.openxmlformats.org/officeDocument/2006/relationships/image" Target="../media/image10.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5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7.xml"/><Relationship Id="rId1" Type="http://schemas.openxmlformats.org/officeDocument/2006/relationships/slideLayout" Target="../slideLayouts/slideLayout6.xml"/><Relationship Id="rId5" Type="http://schemas.openxmlformats.org/officeDocument/2006/relationships/image" Target="../media/image37.png"/><Relationship Id="rId4" Type="http://schemas.openxmlformats.org/officeDocument/2006/relationships/image" Target="../media/image36.png"/></Relationships>
</file>

<file path=ppt/slides/_rels/slide5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2.xml"/><Relationship Id="rId1" Type="http://schemas.openxmlformats.org/officeDocument/2006/relationships/slideLayout" Target="../slideLayouts/slideLayout6.xml"/><Relationship Id="rId4" Type="http://schemas.openxmlformats.org/officeDocument/2006/relationships/image" Target="../media/image42.png"/></Relationships>
</file>

<file path=ppt/slides/_rels/slide6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6.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9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9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5.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5426" name="Rectangle 2"/>
          <p:cNvSpPr>
            <a:spLocks noGrp="1" noChangeArrowheads="1"/>
          </p:cNvSpPr>
          <p:nvPr>
            <p:ph type="ctrTitle"/>
          </p:nvPr>
        </p:nvSpPr>
        <p:spPr/>
        <p:txBody>
          <a:bodyPr>
            <a:normAutofit fontScale="90000"/>
          </a:bodyPr>
          <a:lstStyle/>
          <a:p>
            <a:pPr eaLnBrk="1" hangingPunct="1">
              <a:defRPr/>
            </a:pPr>
            <a:r>
              <a:rPr lang="en-GB" dirty="0" smtClean="0"/>
              <a:t>Welcome to</a:t>
            </a:r>
            <a:br>
              <a:rPr lang="en-GB" dirty="0" smtClean="0"/>
            </a:br>
            <a:r>
              <a:rPr lang="en-GB" dirty="0" smtClean="0"/>
              <a:t>Saville Consulting</a:t>
            </a:r>
            <a:endParaRPr lang="en-US" baseline="30000" dirty="0" smtClean="0"/>
          </a:p>
        </p:txBody>
      </p:sp>
      <p:sp>
        <p:nvSpPr>
          <p:cNvPr id="3075" name="Rectangle 3"/>
          <p:cNvSpPr>
            <a:spLocks noGrp="1" noChangeArrowheads="1"/>
          </p:cNvSpPr>
          <p:nvPr>
            <p:ph type="subTitle" idx="1"/>
          </p:nvPr>
        </p:nvSpPr>
        <p:spPr>
          <a:xfrm>
            <a:off x="1331913" y="4005263"/>
            <a:ext cx="6400800" cy="1630362"/>
          </a:xfrm>
        </p:spPr>
        <p:txBody>
          <a:bodyPr/>
          <a:lstStyle/>
          <a:p>
            <a:pPr eaLnBrk="1" hangingPunct="1"/>
            <a:r>
              <a:rPr lang="en-GB" dirty="0" smtClean="0"/>
              <a:t>International Accreditation -Wave</a:t>
            </a:r>
            <a:endParaRPr lang="en-US"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50825" y="188913"/>
            <a:ext cx="5381625" cy="690562"/>
          </a:xfrm>
        </p:spPr>
        <p:txBody>
          <a:bodyPr/>
          <a:lstStyle/>
          <a:p>
            <a:pPr eaLnBrk="1" hangingPunct="1"/>
            <a:r>
              <a:rPr lang="en-GB" smtClean="0"/>
              <a:t>21</a:t>
            </a:r>
            <a:r>
              <a:rPr lang="en-GB" baseline="30000" smtClean="0"/>
              <a:t>st</a:t>
            </a:r>
            <a:r>
              <a:rPr lang="en-GB" smtClean="0"/>
              <a:t> Century Assessment</a:t>
            </a:r>
          </a:p>
        </p:txBody>
      </p:sp>
      <p:sp>
        <p:nvSpPr>
          <p:cNvPr id="12291" name="Rectangle 3"/>
          <p:cNvSpPr>
            <a:spLocks noGrp="1" noChangeArrowheads="1"/>
          </p:cNvSpPr>
          <p:nvPr>
            <p:ph type="body" idx="1"/>
          </p:nvPr>
        </p:nvSpPr>
        <p:spPr>
          <a:xfrm>
            <a:off x="752475" y="1125538"/>
            <a:ext cx="7345363" cy="4967287"/>
          </a:xfrm>
        </p:spPr>
        <p:txBody>
          <a:bodyPr/>
          <a:lstStyle/>
          <a:p>
            <a:pPr eaLnBrk="1" hangingPunct="1">
              <a:lnSpc>
                <a:spcPct val="125000"/>
              </a:lnSpc>
            </a:pPr>
            <a:r>
              <a:rPr lang="en-GB" smtClean="0"/>
              <a:t>More finely tuned measurement</a:t>
            </a:r>
          </a:p>
          <a:p>
            <a:pPr eaLnBrk="1" hangingPunct="1">
              <a:lnSpc>
                <a:spcPct val="125000"/>
              </a:lnSpc>
            </a:pPr>
            <a:r>
              <a:rPr lang="en-GB" smtClean="0"/>
              <a:t>Safeguard of two alternate forms for Supervised Access and Invited Access</a:t>
            </a:r>
          </a:p>
          <a:p>
            <a:pPr eaLnBrk="1" hangingPunct="1">
              <a:lnSpc>
                <a:spcPct val="125000"/>
              </a:lnSpc>
            </a:pPr>
            <a:r>
              <a:rPr lang="en-GB" smtClean="0"/>
              <a:t>Exceptional reliability and validity</a:t>
            </a:r>
          </a:p>
          <a:p>
            <a:pPr eaLnBrk="1" hangingPunct="1">
              <a:lnSpc>
                <a:spcPct val="125000"/>
              </a:lnSpc>
            </a:pPr>
            <a:r>
              <a:rPr lang="en-GB" smtClean="0"/>
              <a:t>Configurable</a:t>
            </a:r>
          </a:p>
          <a:p>
            <a:pPr eaLnBrk="1" hangingPunct="1">
              <a:lnSpc>
                <a:spcPct val="125000"/>
              </a:lnSpc>
            </a:pPr>
            <a:r>
              <a:rPr lang="en-GB" smtClean="0"/>
              <a:t>Work relevant trait and type model</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250825" y="260350"/>
            <a:ext cx="4962525" cy="576263"/>
          </a:xfrm>
        </p:spPr>
        <p:txBody>
          <a:bodyPr/>
          <a:lstStyle/>
          <a:p>
            <a:pPr eaLnBrk="1" hangingPunct="1"/>
            <a:r>
              <a:rPr lang="en-GB" smtClean="0"/>
              <a:t>Development trial (Colossus)</a:t>
            </a:r>
          </a:p>
        </p:txBody>
      </p:sp>
      <p:sp>
        <p:nvSpPr>
          <p:cNvPr id="104451" name="Rectangle 3"/>
          <p:cNvSpPr>
            <a:spLocks noGrp="1" noChangeArrowheads="1"/>
          </p:cNvSpPr>
          <p:nvPr>
            <p:ph type="body" idx="1"/>
          </p:nvPr>
        </p:nvSpPr>
        <p:spPr>
          <a:xfrm>
            <a:off x="665163" y="971550"/>
            <a:ext cx="7986712" cy="4319588"/>
          </a:xfrm>
          <a:noFill/>
        </p:spPr>
        <p:txBody>
          <a:bodyPr/>
          <a:lstStyle/>
          <a:p>
            <a:pPr eaLnBrk="1" hangingPunct="1">
              <a:lnSpc>
                <a:spcPct val="150000"/>
              </a:lnSpc>
            </a:pPr>
            <a:r>
              <a:rPr lang="en-GB" sz="2000" smtClean="0"/>
              <a:t>9 points, very strongly disagree to very strongly agree</a:t>
            </a:r>
          </a:p>
          <a:p>
            <a:pPr eaLnBrk="1" hangingPunct="1">
              <a:lnSpc>
                <a:spcPct val="150000"/>
              </a:lnSpc>
            </a:pPr>
            <a:r>
              <a:rPr lang="en-GB" sz="2000" smtClean="0"/>
              <a:t>428 items </a:t>
            </a:r>
          </a:p>
          <a:p>
            <a:pPr eaLnBrk="1" hangingPunct="1">
              <a:spcBef>
                <a:spcPct val="60000"/>
              </a:spcBef>
            </a:pPr>
            <a:r>
              <a:rPr lang="en-GB" sz="2000" smtClean="0"/>
              <a:t>Social Desirability and Impression Management items trialled and later removed as more effective measures identified</a:t>
            </a:r>
          </a:p>
          <a:p>
            <a:pPr eaLnBrk="1" hangingPunct="1">
              <a:lnSpc>
                <a:spcPct val="150000"/>
              </a:lnSpc>
            </a:pPr>
            <a:r>
              <a:rPr lang="en-GB" sz="2000" smtClean="0"/>
              <a:t>Motive-Talent split</a:t>
            </a:r>
          </a:p>
          <a:p>
            <a:pPr eaLnBrk="1" hangingPunct="1">
              <a:lnSpc>
                <a:spcPct val="150000"/>
              </a:lnSpc>
            </a:pPr>
            <a:r>
              <a:rPr lang="en-GB" sz="2000" smtClean="0"/>
              <a:t>Validation Player – external ratings of work effectiveness</a:t>
            </a:r>
          </a:p>
          <a:p>
            <a:pPr eaLnBrk="1" hangingPunct="1">
              <a:lnSpc>
                <a:spcPct val="150000"/>
              </a:lnSpc>
            </a:pPr>
            <a:r>
              <a:rPr lang="en-GB" sz="2000" smtClean="0"/>
              <a:t>Total sample N = 1011</a:t>
            </a:r>
          </a:p>
          <a:p>
            <a:pPr eaLnBrk="1" hangingPunct="1">
              <a:lnSpc>
                <a:spcPct val="150000"/>
              </a:lnSpc>
            </a:pPr>
            <a:r>
              <a:rPr lang="en-GB" sz="2000" smtClean="0"/>
              <a:t>Initial validation sample  N = 394</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eaLnBrk="1" hangingPunct="1"/>
            <a:r>
              <a:rPr lang="en-GB" smtClean="0"/>
              <a:t>Item selection – Core 36</a:t>
            </a:r>
          </a:p>
        </p:txBody>
      </p:sp>
      <p:sp>
        <p:nvSpPr>
          <p:cNvPr id="105475" name="Rectangle 3"/>
          <p:cNvSpPr>
            <a:spLocks noGrp="1" noChangeArrowheads="1"/>
          </p:cNvSpPr>
          <p:nvPr>
            <p:ph type="body" idx="1"/>
          </p:nvPr>
        </p:nvSpPr>
        <p:spPr>
          <a:xfrm>
            <a:off x="957263" y="476250"/>
            <a:ext cx="7399337" cy="5168900"/>
          </a:xfrm>
        </p:spPr>
        <p:txBody>
          <a:bodyPr/>
          <a:lstStyle/>
          <a:p>
            <a:pPr eaLnBrk="1" hangingPunct="1">
              <a:lnSpc>
                <a:spcPct val="160000"/>
              </a:lnSpc>
              <a:buFont typeface="Arial" charset="0"/>
              <a:buNone/>
            </a:pPr>
            <a:endParaRPr lang="en-GB" smtClean="0"/>
          </a:p>
          <a:p>
            <a:pPr eaLnBrk="1" hangingPunct="1">
              <a:lnSpc>
                <a:spcPct val="160000"/>
              </a:lnSpc>
            </a:pPr>
            <a:r>
              <a:rPr lang="en-GB" sz="2000" smtClean="0"/>
              <a:t>Validity</a:t>
            </a:r>
          </a:p>
          <a:p>
            <a:pPr lvl="1" eaLnBrk="1" hangingPunct="1">
              <a:lnSpc>
                <a:spcPct val="160000"/>
              </a:lnSpc>
            </a:pPr>
            <a:r>
              <a:rPr lang="en-GB" smtClean="0"/>
              <a:t>Competency</a:t>
            </a:r>
          </a:p>
          <a:p>
            <a:pPr lvl="1" eaLnBrk="1" hangingPunct="1">
              <a:lnSpc>
                <a:spcPct val="160000"/>
              </a:lnSpc>
            </a:pPr>
            <a:r>
              <a:rPr lang="en-GB" smtClean="0"/>
              <a:t>Overall Proficiency</a:t>
            </a:r>
          </a:p>
          <a:p>
            <a:pPr lvl="1" eaLnBrk="1" hangingPunct="1">
              <a:lnSpc>
                <a:spcPct val="160000"/>
              </a:lnSpc>
            </a:pPr>
            <a:r>
              <a:rPr lang="en-GB" smtClean="0"/>
              <a:t>Promotability</a:t>
            </a:r>
          </a:p>
          <a:p>
            <a:pPr eaLnBrk="1" hangingPunct="1">
              <a:lnSpc>
                <a:spcPct val="160000"/>
              </a:lnSpc>
            </a:pPr>
            <a:r>
              <a:rPr lang="en-GB" sz="2000" smtClean="0"/>
              <a:t>Grouping</a:t>
            </a:r>
          </a:p>
          <a:p>
            <a:pPr eaLnBrk="1" hangingPunct="1">
              <a:lnSpc>
                <a:spcPct val="160000"/>
              </a:lnSpc>
            </a:pPr>
            <a:r>
              <a:rPr lang="en-GB" sz="2000" smtClean="0"/>
              <a:t>Own scale correlation </a:t>
            </a:r>
          </a:p>
          <a:p>
            <a:pPr eaLnBrk="1" hangingPunct="1">
              <a:lnSpc>
                <a:spcPct val="160000"/>
              </a:lnSpc>
            </a:pPr>
            <a:r>
              <a:rPr lang="en-GB" sz="2000" smtClean="0"/>
              <a:t>Other scale correlation </a:t>
            </a:r>
          </a:p>
          <a:p>
            <a:pPr eaLnBrk="1" hangingPunct="1">
              <a:lnSpc>
                <a:spcPct val="160000"/>
              </a:lnSpc>
            </a:pPr>
            <a:r>
              <a:rPr lang="en-GB" sz="2000" smtClean="0"/>
              <a:t>Mean and Standard Deviation</a:t>
            </a:r>
          </a:p>
          <a:p>
            <a:pPr eaLnBrk="1" hangingPunct="1">
              <a:lnSpc>
                <a:spcPct val="160000"/>
              </a:lnSpc>
              <a:buFont typeface="Arial" charset="0"/>
              <a:buNone/>
            </a:pPr>
            <a:endParaRPr lang="en-GB" sz="2000" smtClean="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250825" y="260350"/>
            <a:ext cx="4772025" cy="576263"/>
          </a:xfrm>
        </p:spPr>
        <p:txBody>
          <a:bodyPr/>
          <a:lstStyle/>
          <a:p>
            <a:pPr eaLnBrk="1" hangingPunct="1"/>
            <a:r>
              <a:rPr lang="en-GB" smtClean="0"/>
              <a:t>International Items</a:t>
            </a:r>
          </a:p>
        </p:txBody>
      </p:sp>
      <p:sp>
        <p:nvSpPr>
          <p:cNvPr id="106499" name="Rectangle 3"/>
          <p:cNvSpPr>
            <a:spLocks noGrp="1" noChangeArrowheads="1"/>
          </p:cNvSpPr>
          <p:nvPr>
            <p:ph type="body" idx="1"/>
          </p:nvPr>
        </p:nvSpPr>
        <p:spPr>
          <a:xfrm>
            <a:off x="595313" y="849313"/>
            <a:ext cx="7920037" cy="4687887"/>
          </a:xfrm>
        </p:spPr>
        <p:txBody>
          <a:bodyPr/>
          <a:lstStyle/>
          <a:p>
            <a:pPr marL="0" indent="0" eaLnBrk="1" hangingPunct="1">
              <a:lnSpc>
                <a:spcPct val="190000"/>
              </a:lnSpc>
              <a:buFont typeface="Arial" charset="0"/>
              <a:buNone/>
            </a:pPr>
            <a:r>
              <a:rPr lang="en-GB" smtClean="0"/>
              <a:t>All Wave items reviewed for international acceptability in over 50 countries including:</a:t>
            </a:r>
          </a:p>
          <a:p>
            <a:pPr marL="0" indent="0" eaLnBrk="1" hangingPunct="1">
              <a:lnSpc>
                <a:spcPct val="190000"/>
              </a:lnSpc>
              <a:buFont typeface="Arial" charset="0"/>
              <a:buNone/>
            </a:pPr>
            <a:r>
              <a:rPr lang="en-GB" sz="1800" smtClean="0"/>
              <a:t>Armenia, Argentina, Australia, Austria, Barbados, Belgium , Bulgaria, Canada, Caribbean, Channel Islands, China, Colombia, Cyprus, Denmark, Egypt, England, Finland, France, Germany, Greece, Hungary, Iceland, India, Indonesia, Iran, Ireland, Italy, Japan, Kashmiri, Korea, Kuwait, Lebanon, Netherlands, New Zealand, Oman, Philippines, Poland, Portugal, Saudi Arabia, Scotland, South Africa, South America, Spain, West Africa, Spain, Sweden, Switzerland, Trinidad, USA, Vietnam, Wales….</a:t>
            </a:r>
            <a:r>
              <a:rPr lang="en-GB" sz="1300" smtClean="0"/>
              <a:t>  </a:t>
            </a:r>
            <a:endParaRPr lang="en-GB" sz="1200" smtClean="0"/>
          </a:p>
          <a:p>
            <a:pPr marL="0" indent="0" eaLnBrk="1" hangingPunct="1">
              <a:lnSpc>
                <a:spcPct val="80000"/>
              </a:lnSpc>
            </a:pPr>
            <a:endParaRPr lang="en-GB" sz="1200" smtClean="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eaLnBrk="1" hangingPunct="1"/>
            <a:r>
              <a:rPr lang="en-GB" smtClean="0"/>
              <a:t>Online “ra-ra” Method</a:t>
            </a:r>
          </a:p>
        </p:txBody>
      </p:sp>
      <p:sp>
        <p:nvSpPr>
          <p:cNvPr id="107523" name="Rectangle 3"/>
          <p:cNvSpPr>
            <a:spLocks noGrp="1" noChangeArrowheads="1"/>
          </p:cNvSpPr>
          <p:nvPr>
            <p:ph type="body" idx="1"/>
          </p:nvPr>
        </p:nvSpPr>
        <p:spPr>
          <a:xfrm>
            <a:off x="679450" y="700088"/>
            <a:ext cx="7345363" cy="5608637"/>
          </a:xfrm>
        </p:spPr>
        <p:txBody>
          <a:bodyPr/>
          <a:lstStyle/>
          <a:p>
            <a:pPr eaLnBrk="1" hangingPunct="1">
              <a:lnSpc>
                <a:spcPct val="125000"/>
              </a:lnSpc>
            </a:pPr>
            <a:endParaRPr lang="en-GB" sz="2000" smtClean="0"/>
          </a:p>
          <a:p>
            <a:pPr eaLnBrk="1" hangingPunct="1">
              <a:lnSpc>
                <a:spcPct val="125000"/>
              </a:lnSpc>
            </a:pPr>
            <a:r>
              <a:rPr lang="en-GB" sz="2000" smtClean="0"/>
              <a:t>Unique dynamic normative–ipsative format</a:t>
            </a:r>
          </a:p>
          <a:p>
            <a:pPr eaLnBrk="1" hangingPunct="1">
              <a:lnSpc>
                <a:spcPct val="125000"/>
              </a:lnSpc>
            </a:pPr>
            <a:endParaRPr lang="en-GB" sz="2000" smtClean="0"/>
          </a:p>
          <a:p>
            <a:pPr eaLnBrk="1" hangingPunct="1">
              <a:lnSpc>
                <a:spcPct val="125000"/>
              </a:lnSpc>
            </a:pPr>
            <a:r>
              <a:rPr lang="en-GB" sz="2000" smtClean="0"/>
              <a:t>New online delivery platform developed</a:t>
            </a:r>
          </a:p>
          <a:p>
            <a:pPr eaLnBrk="1" hangingPunct="1">
              <a:lnSpc>
                <a:spcPct val="125000"/>
              </a:lnSpc>
            </a:pPr>
            <a:endParaRPr lang="en-GB" sz="2000" smtClean="0"/>
          </a:p>
          <a:p>
            <a:pPr eaLnBrk="1" hangingPunct="1">
              <a:lnSpc>
                <a:spcPct val="125000"/>
              </a:lnSpc>
            </a:pPr>
            <a:r>
              <a:rPr lang="en-GB" sz="2000" smtClean="0"/>
              <a:t>Computer assigns ranks based on rating (9 point scale helps to reduce ties)</a:t>
            </a:r>
          </a:p>
          <a:p>
            <a:pPr eaLnBrk="1" hangingPunct="1">
              <a:lnSpc>
                <a:spcPct val="125000"/>
              </a:lnSpc>
            </a:pPr>
            <a:endParaRPr lang="en-GB" sz="2000" smtClean="0"/>
          </a:p>
          <a:p>
            <a:pPr eaLnBrk="1" hangingPunct="1">
              <a:lnSpc>
                <a:spcPct val="125000"/>
              </a:lnSpc>
            </a:pPr>
            <a:r>
              <a:rPr lang="en-GB" sz="2000" smtClean="0"/>
              <a:t>Tied ranks then given most–least task unless middle two tied</a:t>
            </a:r>
          </a:p>
          <a:p>
            <a:pPr eaLnBrk="1" hangingPunct="1">
              <a:lnSpc>
                <a:spcPct val="125000"/>
              </a:lnSpc>
            </a:pPr>
            <a:endParaRPr lang="en-GB" sz="2000" smtClean="0"/>
          </a:p>
          <a:p>
            <a:pPr eaLnBrk="1" hangingPunct="1">
              <a:lnSpc>
                <a:spcPct val="125000"/>
              </a:lnSpc>
            </a:pPr>
            <a:r>
              <a:rPr lang="en-GB" sz="2000" smtClean="0"/>
              <a:t>New scoring algorithms developed</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395288" y="152400"/>
            <a:ext cx="5616575" cy="1138238"/>
          </a:xfrm>
        </p:spPr>
        <p:txBody>
          <a:bodyPr/>
          <a:lstStyle/>
          <a:p>
            <a:pPr eaLnBrk="1" hangingPunct="1"/>
            <a:r>
              <a:rPr lang="en-GB" smtClean="0"/>
              <a:t>Standardisation Trials </a:t>
            </a:r>
            <a:br>
              <a:rPr lang="en-GB" smtClean="0"/>
            </a:br>
            <a:endParaRPr lang="en-GB" smtClean="0"/>
          </a:p>
        </p:txBody>
      </p:sp>
      <p:sp>
        <p:nvSpPr>
          <p:cNvPr id="108547" name="Rectangle 3"/>
          <p:cNvSpPr>
            <a:spLocks noGrp="1" noChangeArrowheads="1"/>
          </p:cNvSpPr>
          <p:nvPr>
            <p:ph type="body" idx="1"/>
          </p:nvPr>
        </p:nvSpPr>
        <p:spPr>
          <a:xfrm>
            <a:off x="593725" y="1293813"/>
            <a:ext cx="7345363" cy="4511675"/>
          </a:xfrm>
        </p:spPr>
        <p:txBody>
          <a:bodyPr/>
          <a:lstStyle/>
          <a:p>
            <a:pPr eaLnBrk="1" hangingPunct="1">
              <a:lnSpc>
                <a:spcPct val="160000"/>
              </a:lnSpc>
            </a:pPr>
            <a:r>
              <a:rPr lang="en-GB" smtClean="0"/>
              <a:t>1153 participants</a:t>
            </a:r>
          </a:p>
          <a:p>
            <a:pPr eaLnBrk="1" hangingPunct="1">
              <a:lnSpc>
                <a:spcPct val="160000"/>
              </a:lnSpc>
            </a:pPr>
            <a:r>
              <a:rPr lang="en-GB" smtClean="0"/>
              <a:t>Validation group of N = 556 to 658</a:t>
            </a:r>
          </a:p>
          <a:p>
            <a:pPr eaLnBrk="1" hangingPunct="1">
              <a:lnSpc>
                <a:spcPct val="160000"/>
              </a:lnSpc>
            </a:pPr>
            <a:r>
              <a:rPr lang="en-GB" smtClean="0"/>
              <a:t>Constantly updating on an international basis</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247650" y="115888"/>
            <a:ext cx="5619750" cy="793750"/>
          </a:xfrm>
        </p:spPr>
        <p:txBody>
          <a:bodyPr/>
          <a:lstStyle/>
          <a:p>
            <a:pPr eaLnBrk="1" hangingPunct="1"/>
            <a:r>
              <a:rPr lang="en-GB" smtClean="0"/>
              <a:t>Culture Survey Development</a:t>
            </a:r>
          </a:p>
        </p:txBody>
      </p:sp>
      <p:sp>
        <p:nvSpPr>
          <p:cNvPr id="109571" name="Rectangle 3"/>
          <p:cNvSpPr>
            <a:spLocks noGrp="1" noChangeArrowheads="1"/>
          </p:cNvSpPr>
          <p:nvPr>
            <p:ph type="body" idx="1"/>
          </p:nvPr>
        </p:nvSpPr>
        <p:spPr>
          <a:xfrm>
            <a:off x="677863" y="944563"/>
            <a:ext cx="7345362" cy="5221287"/>
          </a:xfrm>
        </p:spPr>
        <p:txBody>
          <a:bodyPr/>
          <a:lstStyle/>
          <a:p>
            <a:pPr eaLnBrk="1" hangingPunct="1">
              <a:lnSpc>
                <a:spcPct val="150000"/>
              </a:lnSpc>
            </a:pPr>
            <a:r>
              <a:rPr lang="en-GB" sz="2000" smtClean="0"/>
              <a:t>Items written for all 214 facets of the structure trial</a:t>
            </a:r>
          </a:p>
          <a:p>
            <a:pPr eaLnBrk="1" hangingPunct="1">
              <a:lnSpc>
                <a:spcPct val="150000"/>
              </a:lnSpc>
            </a:pPr>
            <a:r>
              <a:rPr lang="en-GB" sz="2000" smtClean="0"/>
              <a:t>Items written for </a:t>
            </a:r>
          </a:p>
          <a:p>
            <a:pPr eaLnBrk="1" hangingPunct="1">
              <a:lnSpc>
                <a:spcPct val="150000"/>
              </a:lnSpc>
            </a:pPr>
            <a:endParaRPr lang="en-GB" sz="2000" smtClean="0"/>
          </a:p>
          <a:p>
            <a:pPr lvl="1" eaLnBrk="1" hangingPunct="1">
              <a:lnSpc>
                <a:spcPct val="150000"/>
              </a:lnSpc>
            </a:pPr>
            <a:r>
              <a:rPr lang="en-GB" smtClean="0"/>
              <a:t>Actual Environment</a:t>
            </a:r>
          </a:p>
          <a:p>
            <a:pPr lvl="1" eaLnBrk="1" hangingPunct="1">
              <a:lnSpc>
                <a:spcPct val="150000"/>
              </a:lnSpc>
            </a:pPr>
            <a:r>
              <a:rPr lang="en-GB" smtClean="0"/>
              <a:t>Preferred Environment</a:t>
            </a:r>
          </a:p>
          <a:p>
            <a:pPr lvl="1" eaLnBrk="1" hangingPunct="1">
              <a:lnSpc>
                <a:spcPct val="150000"/>
              </a:lnSpc>
            </a:pPr>
            <a:r>
              <a:rPr lang="en-GB" smtClean="0"/>
              <a:t>Climate</a:t>
            </a:r>
          </a:p>
          <a:p>
            <a:pPr eaLnBrk="1" hangingPunct="1">
              <a:lnSpc>
                <a:spcPct val="150000"/>
              </a:lnSpc>
              <a:buFont typeface="Arial" charset="0"/>
              <a:buNone/>
            </a:pPr>
            <a:endParaRPr lang="en-GB" sz="2000" smtClean="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250825" y="260350"/>
            <a:ext cx="5643563" cy="576263"/>
          </a:xfrm>
        </p:spPr>
        <p:txBody>
          <a:bodyPr/>
          <a:lstStyle/>
          <a:p>
            <a:pPr eaLnBrk="1" hangingPunct="1"/>
            <a:r>
              <a:rPr lang="en-GB" smtClean="0"/>
              <a:t>Saville Consulting Wave Overview</a:t>
            </a:r>
          </a:p>
        </p:txBody>
      </p:sp>
      <p:sp>
        <p:nvSpPr>
          <p:cNvPr id="110595" name="Rectangle 3"/>
          <p:cNvSpPr>
            <a:spLocks noGrp="1" noChangeArrowheads="1"/>
          </p:cNvSpPr>
          <p:nvPr>
            <p:ph type="body" idx="1"/>
          </p:nvPr>
        </p:nvSpPr>
        <p:spPr>
          <a:xfrm>
            <a:off x="444500" y="404813"/>
            <a:ext cx="7853363" cy="6119812"/>
          </a:xfrm>
        </p:spPr>
        <p:txBody>
          <a:bodyPr/>
          <a:lstStyle/>
          <a:p>
            <a:pPr eaLnBrk="1" hangingPunct="1">
              <a:lnSpc>
                <a:spcPct val="180000"/>
              </a:lnSpc>
              <a:buFont typeface="Arial" charset="0"/>
              <a:buNone/>
            </a:pPr>
            <a:endParaRPr lang="en-GB" sz="2000" smtClean="0"/>
          </a:p>
          <a:p>
            <a:pPr eaLnBrk="1" hangingPunct="1">
              <a:lnSpc>
                <a:spcPct val="180000"/>
              </a:lnSpc>
            </a:pPr>
            <a:r>
              <a:rPr lang="en-GB" sz="2000" smtClean="0"/>
              <a:t>Performance-driven: based on scales which best measure job success</a:t>
            </a:r>
          </a:p>
          <a:p>
            <a:pPr eaLnBrk="1" hangingPunct="1">
              <a:lnSpc>
                <a:spcPct val="180000"/>
              </a:lnSpc>
            </a:pPr>
            <a:r>
              <a:rPr lang="en-GB" sz="2000" smtClean="0"/>
              <a:t>Separates personality and competency into motive and talent</a:t>
            </a:r>
          </a:p>
          <a:p>
            <a:pPr eaLnBrk="1" hangingPunct="1">
              <a:lnSpc>
                <a:spcPct val="180000"/>
              </a:lnSpc>
            </a:pPr>
            <a:r>
              <a:rPr lang="en-GB" sz="2000" smtClean="0"/>
              <a:t>Aligned to culture within a multi-dimensional framework</a:t>
            </a:r>
          </a:p>
          <a:p>
            <a:pPr eaLnBrk="1" hangingPunct="1">
              <a:lnSpc>
                <a:spcPct val="180000"/>
              </a:lnSpc>
            </a:pPr>
            <a:r>
              <a:rPr lang="en-GB" sz="2000" smtClean="0"/>
              <a:t>Facet approach offers fine distinction and nuance</a:t>
            </a:r>
          </a:p>
          <a:p>
            <a:pPr eaLnBrk="1" hangingPunct="1">
              <a:lnSpc>
                <a:spcPct val="180000"/>
              </a:lnSpc>
            </a:pPr>
            <a:r>
              <a:rPr lang="en-GB" sz="2000" smtClean="0"/>
              <a:t>Ra-Ra format offers time savings, maximum validity, controls for acquiescence</a:t>
            </a:r>
          </a:p>
          <a:p>
            <a:pPr eaLnBrk="1" hangingPunct="1">
              <a:lnSpc>
                <a:spcPct val="180000"/>
              </a:lnSpc>
            </a:pPr>
            <a:r>
              <a:rPr lang="en-GB" sz="2000" smtClean="0"/>
              <a:t>Powerful vehicle for further research</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ctrTitle"/>
          </p:nvPr>
        </p:nvSpPr>
        <p:spPr>
          <a:xfrm>
            <a:off x="685800" y="2924175"/>
            <a:ext cx="7772400" cy="866775"/>
          </a:xfrm>
        </p:spPr>
        <p:txBody>
          <a:bodyPr/>
          <a:lstStyle/>
          <a:p>
            <a:pPr eaLnBrk="1" hangingPunct="1"/>
            <a:r>
              <a:rPr lang="en-GB" dirty="0" smtClean="0"/>
              <a:t>Reliability</a:t>
            </a:r>
          </a:p>
        </p:txBody>
      </p:sp>
      <p:sp>
        <p:nvSpPr>
          <p:cNvPr id="111619" name="Rectangle 3"/>
          <p:cNvSpPr>
            <a:spLocks noGrp="1" noChangeArrowheads="1"/>
          </p:cNvSpPr>
          <p:nvPr>
            <p:ph type="subTitle" idx="1"/>
          </p:nvPr>
        </p:nvSpPr>
        <p:spPr/>
        <p:txBody>
          <a:bodyPr/>
          <a:lstStyle/>
          <a:p>
            <a:pPr eaLnBrk="1" hangingPunct="1"/>
            <a:r>
              <a:rPr lang="en-GB" dirty="0" smtClean="0"/>
              <a:t>International Accreditation -Wave</a:t>
            </a:r>
            <a:endParaRPr lang="en-US" dirty="0" smtClean="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eaLnBrk="1" hangingPunct="1"/>
            <a:r>
              <a:rPr lang="en-GB" smtClean="0"/>
              <a:t>Reliability Definition</a:t>
            </a:r>
            <a:endParaRPr lang="en-GB" sz="2400" smtClean="0"/>
          </a:p>
        </p:txBody>
      </p:sp>
      <p:sp>
        <p:nvSpPr>
          <p:cNvPr id="112643" name="Rectangle 3"/>
          <p:cNvSpPr>
            <a:spLocks noGrp="1" noChangeArrowheads="1"/>
          </p:cNvSpPr>
          <p:nvPr>
            <p:ph type="body" idx="1"/>
          </p:nvPr>
        </p:nvSpPr>
        <p:spPr>
          <a:xfrm>
            <a:off x="665163" y="781050"/>
            <a:ext cx="7847012" cy="4525963"/>
          </a:xfrm>
          <a:noFill/>
        </p:spPr>
        <p:txBody>
          <a:bodyPr/>
          <a:lstStyle/>
          <a:p>
            <a:pPr eaLnBrk="1" hangingPunct="1">
              <a:buFont typeface="Arial" charset="0"/>
              <a:buNone/>
            </a:pPr>
            <a:endParaRPr lang="en-GB" sz="2800" smtClean="0"/>
          </a:p>
          <a:p>
            <a:pPr eaLnBrk="1" hangingPunct="1">
              <a:buFont typeface="Arial" charset="0"/>
              <a:buNone/>
            </a:pPr>
            <a:endParaRPr lang="en-GB" sz="2800" smtClean="0"/>
          </a:p>
          <a:p>
            <a:pPr eaLnBrk="1" hangingPunct="1"/>
            <a:r>
              <a:rPr lang="en-GB" smtClean="0"/>
              <a:t>How consistently a questionnaire measures a characteristic </a:t>
            </a:r>
          </a:p>
          <a:p>
            <a:pPr eaLnBrk="1" hangingPunct="1">
              <a:buFont typeface="Arial" charset="0"/>
              <a:buNone/>
            </a:pPr>
            <a:endParaRPr lang="en-GB" smtClean="0"/>
          </a:p>
          <a:p>
            <a:pPr eaLnBrk="1" hangingPunct="1">
              <a:buFont typeface="Arial" charset="0"/>
              <a:buNone/>
            </a:pPr>
            <a:r>
              <a:rPr lang="en-GB" smtClean="0"/>
              <a:t>	or</a:t>
            </a:r>
          </a:p>
          <a:p>
            <a:pPr eaLnBrk="1" hangingPunct="1">
              <a:buFont typeface="Arial" charset="0"/>
              <a:buNone/>
            </a:pPr>
            <a:endParaRPr lang="en-GB" smtClean="0"/>
          </a:p>
          <a:p>
            <a:pPr eaLnBrk="1" hangingPunct="1"/>
            <a:r>
              <a:rPr lang="en-GB" smtClean="0"/>
              <a:t>The typical measurement error of a given questionnaire</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198438" y="115888"/>
            <a:ext cx="4949825" cy="768350"/>
          </a:xfrm>
          <a:noFill/>
        </p:spPr>
        <p:txBody>
          <a:bodyPr/>
          <a:lstStyle/>
          <a:p>
            <a:pPr eaLnBrk="1" hangingPunct="1"/>
            <a:r>
              <a:rPr lang="en-GB" smtClean="0"/>
              <a:t>Types of Reliability</a:t>
            </a:r>
          </a:p>
        </p:txBody>
      </p:sp>
      <p:sp>
        <p:nvSpPr>
          <p:cNvPr id="113667" name="Rectangle 3"/>
          <p:cNvSpPr>
            <a:spLocks noGrp="1" noChangeArrowheads="1"/>
          </p:cNvSpPr>
          <p:nvPr>
            <p:ph type="body" idx="1"/>
          </p:nvPr>
        </p:nvSpPr>
        <p:spPr>
          <a:xfrm>
            <a:off x="665163" y="971550"/>
            <a:ext cx="7705725" cy="4419600"/>
          </a:xfrm>
          <a:noFill/>
        </p:spPr>
        <p:txBody>
          <a:bodyPr/>
          <a:lstStyle/>
          <a:p>
            <a:pPr eaLnBrk="1" hangingPunct="1">
              <a:buFont typeface="Arial" charset="0"/>
              <a:buNone/>
            </a:pPr>
            <a:endParaRPr lang="en-GB" b="1" smtClean="0"/>
          </a:p>
          <a:p>
            <a:pPr eaLnBrk="1" hangingPunct="1"/>
            <a:r>
              <a:rPr lang="en-GB" sz="2000" smtClean="0"/>
              <a:t>Alternate/Parallel Form (should be high as possible) </a:t>
            </a:r>
          </a:p>
          <a:p>
            <a:pPr eaLnBrk="1" hangingPunct="1">
              <a:buFont typeface="Arial" charset="0"/>
              <a:buNone/>
            </a:pPr>
            <a:r>
              <a:rPr lang="en-GB" sz="2000" b="1" smtClean="0"/>
              <a:t>	</a:t>
            </a:r>
            <a:endParaRPr lang="en-GB" sz="2000" smtClean="0"/>
          </a:p>
          <a:p>
            <a:pPr eaLnBrk="1" hangingPunct="1"/>
            <a:r>
              <a:rPr lang="en-GB" sz="2000" smtClean="0"/>
              <a:t>Internal Consistency Reliability (should be moderate: 0.6 to 0.8)</a:t>
            </a:r>
          </a:p>
          <a:p>
            <a:pPr eaLnBrk="1" hangingPunct="1"/>
            <a:endParaRPr lang="en-GB" sz="2000" smtClean="0"/>
          </a:p>
          <a:p>
            <a:pPr eaLnBrk="1" hangingPunct="1"/>
            <a:r>
              <a:rPr lang="en-GB" sz="2000" smtClean="0"/>
              <a:t>Can be estimated by:</a:t>
            </a:r>
          </a:p>
          <a:p>
            <a:pPr eaLnBrk="1" hangingPunct="1"/>
            <a:endParaRPr lang="en-GB" sz="2000" smtClean="0"/>
          </a:p>
          <a:p>
            <a:pPr eaLnBrk="1" hangingPunct="1">
              <a:buFont typeface="Arial" charset="0"/>
              <a:buNone/>
            </a:pPr>
            <a:r>
              <a:rPr lang="en-GB" sz="2000" smtClean="0"/>
              <a:t>		(i)   correlating the two half scores (split-half technique)</a:t>
            </a:r>
          </a:p>
          <a:p>
            <a:pPr eaLnBrk="1" hangingPunct="1">
              <a:buFont typeface="Arial" charset="0"/>
              <a:buNone/>
            </a:pPr>
            <a:r>
              <a:rPr lang="en-GB" sz="2000" smtClean="0"/>
              <a:t>		(ii)  using Cronbach’s Alpha</a:t>
            </a:r>
          </a:p>
          <a:p>
            <a:pPr eaLnBrk="1" hangingPunct="1">
              <a:buFont typeface="Arial" charset="0"/>
              <a:buNone/>
            </a:pPr>
            <a:endParaRPr lang="en-GB" sz="2000" smtClean="0"/>
          </a:p>
          <a:p>
            <a:pPr eaLnBrk="1" hangingPunct="1"/>
            <a:r>
              <a:rPr lang="en-GB" sz="2000" smtClean="0"/>
              <a:t>Test–Retest Reliability (should be high as possible)</a:t>
            </a:r>
          </a:p>
          <a:p>
            <a:pPr eaLnBrk="1" hangingPunct="1">
              <a:buFont typeface="Arial" charset="0"/>
              <a:buNone/>
            </a:pPr>
            <a:r>
              <a:rPr lang="en-GB" b="1" smtClean="0"/>
              <a:t>	</a:t>
            </a:r>
            <a:endParaRPr lang="en-GB"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506413" y="223838"/>
            <a:ext cx="8229600" cy="561975"/>
          </a:xfrm>
          <a:noFill/>
        </p:spPr>
        <p:txBody>
          <a:bodyPr/>
          <a:lstStyle/>
          <a:p>
            <a:pPr eaLnBrk="1" hangingPunct="1"/>
            <a:r>
              <a:rPr lang="en-GB" smtClean="0"/>
              <a:t>New Ground Covered</a:t>
            </a:r>
          </a:p>
        </p:txBody>
      </p:sp>
      <p:grpSp>
        <p:nvGrpSpPr>
          <p:cNvPr id="2" name="Group 3"/>
          <p:cNvGrpSpPr>
            <a:grpSpLocks/>
          </p:cNvGrpSpPr>
          <p:nvPr/>
        </p:nvGrpSpPr>
        <p:grpSpPr bwMode="auto">
          <a:xfrm>
            <a:off x="6248400" y="1646238"/>
            <a:ext cx="2503488" cy="1295400"/>
            <a:chOff x="3936" y="573"/>
            <a:chExt cx="1577" cy="816"/>
          </a:xfrm>
        </p:grpSpPr>
        <p:grpSp>
          <p:nvGrpSpPr>
            <p:cNvPr id="3" name="Group 4"/>
            <p:cNvGrpSpPr>
              <a:grpSpLocks/>
            </p:cNvGrpSpPr>
            <p:nvPr/>
          </p:nvGrpSpPr>
          <p:grpSpPr bwMode="auto">
            <a:xfrm>
              <a:off x="3936" y="573"/>
              <a:ext cx="1577" cy="816"/>
              <a:chOff x="3936" y="573"/>
              <a:chExt cx="1577" cy="816"/>
            </a:xfrm>
          </p:grpSpPr>
          <p:grpSp>
            <p:nvGrpSpPr>
              <p:cNvPr id="4" name="Group 5"/>
              <p:cNvGrpSpPr>
                <a:grpSpLocks/>
              </p:cNvGrpSpPr>
              <p:nvPr/>
            </p:nvGrpSpPr>
            <p:grpSpPr bwMode="auto">
              <a:xfrm>
                <a:off x="5060" y="890"/>
                <a:ext cx="453" cy="499"/>
                <a:chOff x="1565" y="2614"/>
                <a:chExt cx="953" cy="998"/>
              </a:xfrm>
            </p:grpSpPr>
            <p:sp>
              <p:nvSpPr>
                <p:cNvPr id="13410" name="Freeform 6"/>
                <p:cNvSpPr>
                  <a:spLocks/>
                </p:cNvSpPr>
                <p:nvPr/>
              </p:nvSpPr>
              <p:spPr bwMode="auto">
                <a:xfrm>
                  <a:off x="1565" y="3158"/>
                  <a:ext cx="952" cy="454"/>
                </a:xfrm>
                <a:custGeom>
                  <a:avLst/>
                  <a:gdLst>
                    <a:gd name="T0" fmla="*/ 453 w 952"/>
                    <a:gd name="T1" fmla="*/ 0 h 454"/>
                    <a:gd name="T2" fmla="*/ 952 w 952"/>
                    <a:gd name="T3" fmla="*/ 181 h 454"/>
                    <a:gd name="T4" fmla="*/ 499 w 952"/>
                    <a:gd name="T5" fmla="*/ 454 h 454"/>
                    <a:gd name="T6" fmla="*/ 0 w 952"/>
                    <a:gd name="T7" fmla="*/ 272 h 454"/>
                    <a:gd name="T8" fmla="*/ 453 w 952"/>
                    <a:gd name="T9" fmla="*/ 0 h 454"/>
                    <a:gd name="T10" fmla="*/ 0 60000 65536"/>
                    <a:gd name="T11" fmla="*/ 0 60000 65536"/>
                    <a:gd name="T12" fmla="*/ 0 60000 65536"/>
                    <a:gd name="T13" fmla="*/ 0 60000 65536"/>
                    <a:gd name="T14" fmla="*/ 0 60000 65536"/>
                    <a:gd name="T15" fmla="*/ 0 w 952"/>
                    <a:gd name="T16" fmla="*/ 0 h 454"/>
                    <a:gd name="T17" fmla="*/ 952 w 952"/>
                    <a:gd name="T18" fmla="*/ 454 h 454"/>
                  </a:gdLst>
                  <a:ahLst/>
                  <a:cxnLst>
                    <a:cxn ang="T10">
                      <a:pos x="T0" y="T1"/>
                    </a:cxn>
                    <a:cxn ang="T11">
                      <a:pos x="T2" y="T3"/>
                    </a:cxn>
                    <a:cxn ang="T12">
                      <a:pos x="T4" y="T5"/>
                    </a:cxn>
                    <a:cxn ang="T13">
                      <a:pos x="T6" y="T7"/>
                    </a:cxn>
                    <a:cxn ang="T14">
                      <a:pos x="T8" y="T9"/>
                    </a:cxn>
                  </a:cxnLst>
                  <a:rect l="T15" t="T16" r="T17" b="T18"/>
                  <a:pathLst>
                    <a:path w="952" h="454">
                      <a:moveTo>
                        <a:pt x="453" y="0"/>
                      </a:moveTo>
                      <a:lnTo>
                        <a:pt x="952" y="181"/>
                      </a:lnTo>
                      <a:lnTo>
                        <a:pt x="499" y="454"/>
                      </a:lnTo>
                      <a:lnTo>
                        <a:pt x="0" y="272"/>
                      </a:lnTo>
                      <a:lnTo>
                        <a:pt x="453" y="0"/>
                      </a:lnTo>
                      <a:close/>
                    </a:path>
                  </a:pathLst>
                </a:custGeom>
                <a:solidFill>
                  <a:srgbClr val="009BB0"/>
                </a:solidFill>
                <a:ln w="9525">
                  <a:solidFill>
                    <a:schemeClr val="bg1"/>
                  </a:solidFill>
                  <a:round/>
                  <a:headEnd/>
                  <a:tailEnd/>
                </a:ln>
              </p:spPr>
              <p:txBody>
                <a:bodyPr/>
                <a:lstStyle/>
                <a:p>
                  <a:endParaRPr lang="en-GB"/>
                </a:p>
              </p:txBody>
            </p:sp>
            <p:sp>
              <p:nvSpPr>
                <p:cNvPr id="13411" name="Freeform 7"/>
                <p:cNvSpPr>
                  <a:spLocks/>
                </p:cNvSpPr>
                <p:nvPr/>
              </p:nvSpPr>
              <p:spPr bwMode="auto">
                <a:xfrm>
                  <a:off x="2064" y="2795"/>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alpha val="61960"/>
                  </a:srgbClr>
                </a:solidFill>
                <a:ln w="9525">
                  <a:solidFill>
                    <a:schemeClr val="bg1"/>
                  </a:solidFill>
                  <a:round/>
                  <a:headEnd/>
                  <a:tailEnd/>
                </a:ln>
              </p:spPr>
              <p:txBody>
                <a:bodyPr/>
                <a:lstStyle/>
                <a:p>
                  <a:endParaRPr lang="en-GB"/>
                </a:p>
              </p:txBody>
            </p:sp>
            <p:sp>
              <p:nvSpPr>
                <p:cNvPr id="13412" name="Freeform 8"/>
                <p:cNvSpPr>
                  <a:spLocks/>
                </p:cNvSpPr>
                <p:nvPr/>
              </p:nvSpPr>
              <p:spPr bwMode="auto">
                <a:xfrm>
                  <a:off x="1565" y="2614"/>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solidFill>
                <a:ln w="9525">
                  <a:solidFill>
                    <a:schemeClr val="bg1"/>
                  </a:solidFill>
                  <a:round/>
                  <a:headEnd/>
                  <a:tailEnd/>
                </a:ln>
              </p:spPr>
              <p:txBody>
                <a:bodyPr/>
                <a:lstStyle/>
                <a:p>
                  <a:endParaRPr lang="en-GB"/>
                </a:p>
              </p:txBody>
            </p:sp>
            <p:sp>
              <p:nvSpPr>
                <p:cNvPr id="13413" name="Freeform 9"/>
                <p:cNvSpPr>
                  <a:spLocks/>
                </p:cNvSpPr>
                <p:nvPr/>
              </p:nvSpPr>
              <p:spPr bwMode="auto">
                <a:xfrm>
                  <a:off x="1565" y="2614"/>
                  <a:ext cx="952" cy="408"/>
                </a:xfrm>
                <a:custGeom>
                  <a:avLst/>
                  <a:gdLst>
                    <a:gd name="T0" fmla="*/ 453 w 952"/>
                    <a:gd name="T1" fmla="*/ 0 h 408"/>
                    <a:gd name="T2" fmla="*/ 952 w 952"/>
                    <a:gd name="T3" fmla="*/ 181 h 408"/>
                    <a:gd name="T4" fmla="*/ 499 w 952"/>
                    <a:gd name="T5" fmla="*/ 408 h 408"/>
                    <a:gd name="T6" fmla="*/ 0 w 952"/>
                    <a:gd name="T7" fmla="*/ 226 h 408"/>
                    <a:gd name="T8" fmla="*/ 453 w 952"/>
                    <a:gd name="T9" fmla="*/ 0 h 408"/>
                    <a:gd name="T10" fmla="*/ 0 60000 65536"/>
                    <a:gd name="T11" fmla="*/ 0 60000 65536"/>
                    <a:gd name="T12" fmla="*/ 0 60000 65536"/>
                    <a:gd name="T13" fmla="*/ 0 60000 65536"/>
                    <a:gd name="T14" fmla="*/ 0 60000 65536"/>
                    <a:gd name="T15" fmla="*/ 0 w 952"/>
                    <a:gd name="T16" fmla="*/ 0 h 408"/>
                    <a:gd name="T17" fmla="*/ 952 w 952"/>
                    <a:gd name="T18" fmla="*/ 408 h 408"/>
                  </a:gdLst>
                  <a:ahLst/>
                  <a:cxnLst>
                    <a:cxn ang="T10">
                      <a:pos x="T0" y="T1"/>
                    </a:cxn>
                    <a:cxn ang="T11">
                      <a:pos x="T2" y="T3"/>
                    </a:cxn>
                    <a:cxn ang="T12">
                      <a:pos x="T4" y="T5"/>
                    </a:cxn>
                    <a:cxn ang="T13">
                      <a:pos x="T6" y="T7"/>
                    </a:cxn>
                    <a:cxn ang="T14">
                      <a:pos x="T8" y="T9"/>
                    </a:cxn>
                  </a:cxnLst>
                  <a:rect l="T15" t="T16" r="T17" b="T18"/>
                  <a:pathLst>
                    <a:path w="952" h="408">
                      <a:moveTo>
                        <a:pt x="453" y="0"/>
                      </a:moveTo>
                      <a:lnTo>
                        <a:pt x="952" y="181"/>
                      </a:lnTo>
                      <a:lnTo>
                        <a:pt x="499" y="408"/>
                      </a:lnTo>
                      <a:lnTo>
                        <a:pt x="0" y="226"/>
                      </a:lnTo>
                      <a:lnTo>
                        <a:pt x="453" y="0"/>
                      </a:lnTo>
                      <a:close/>
                    </a:path>
                  </a:pathLst>
                </a:custGeom>
                <a:solidFill>
                  <a:srgbClr val="009BB0"/>
                </a:solidFill>
                <a:ln w="9525">
                  <a:solidFill>
                    <a:schemeClr val="bg1"/>
                  </a:solidFill>
                  <a:round/>
                  <a:headEnd/>
                  <a:tailEnd/>
                </a:ln>
              </p:spPr>
              <p:txBody>
                <a:bodyPr/>
                <a:lstStyle/>
                <a:p>
                  <a:endParaRPr lang="en-GB"/>
                </a:p>
              </p:txBody>
            </p:sp>
            <p:sp>
              <p:nvSpPr>
                <p:cNvPr id="13414" name="Freeform 10"/>
                <p:cNvSpPr>
                  <a:spLocks/>
                </p:cNvSpPr>
                <p:nvPr/>
              </p:nvSpPr>
              <p:spPr bwMode="auto">
                <a:xfrm>
                  <a:off x="1565" y="2840"/>
                  <a:ext cx="499" cy="772"/>
                </a:xfrm>
                <a:custGeom>
                  <a:avLst/>
                  <a:gdLst>
                    <a:gd name="T0" fmla="*/ 0 w 499"/>
                    <a:gd name="T1" fmla="*/ 0 h 772"/>
                    <a:gd name="T2" fmla="*/ 499 w 499"/>
                    <a:gd name="T3" fmla="*/ 182 h 772"/>
                    <a:gd name="T4" fmla="*/ 499 w 499"/>
                    <a:gd name="T5" fmla="*/ 772 h 772"/>
                    <a:gd name="T6" fmla="*/ 0 w 499"/>
                    <a:gd name="T7" fmla="*/ 590 h 772"/>
                    <a:gd name="T8" fmla="*/ 0 w 499"/>
                    <a:gd name="T9" fmla="*/ 0 h 772"/>
                    <a:gd name="T10" fmla="*/ 0 60000 65536"/>
                    <a:gd name="T11" fmla="*/ 0 60000 65536"/>
                    <a:gd name="T12" fmla="*/ 0 60000 65536"/>
                    <a:gd name="T13" fmla="*/ 0 60000 65536"/>
                    <a:gd name="T14" fmla="*/ 0 60000 65536"/>
                    <a:gd name="T15" fmla="*/ 0 w 499"/>
                    <a:gd name="T16" fmla="*/ 0 h 772"/>
                    <a:gd name="T17" fmla="*/ 499 w 499"/>
                    <a:gd name="T18" fmla="*/ 772 h 772"/>
                  </a:gdLst>
                  <a:ahLst/>
                  <a:cxnLst>
                    <a:cxn ang="T10">
                      <a:pos x="T0" y="T1"/>
                    </a:cxn>
                    <a:cxn ang="T11">
                      <a:pos x="T2" y="T3"/>
                    </a:cxn>
                    <a:cxn ang="T12">
                      <a:pos x="T4" y="T5"/>
                    </a:cxn>
                    <a:cxn ang="T13">
                      <a:pos x="T6" y="T7"/>
                    </a:cxn>
                    <a:cxn ang="T14">
                      <a:pos x="T8" y="T9"/>
                    </a:cxn>
                  </a:cxnLst>
                  <a:rect l="T15" t="T16" r="T17" b="T18"/>
                  <a:pathLst>
                    <a:path w="499" h="772">
                      <a:moveTo>
                        <a:pt x="0" y="0"/>
                      </a:moveTo>
                      <a:lnTo>
                        <a:pt x="499" y="182"/>
                      </a:lnTo>
                      <a:lnTo>
                        <a:pt x="499" y="772"/>
                      </a:lnTo>
                      <a:lnTo>
                        <a:pt x="0" y="590"/>
                      </a:lnTo>
                      <a:lnTo>
                        <a:pt x="0" y="0"/>
                      </a:lnTo>
                      <a:close/>
                    </a:path>
                  </a:pathLst>
                </a:custGeom>
                <a:solidFill>
                  <a:srgbClr val="009BB0">
                    <a:alpha val="50195"/>
                  </a:srgbClr>
                </a:solidFill>
                <a:ln w="9525">
                  <a:solidFill>
                    <a:schemeClr val="bg1"/>
                  </a:solidFill>
                  <a:round/>
                  <a:headEnd/>
                  <a:tailEnd/>
                </a:ln>
              </p:spPr>
              <p:txBody>
                <a:bodyPr/>
                <a:lstStyle/>
                <a:p>
                  <a:endParaRPr lang="en-GB"/>
                </a:p>
              </p:txBody>
            </p:sp>
          </p:grpSp>
          <p:sp>
            <p:nvSpPr>
              <p:cNvPr id="13409" name="Rectangle 11"/>
              <p:cNvSpPr>
                <a:spLocks noChangeArrowheads="1"/>
              </p:cNvSpPr>
              <p:nvPr/>
            </p:nvSpPr>
            <p:spPr bwMode="auto">
              <a:xfrm>
                <a:off x="3936" y="573"/>
                <a:ext cx="917" cy="250"/>
              </a:xfrm>
              <a:prstGeom prst="rect">
                <a:avLst/>
              </a:prstGeom>
              <a:noFill/>
              <a:ln w="9525">
                <a:noFill/>
                <a:miter lim="800000"/>
                <a:headEnd/>
                <a:tailEnd/>
              </a:ln>
            </p:spPr>
            <p:txBody>
              <a:bodyPr lIns="36000">
                <a:spAutoFit/>
              </a:bodyPr>
              <a:lstStyle/>
              <a:p>
                <a:pPr algn="l">
                  <a:spcBef>
                    <a:spcPct val="0"/>
                  </a:spcBef>
                </a:pPr>
                <a:r>
                  <a:rPr lang="en-US" sz="2000">
                    <a:solidFill>
                      <a:srgbClr val="FFFFFF"/>
                    </a:solidFill>
                  </a:rPr>
                  <a:t>networking</a:t>
                </a:r>
                <a:endParaRPr lang="en-GB" sz="2000">
                  <a:solidFill>
                    <a:srgbClr val="FFFFFF"/>
                  </a:solidFill>
                </a:endParaRPr>
              </a:p>
            </p:txBody>
          </p:sp>
        </p:grpSp>
        <p:cxnSp>
          <p:nvCxnSpPr>
            <p:cNvPr id="13407" name="AutoShape 12"/>
            <p:cNvCxnSpPr>
              <a:cxnSpLocks noChangeShapeType="1"/>
              <a:stCxn id="13409" idx="3"/>
              <a:endCxn id="13413" idx="4"/>
            </p:cNvCxnSpPr>
            <p:nvPr/>
          </p:nvCxnSpPr>
          <p:spPr bwMode="auto">
            <a:xfrm>
              <a:off x="4853" y="698"/>
              <a:ext cx="423" cy="192"/>
            </a:xfrm>
            <a:prstGeom prst="bentConnector2">
              <a:avLst/>
            </a:prstGeom>
            <a:noFill/>
            <a:ln w="9525">
              <a:solidFill>
                <a:schemeClr val="bg2"/>
              </a:solidFill>
              <a:miter lim="800000"/>
              <a:headEnd/>
              <a:tailEnd type="stealth" w="med" len="med"/>
            </a:ln>
          </p:spPr>
        </p:cxnSp>
      </p:grpSp>
      <p:grpSp>
        <p:nvGrpSpPr>
          <p:cNvPr id="5" name="Group 13"/>
          <p:cNvGrpSpPr>
            <a:grpSpLocks/>
          </p:cNvGrpSpPr>
          <p:nvPr/>
        </p:nvGrpSpPr>
        <p:grpSpPr bwMode="auto">
          <a:xfrm>
            <a:off x="322263" y="1611313"/>
            <a:ext cx="2120900" cy="1295400"/>
            <a:chOff x="203" y="575"/>
            <a:chExt cx="1336" cy="816"/>
          </a:xfrm>
        </p:grpSpPr>
        <p:grpSp>
          <p:nvGrpSpPr>
            <p:cNvPr id="6" name="Group 14"/>
            <p:cNvGrpSpPr>
              <a:grpSpLocks/>
            </p:cNvGrpSpPr>
            <p:nvPr/>
          </p:nvGrpSpPr>
          <p:grpSpPr bwMode="auto">
            <a:xfrm>
              <a:off x="203" y="575"/>
              <a:ext cx="1336" cy="816"/>
              <a:chOff x="203" y="575"/>
              <a:chExt cx="1336" cy="816"/>
            </a:xfrm>
          </p:grpSpPr>
          <p:grpSp>
            <p:nvGrpSpPr>
              <p:cNvPr id="7" name="Group 15"/>
              <p:cNvGrpSpPr>
                <a:grpSpLocks/>
              </p:cNvGrpSpPr>
              <p:nvPr/>
            </p:nvGrpSpPr>
            <p:grpSpPr bwMode="auto">
              <a:xfrm>
                <a:off x="1086" y="892"/>
                <a:ext cx="453" cy="499"/>
                <a:chOff x="1565" y="2614"/>
                <a:chExt cx="953" cy="998"/>
              </a:xfrm>
            </p:grpSpPr>
            <p:sp>
              <p:nvSpPr>
                <p:cNvPr id="13401" name="Freeform 16"/>
                <p:cNvSpPr>
                  <a:spLocks/>
                </p:cNvSpPr>
                <p:nvPr/>
              </p:nvSpPr>
              <p:spPr bwMode="auto">
                <a:xfrm>
                  <a:off x="1565" y="3158"/>
                  <a:ext cx="952" cy="454"/>
                </a:xfrm>
                <a:custGeom>
                  <a:avLst/>
                  <a:gdLst>
                    <a:gd name="T0" fmla="*/ 453 w 952"/>
                    <a:gd name="T1" fmla="*/ 0 h 454"/>
                    <a:gd name="T2" fmla="*/ 952 w 952"/>
                    <a:gd name="T3" fmla="*/ 181 h 454"/>
                    <a:gd name="T4" fmla="*/ 499 w 952"/>
                    <a:gd name="T5" fmla="*/ 454 h 454"/>
                    <a:gd name="T6" fmla="*/ 0 w 952"/>
                    <a:gd name="T7" fmla="*/ 272 h 454"/>
                    <a:gd name="T8" fmla="*/ 453 w 952"/>
                    <a:gd name="T9" fmla="*/ 0 h 454"/>
                    <a:gd name="T10" fmla="*/ 0 60000 65536"/>
                    <a:gd name="T11" fmla="*/ 0 60000 65536"/>
                    <a:gd name="T12" fmla="*/ 0 60000 65536"/>
                    <a:gd name="T13" fmla="*/ 0 60000 65536"/>
                    <a:gd name="T14" fmla="*/ 0 60000 65536"/>
                    <a:gd name="T15" fmla="*/ 0 w 952"/>
                    <a:gd name="T16" fmla="*/ 0 h 454"/>
                    <a:gd name="T17" fmla="*/ 952 w 952"/>
                    <a:gd name="T18" fmla="*/ 454 h 454"/>
                  </a:gdLst>
                  <a:ahLst/>
                  <a:cxnLst>
                    <a:cxn ang="T10">
                      <a:pos x="T0" y="T1"/>
                    </a:cxn>
                    <a:cxn ang="T11">
                      <a:pos x="T2" y="T3"/>
                    </a:cxn>
                    <a:cxn ang="T12">
                      <a:pos x="T4" y="T5"/>
                    </a:cxn>
                    <a:cxn ang="T13">
                      <a:pos x="T6" y="T7"/>
                    </a:cxn>
                    <a:cxn ang="T14">
                      <a:pos x="T8" y="T9"/>
                    </a:cxn>
                  </a:cxnLst>
                  <a:rect l="T15" t="T16" r="T17" b="T18"/>
                  <a:pathLst>
                    <a:path w="952" h="454">
                      <a:moveTo>
                        <a:pt x="453" y="0"/>
                      </a:moveTo>
                      <a:lnTo>
                        <a:pt x="952" y="181"/>
                      </a:lnTo>
                      <a:lnTo>
                        <a:pt x="499" y="454"/>
                      </a:lnTo>
                      <a:lnTo>
                        <a:pt x="0" y="272"/>
                      </a:lnTo>
                      <a:lnTo>
                        <a:pt x="453" y="0"/>
                      </a:lnTo>
                      <a:close/>
                    </a:path>
                  </a:pathLst>
                </a:custGeom>
                <a:solidFill>
                  <a:srgbClr val="009BB0"/>
                </a:solidFill>
                <a:ln w="9525">
                  <a:solidFill>
                    <a:schemeClr val="bg1"/>
                  </a:solidFill>
                  <a:round/>
                  <a:headEnd/>
                  <a:tailEnd/>
                </a:ln>
              </p:spPr>
              <p:txBody>
                <a:bodyPr/>
                <a:lstStyle/>
                <a:p>
                  <a:endParaRPr lang="en-GB"/>
                </a:p>
              </p:txBody>
            </p:sp>
            <p:sp>
              <p:nvSpPr>
                <p:cNvPr id="13402" name="Freeform 17"/>
                <p:cNvSpPr>
                  <a:spLocks/>
                </p:cNvSpPr>
                <p:nvPr/>
              </p:nvSpPr>
              <p:spPr bwMode="auto">
                <a:xfrm>
                  <a:off x="2064" y="2795"/>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alpha val="61960"/>
                  </a:srgbClr>
                </a:solidFill>
                <a:ln w="9525">
                  <a:solidFill>
                    <a:schemeClr val="bg1"/>
                  </a:solidFill>
                  <a:round/>
                  <a:headEnd/>
                  <a:tailEnd/>
                </a:ln>
              </p:spPr>
              <p:txBody>
                <a:bodyPr/>
                <a:lstStyle/>
                <a:p>
                  <a:endParaRPr lang="en-GB"/>
                </a:p>
              </p:txBody>
            </p:sp>
            <p:sp>
              <p:nvSpPr>
                <p:cNvPr id="13403" name="Freeform 18"/>
                <p:cNvSpPr>
                  <a:spLocks/>
                </p:cNvSpPr>
                <p:nvPr/>
              </p:nvSpPr>
              <p:spPr bwMode="auto">
                <a:xfrm>
                  <a:off x="1565" y="2614"/>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solidFill>
                <a:ln w="9525">
                  <a:solidFill>
                    <a:schemeClr val="bg1"/>
                  </a:solidFill>
                  <a:round/>
                  <a:headEnd/>
                  <a:tailEnd/>
                </a:ln>
              </p:spPr>
              <p:txBody>
                <a:bodyPr/>
                <a:lstStyle/>
                <a:p>
                  <a:endParaRPr lang="en-GB"/>
                </a:p>
              </p:txBody>
            </p:sp>
            <p:sp>
              <p:nvSpPr>
                <p:cNvPr id="13404" name="Freeform 19"/>
                <p:cNvSpPr>
                  <a:spLocks/>
                </p:cNvSpPr>
                <p:nvPr/>
              </p:nvSpPr>
              <p:spPr bwMode="auto">
                <a:xfrm>
                  <a:off x="1565" y="2614"/>
                  <a:ext cx="952" cy="408"/>
                </a:xfrm>
                <a:custGeom>
                  <a:avLst/>
                  <a:gdLst>
                    <a:gd name="T0" fmla="*/ 453 w 952"/>
                    <a:gd name="T1" fmla="*/ 0 h 408"/>
                    <a:gd name="T2" fmla="*/ 952 w 952"/>
                    <a:gd name="T3" fmla="*/ 181 h 408"/>
                    <a:gd name="T4" fmla="*/ 499 w 952"/>
                    <a:gd name="T5" fmla="*/ 408 h 408"/>
                    <a:gd name="T6" fmla="*/ 0 w 952"/>
                    <a:gd name="T7" fmla="*/ 226 h 408"/>
                    <a:gd name="T8" fmla="*/ 453 w 952"/>
                    <a:gd name="T9" fmla="*/ 0 h 408"/>
                    <a:gd name="T10" fmla="*/ 0 60000 65536"/>
                    <a:gd name="T11" fmla="*/ 0 60000 65536"/>
                    <a:gd name="T12" fmla="*/ 0 60000 65536"/>
                    <a:gd name="T13" fmla="*/ 0 60000 65536"/>
                    <a:gd name="T14" fmla="*/ 0 60000 65536"/>
                    <a:gd name="T15" fmla="*/ 0 w 952"/>
                    <a:gd name="T16" fmla="*/ 0 h 408"/>
                    <a:gd name="T17" fmla="*/ 952 w 952"/>
                    <a:gd name="T18" fmla="*/ 408 h 408"/>
                  </a:gdLst>
                  <a:ahLst/>
                  <a:cxnLst>
                    <a:cxn ang="T10">
                      <a:pos x="T0" y="T1"/>
                    </a:cxn>
                    <a:cxn ang="T11">
                      <a:pos x="T2" y="T3"/>
                    </a:cxn>
                    <a:cxn ang="T12">
                      <a:pos x="T4" y="T5"/>
                    </a:cxn>
                    <a:cxn ang="T13">
                      <a:pos x="T6" y="T7"/>
                    </a:cxn>
                    <a:cxn ang="T14">
                      <a:pos x="T8" y="T9"/>
                    </a:cxn>
                  </a:cxnLst>
                  <a:rect l="T15" t="T16" r="T17" b="T18"/>
                  <a:pathLst>
                    <a:path w="952" h="408">
                      <a:moveTo>
                        <a:pt x="453" y="0"/>
                      </a:moveTo>
                      <a:lnTo>
                        <a:pt x="952" y="181"/>
                      </a:lnTo>
                      <a:lnTo>
                        <a:pt x="499" y="408"/>
                      </a:lnTo>
                      <a:lnTo>
                        <a:pt x="0" y="226"/>
                      </a:lnTo>
                      <a:lnTo>
                        <a:pt x="453" y="0"/>
                      </a:lnTo>
                      <a:close/>
                    </a:path>
                  </a:pathLst>
                </a:custGeom>
                <a:solidFill>
                  <a:srgbClr val="009BB0"/>
                </a:solidFill>
                <a:ln w="9525">
                  <a:solidFill>
                    <a:schemeClr val="bg1"/>
                  </a:solidFill>
                  <a:round/>
                  <a:headEnd/>
                  <a:tailEnd/>
                </a:ln>
              </p:spPr>
              <p:txBody>
                <a:bodyPr/>
                <a:lstStyle/>
                <a:p>
                  <a:endParaRPr lang="en-GB"/>
                </a:p>
              </p:txBody>
            </p:sp>
            <p:sp>
              <p:nvSpPr>
                <p:cNvPr id="13405" name="Freeform 20"/>
                <p:cNvSpPr>
                  <a:spLocks/>
                </p:cNvSpPr>
                <p:nvPr/>
              </p:nvSpPr>
              <p:spPr bwMode="auto">
                <a:xfrm>
                  <a:off x="1565" y="2840"/>
                  <a:ext cx="499" cy="772"/>
                </a:xfrm>
                <a:custGeom>
                  <a:avLst/>
                  <a:gdLst>
                    <a:gd name="T0" fmla="*/ 0 w 499"/>
                    <a:gd name="T1" fmla="*/ 0 h 772"/>
                    <a:gd name="T2" fmla="*/ 499 w 499"/>
                    <a:gd name="T3" fmla="*/ 182 h 772"/>
                    <a:gd name="T4" fmla="*/ 499 w 499"/>
                    <a:gd name="T5" fmla="*/ 772 h 772"/>
                    <a:gd name="T6" fmla="*/ 0 w 499"/>
                    <a:gd name="T7" fmla="*/ 590 h 772"/>
                    <a:gd name="T8" fmla="*/ 0 w 499"/>
                    <a:gd name="T9" fmla="*/ 0 h 772"/>
                    <a:gd name="T10" fmla="*/ 0 60000 65536"/>
                    <a:gd name="T11" fmla="*/ 0 60000 65536"/>
                    <a:gd name="T12" fmla="*/ 0 60000 65536"/>
                    <a:gd name="T13" fmla="*/ 0 60000 65536"/>
                    <a:gd name="T14" fmla="*/ 0 60000 65536"/>
                    <a:gd name="T15" fmla="*/ 0 w 499"/>
                    <a:gd name="T16" fmla="*/ 0 h 772"/>
                    <a:gd name="T17" fmla="*/ 499 w 499"/>
                    <a:gd name="T18" fmla="*/ 772 h 772"/>
                  </a:gdLst>
                  <a:ahLst/>
                  <a:cxnLst>
                    <a:cxn ang="T10">
                      <a:pos x="T0" y="T1"/>
                    </a:cxn>
                    <a:cxn ang="T11">
                      <a:pos x="T2" y="T3"/>
                    </a:cxn>
                    <a:cxn ang="T12">
                      <a:pos x="T4" y="T5"/>
                    </a:cxn>
                    <a:cxn ang="T13">
                      <a:pos x="T6" y="T7"/>
                    </a:cxn>
                    <a:cxn ang="T14">
                      <a:pos x="T8" y="T9"/>
                    </a:cxn>
                  </a:cxnLst>
                  <a:rect l="T15" t="T16" r="T17" b="T18"/>
                  <a:pathLst>
                    <a:path w="499" h="772">
                      <a:moveTo>
                        <a:pt x="0" y="0"/>
                      </a:moveTo>
                      <a:lnTo>
                        <a:pt x="499" y="182"/>
                      </a:lnTo>
                      <a:lnTo>
                        <a:pt x="499" y="772"/>
                      </a:lnTo>
                      <a:lnTo>
                        <a:pt x="0" y="590"/>
                      </a:lnTo>
                      <a:lnTo>
                        <a:pt x="0" y="0"/>
                      </a:lnTo>
                      <a:close/>
                    </a:path>
                  </a:pathLst>
                </a:custGeom>
                <a:solidFill>
                  <a:srgbClr val="009BB0">
                    <a:alpha val="50195"/>
                  </a:srgbClr>
                </a:solidFill>
                <a:ln w="9525">
                  <a:solidFill>
                    <a:schemeClr val="bg1"/>
                  </a:solidFill>
                  <a:round/>
                  <a:headEnd/>
                  <a:tailEnd/>
                </a:ln>
              </p:spPr>
              <p:txBody>
                <a:bodyPr/>
                <a:lstStyle/>
                <a:p>
                  <a:endParaRPr lang="en-GB"/>
                </a:p>
              </p:txBody>
            </p:sp>
          </p:grpSp>
          <p:sp>
            <p:nvSpPr>
              <p:cNvPr id="13400" name="Rectangle 21"/>
              <p:cNvSpPr>
                <a:spLocks noChangeArrowheads="1"/>
              </p:cNvSpPr>
              <p:nvPr/>
            </p:nvSpPr>
            <p:spPr bwMode="auto">
              <a:xfrm>
                <a:off x="203" y="575"/>
                <a:ext cx="864" cy="442"/>
              </a:xfrm>
              <a:prstGeom prst="rect">
                <a:avLst/>
              </a:prstGeom>
              <a:noFill/>
              <a:ln w="9525">
                <a:noFill/>
                <a:miter lim="800000"/>
                <a:headEnd/>
                <a:tailEnd/>
              </a:ln>
            </p:spPr>
            <p:txBody>
              <a:bodyPr lIns="36000">
                <a:spAutoFit/>
              </a:bodyPr>
              <a:lstStyle/>
              <a:p>
                <a:pPr algn="l">
                  <a:spcBef>
                    <a:spcPct val="0"/>
                  </a:spcBef>
                </a:pPr>
                <a:r>
                  <a:rPr lang="en-US" sz="2000">
                    <a:solidFill>
                      <a:srgbClr val="FFFFFF"/>
                    </a:solidFill>
                  </a:rPr>
                  <a:t>developing</a:t>
                </a:r>
                <a:r>
                  <a:rPr lang="en-US" sz="2000">
                    <a:solidFill>
                      <a:srgbClr val="FFFFFF"/>
                    </a:solidFill>
                    <a:latin typeface="Neo Sans" pitchFamily="34" charset="0"/>
                  </a:rPr>
                  <a:t> </a:t>
                </a:r>
                <a:r>
                  <a:rPr lang="en-US" sz="2000">
                    <a:solidFill>
                      <a:srgbClr val="FFFFFF"/>
                    </a:solidFill>
                  </a:rPr>
                  <a:t>strategy</a:t>
                </a:r>
                <a:endParaRPr lang="en-GB" sz="2000">
                  <a:solidFill>
                    <a:srgbClr val="FFFFFF"/>
                  </a:solidFill>
                </a:endParaRPr>
              </a:p>
            </p:txBody>
          </p:sp>
        </p:grpSp>
        <p:cxnSp>
          <p:nvCxnSpPr>
            <p:cNvPr id="13398" name="AutoShape 22"/>
            <p:cNvCxnSpPr>
              <a:cxnSpLocks noChangeShapeType="1"/>
              <a:stCxn id="13400" idx="3"/>
              <a:endCxn id="13404" idx="4"/>
            </p:cNvCxnSpPr>
            <p:nvPr/>
          </p:nvCxnSpPr>
          <p:spPr bwMode="auto">
            <a:xfrm>
              <a:off x="1067" y="796"/>
              <a:ext cx="235" cy="96"/>
            </a:xfrm>
            <a:prstGeom prst="bentConnector2">
              <a:avLst/>
            </a:prstGeom>
            <a:noFill/>
            <a:ln w="9525">
              <a:solidFill>
                <a:schemeClr val="bg2"/>
              </a:solidFill>
              <a:miter lim="800000"/>
              <a:headEnd/>
              <a:tailEnd type="stealth" w="med" len="med"/>
            </a:ln>
          </p:spPr>
        </p:cxnSp>
      </p:grpSp>
      <p:grpSp>
        <p:nvGrpSpPr>
          <p:cNvPr id="8" name="Group 23"/>
          <p:cNvGrpSpPr>
            <a:grpSpLocks/>
          </p:cNvGrpSpPr>
          <p:nvPr/>
        </p:nvGrpSpPr>
        <p:grpSpPr bwMode="auto">
          <a:xfrm>
            <a:off x="3146425" y="5086350"/>
            <a:ext cx="2519363" cy="1495425"/>
            <a:chOff x="1982" y="3204"/>
            <a:chExt cx="1587" cy="942"/>
          </a:xfrm>
        </p:grpSpPr>
        <p:grpSp>
          <p:nvGrpSpPr>
            <p:cNvPr id="9" name="Group 24"/>
            <p:cNvGrpSpPr>
              <a:grpSpLocks/>
            </p:cNvGrpSpPr>
            <p:nvPr/>
          </p:nvGrpSpPr>
          <p:grpSpPr bwMode="auto">
            <a:xfrm>
              <a:off x="1982" y="3204"/>
              <a:ext cx="1587" cy="942"/>
              <a:chOff x="1982" y="3204"/>
              <a:chExt cx="1587" cy="942"/>
            </a:xfrm>
          </p:grpSpPr>
          <p:grpSp>
            <p:nvGrpSpPr>
              <p:cNvPr id="10" name="Group 25"/>
              <p:cNvGrpSpPr>
                <a:grpSpLocks/>
              </p:cNvGrpSpPr>
              <p:nvPr/>
            </p:nvGrpSpPr>
            <p:grpSpPr bwMode="auto">
              <a:xfrm>
                <a:off x="3116" y="3647"/>
                <a:ext cx="453" cy="499"/>
                <a:chOff x="1565" y="2614"/>
                <a:chExt cx="953" cy="998"/>
              </a:xfrm>
            </p:grpSpPr>
            <p:sp>
              <p:nvSpPr>
                <p:cNvPr id="13392" name="Freeform 26"/>
                <p:cNvSpPr>
                  <a:spLocks/>
                </p:cNvSpPr>
                <p:nvPr/>
              </p:nvSpPr>
              <p:spPr bwMode="auto">
                <a:xfrm>
                  <a:off x="1565" y="3158"/>
                  <a:ext cx="952" cy="454"/>
                </a:xfrm>
                <a:custGeom>
                  <a:avLst/>
                  <a:gdLst>
                    <a:gd name="T0" fmla="*/ 453 w 952"/>
                    <a:gd name="T1" fmla="*/ 0 h 454"/>
                    <a:gd name="T2" fmla="*/ 952 w 952"/>
                    <a:gd name="T3" fmla="*/ 181 h 454"/>
                    <a:gd name="T4" fmla="*/ 499 w 952"/>
                    <a:gd name="T5" fmla="*/ 454 h 454"/>
                    <a:gd name="T6" fmla="*/ 0 w 952"/>
                    <a:gd name="T7" fmla="*/ 272 h 454"/>
                    <a:gd name="T8" fmla="*/ 453 w 952"/>
                    <a:gd name="T9" fmla="*/ 0 h 454"/>
                    <a:gd name="T10" fmla="*/ 0 60000 65536"/>
                    <a:gd name="T11" fmla="*/ 0 60000 65536"/>
                    <a:gd name="T12" fmla="*/ 0 60000 65536"/>
                    <a:gd name="T13" fmla="*/ 0 60000 65536"/>
                    <a:gd name="T14" fmla="*/ 0 60000 65536"/>
                    <a:gd name="T15" fmla="*/ 0 w 952"/>
                    <a:gd name="T16" fmla="*/ 0 h 454"/>
                    <a:gd name="T17" fmla="*/ 952 w 952"/>
                    <a:gd name="T18" fmla="*/ 454 h 454"/>
                  </a:gdLst>
                  <a:ahLst/>
                  <a:cxnLst>
                    <a:cxn ang="T10">
                      <a:pos x="T0" y="T1"/>
                    </a:cxn>
                    <a:cxn ang="T11">
                      <a:pos x="T2" y="T3"/>
                    </a:cxn>
                    <a:cxn ang="T12">
                      <a:pos x="T4" y="T5"/>
                    </a:cxn>
                    <a:cxn ang="T13">
                      <a:pos x="T6" y="T7"/>
                    </a:cxn>
                    <a:cxn ang="T14">
                      <a:pos x="T8" y="T9"/>
                    </a:cxn>
                  </a:cxnLst>
                  <a:rect l="T15" t="T16" r="T17" b="T18"/>
                  <a:pathLst>
                    <a:path w="952" h="454">
                      <a:moveTo>
                        <a:pt x="453" y="0"/>
                      </a:moveTo>
                      <a:lnTo>
                        <a:pt x="952" y="181"/>
                      </a:lnTo>
                      <a:lnTo>
                        <a:pt x="499" y="454"/>
                      </a:lnTo>
                      <a:lnTo>
                        <a:pt x="0" y="272"/>
                      </a:lnTo>
                      <a:lnTo>
                        <a:pt x="453" y="0"/>
                      </a:lnTo>
                      <a:close/>
                    </a:path>
                  </a:pathLst>
                </a:custGeom>
                <a:solidFill>
                  <a:srgbClr val="009BB0"/>
                </a:solidFill>
                <a:ln w="9525">
                  <a:solidFill>
                    <a:schemeClr val="bg1"/>
                  </a:solidFill>
                  <a:round/>
                  <a:headEnd/>
                  <a:tailEnd/>
                </a:ln>
              </p:spPr>
              <p:txBody>
                <a:bodyPr/>
                <a:lstStyle/>
                <a:p>
                  <a:endParaRPr lang="en-GB"/>
                </a:p>
              </p:txBody>
            </p:sp>
            <p:sp>
              <p:nvSpPr>
                <p:cNvPr id="13393" name="Freeform 27"/>
                <p:cNvSpPr>
                  <a:spLocks/>
                </p:cNvSpPr>
                <p:nvPr/>
              </p:nvSpPr>
              <p:spPr bwMode="auto">
                <a:xfrm>
                  <a:off x="2064" y="2795"/>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alpha val="61960"/>
                  </a:srgbClr>
                </a:solidFill>
                <a:ln w="9525">
                  <a:solidFill>
                    <a:schemeClr val="bg1"/>
                  </a:solidFill>
                  <a:round/>
                  <a:headEnd/>
                  <a:tailEnd/>
                </a:ln>
              </p:spPr>
              <p:txBody>
                <a:bodyPr/>
                <a:lstStyle/>
                <a:p>
                  <a:endParaRPr lang="en-GB"/>
                </a:p>
              </p:txBody>
            </p:sp>
            <p:sp>
              <p:nvSpPr>
                <p:cNvPr id="13394" name="Freeform 28"/>
                <p:cNvSpPr>
                  <a:spLocks/>
                </p:cNvSpPr>
                <p:nvPr/>
              </p:nvSpPr>
              <p:spPr bwMode="auto">
                <a:xfrm>
                  <a:off x="1565" y="2614"/>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solidFill>
                <a:ln w="9525">
                  <a:solidFill>
                    <a:schemeClr val="bg1"/>
                  </a:solidFill>
                  <a:round/>
                  <a:headEnd/>
                  <a:tailEnd/>
                </a:ln>
              </p:spPr>
              <p:txBody>
                <a:bodyPr/>
                <a:lstStyle/>
                <a:p>
                  <a:endParaRPr lang="en-GB"/>
                </a:p>
              </p:txBody>
            </p:sp>
            <p:sp>
              <p:nvSpPr>
                <p:cNvPr id="13395" name="Freeform 29"/>
                <p:cNvSpPr>
                  <a:spLocks/>
                </p:cNvSpPr>
                <p:nvPr/>
              </p:nvSpPr>
              <p:spPr bwMode="auto">
                <a:xfrm>
                  <a:off x="1565" y="2614"/>
                  <a:ext cx="952" cy="408"/>
                </a:xfrm>
                <a:custGeom>
                  <a:avLst/>
                  <a:gdLst>
                    <a:gd name="T0" fmla="*/ 453 w 952"/>
                    <a:gd name="T1" fmla="*/ 0 h 408"/>
                    <a:gd name="T2" fmla="*/ 952 w 952"/>
                    <a:gd name="T3" fmla="*/ 181 h 408"/>
                    <a:gd name="T4" fmla="*/ 499 w 952"/>
                    <a:gd name="T5" fmla="*/ 408 h 408"/>
                    <a:gd name="T6" fmla="*/ 0 w 952"/>
                    <a:gd name="T7" fmla="*/ 226 h 408"/>
                    <a:gd name="T8" fmla="*/ 453 w 952"/>
                    <a:gd name="T9" fmla="*/ 0 h 408"/>
                    <a:gd name="T10" fmla="*/ 0 60000 65536"/>
                    <a:gd name="T11" fmla="*/ 0 60000 65536"/>
                    <a:gd name="T12" fmla="*/ 0 60000 65536"/>
                    <a:gd name="T13" fmla="*/ 0 60000 65536"/>
                    <a:gd name="T14" fmla="*/ 0 60000 65536"/>
                    <a:gd name="T15" fmla="*/ 0 w 952"/>
                    <a:gd name="T16" fmla="*/ 0 h 408"/>
                    <a:gd name="T17" fmla="*/ 952 w 952"/>
                    <a:gd name="T18" fmla="*/ 408 h 408"/>
                  </a:gdLst>
                  <a:ahLst/>
                  <a:cxnLst>
                    <a:cxn ang="T10">
                      <a:pos x="T0" y="T1"/>
                    </a:cxn>
                    <a:cxn ang="T11">
                      <a:pos x="T2" y="T3"/>
                    </a:cxn>
                    <a:cxn ang="T12">
                      <a:pos x="T4" y="T5"/>
                    </a:cxn>
                    <a:cxn ang="T13">
                      <a:pos x="T6" y="T7"/>
                    </a:cxn>
                    <a:cxn ang="T14">
                      <a:pos x="T8" y="T9"/>
                    </a:cxn>
                  </a:cxnLst>
                  <a:rect l="T15" t="T16" r="T17" b="T18"/>
                  <a:pathLst>
                    <a:path w="952" h="408">
                      <a:moveTo>
                        <a:pt x="453" y="0"/>
                      </a:moveTo>
                      <a:lnTo>
                        <a:pt x="952" y="181"/>
                      </a:lnTo>
                      <a:lnTo>
                        <a:pt x="499" y="408"/>
                      </a:lnTo>
                      <a:lnTo>
                        <a:pt x="0" y="226"/>
                      </a:lnTo>
                      <a:lnTo>
                        <a:pt x="453" y="0"/>
                      </a:lnTo>
                      <a:close/>
                    </a:path>
                  </a:pathLst>
                </a:custGeom>
                <a:solidFill>
                  <a:srgbClr val="009BB0"/>
                </a:solidFill>
                <a:ln w="9525">
                  <a:solidFill>
                    <a:schemeClr val="bg1"/>
                  </a:solidFill>
                  <a:round/>
                  <a:headEnd/>
                  <a:tailEnd/>
                </a:ln>
              </p:spPr>
              <p:txBody>
                <a:bodyPr/>
                <a:lstStyle/>
                <a:p>
                  <a:endParaRPr lang="en-GB"/>
                </a:p>
              </p:txBody>
            </p:sp>
            <p:sp>
              <p:nvSpPr>
                <p:cNvPr id="13396" name="Freeform 30"/>
                <p:cNvSpPr>
                  <a:spLocks/>
                </p:cNvSpPr>
                <p:nvPr/>
              </p:nvSpPr>
              <p:spPr bwMode="auto">
                <a:xfrm>
                  <a:off x="1565" y="2840"/>
                  <a:ext cx="499" cy="772"/>
                </a:xfrm>
                <a:custGeom>
                  <a:avLst/>
                  <a:gdLst>
                    <a:gd name="T0" fmla="*/ 0 w 499"/>
                    <a:gd name="T1" fmla="*/ 0 h 772"/>
                    <a:gd name="T2" fmla="*/ 499 w 499"/>
                    <a:gd name="T3" fmla="*/ 182 h 772"/>
                    <a:gd name="T4" fmla="*/ 499 w 499"/>
                    <a:gd name="T5" fmla="*/ 772 h 772"/>
                    <a:gd name="T6" fmla="*/ 0 w 499"/>
                    <a:gd name="T7" fmla="*/ 590 h 772"/>
                    <a:gd name="T8" fmla="*/ 0 w 499"/>
                    <a:gd name="T9" fmla="*/ 0 h 772"/>
                    <a:gd name="T10" fmla="*/ 0 60000 65536"/>
                    <a:gd name="T11" fmla="*/ 0 60000 65536"/>
                    <a:gd name="T12" fmla="*/ 0 60000 65536"/>
                    <a:gd name="T13" fmla="*/ 0 60000 65536"/>
                    <a:gd name="T14" fmla="*/ 0 60000 65536"/>
                    <a:gd name="T15" fmla="*/ 0 w 499"/>
                    <a:gd name="T16" fmla="*/ 0 h 772"/>
                    <a:gd name="T17" fmla="*/ 499 w 499"/>
                    <a:gd name="T18" fmla="*/ 772 h 772"/>
                  </a:gdLst>
                  <a:ahLst/>
                  <a:cxnLst>
                    <a:cxn ang="T10">
                      <a:pos x="T0" y="T1"/>
                    </a:cxn>
                    <a:cxn ang="T11">
                      <a:pos x="T2" y="T3"/>
                    </a:cxn>
                    <a:cxn ang="T12">
                      <a:pos x="T4" y="T5"/>
                    </a:cxn>
                    <a:cxn ang="T13">
                      <a:pos x="T6" y="T7"/>
                    </a:cxn>
                    <a:cxn ang="T14">
                      <a:pos x="T8" y="T9"/>
                    </a:cxn>
                  </a:cxnLst>
                  <a:rect l="T15" t="T16" r="T17" b="T18"/>
                  <a:pathLst>
                    <a:path w="499" h="772">
                      <a:moveTo>
                        <a:pt x="0" y="0"/>
                      </a:moveTo>
                      <a:lnTo>
                        <a:pt x="499" y="182"/>
                      </a:lnTo>
                      <a:lnTo>
                        <a:pt x="499" y="772"/>
                      </a:lnTo>
                      <a:lnTo>
                        <a:pt x="0" y="590"/>
                      </a:lnTo>
                      <a:lnTo>
                        <a:pt x="0" y="0"/>
                      </a:lnTo>
                      <a:close/>
                    </a:path>
                  </a:pathLst>
                </a:custGeom>
                <a:solidFill>
                  <a:srgbClr val="009BB0">
                    <a:alpha val="50195"/>
                  </a:srgbClr>
                </a:solidFill>
                <a:ln w="9525">
                  <a:solidFill>
                    <a:schemeClr val="bg1"/>
                  </a:solidFill>
                  <a:round/>
                  <a:headEnd/>
                  <a:tailEnd/>
                </a:ln>
              </p:spPr>
              <p:txBody>
                <a:bodyPr/>
                <a:lstStyle/>
                <a:p>
                  <a:endParaRPr lang="en-GB"/>
                </a:p>
              </p:txBody>
            </p:sp>
          </p:grpSp>
          <p:sp>
            <p:nvSpPr>
              <p:cNvPr id="13391" name="Rectangle 31"/>
              <p:cNvSpPr>
                <a:spLocks noChangeArrowheads="1"/>
              </p:cNvSpPr>
              <p:nvPr/>
            </p:nvSpPr>
            <p:spPr bwMode="auto">
              <a:xfrm>
                <a:off x="1982" y="3204"/>
                <a:ext cx="1097" cy="634"/>
              </a:xfrm>
              <a:prstGeom prst="rect">
                <a:avLst/>
              </a:prstGeom>
              <a:noFill/>
              <a:ln w="9525">
                <a:noFill/>
                <a:miter lim="800000"/>
                <a:headEnd/>
                <a:tailEnd/>
              </a:ln>
            </p:spPr>
            <p:txBody>
              <a:bodyPr lIns="36000">
                <a:spAutoFit/>
              </a:bodyPr>
              <a:lstStyle/>
              <a:p>
                <a:pPr algn="l">
                  <a:spcBef>
                    <a:spcPct val="0"/>
                  </a:spcBef>
                </a:pPr>
                <a:r>
                  <a:rPr lang="en-US" sz="2000">
                    <a:solidFill>
                      <a:srgbClr val="FFFFFF"/>
                    </a:solidFill>
                  </a:rPr>
                  <a:t>identifying business opportunities</a:t>
                </a:r>
                <a:endParaRPr lang="en-GB" sz="2000">
                  <a:solidFill>
                    <a:srgbClr val="FFFFFF"/>
                  </a:solidFill>
                </a:endParaRPr>
              </a:p>
            </p:txBody>
          </p:sp>
        </p:grpSp>
        <p:cxnSp>
          <p:nvCxnSpPr>
            <p:cNvPr id="13389" name="AutoShape 32"/>
            <p:cNvCxnSpPr>
              <a:cxnSpLocks noChangeShapeType="1"/>
              <a:stCxn id="13391" idx="3"/>
              <a:endCxn id="13395" idx="4"/>
            </p:cNvCxnSpPr>
            <p:nvPr/>
          </p:nvCxnSpPr>
          <p:spPr bwMode="auto">
            <a:xfrm>
              <a:off x="3079" y="3521"/>
              <a:ext cx="253" cy="126"/>
            </a:xfrm>
            <a:prstGeom prst="bentConnector2">
              <a:avLst/>
            </a:prstGeom>
            <a:noFill/>
            <a:ln w="9525">
              <a:solidFill>
                <a:schemeClr val="bg2"/>
              </a:solidFill>
              <a:miter lim="800000"/>
              <a:headEnd/>
              <a:tailEnd type="stealth" w="med" len="med"/>
            </a:ln>
          </p:spPr>
        </p:cxnSp>
      </p:grpSp>
      <p:grpSp>
        <p:nvGrpSpPr>
          <p:cNvPr id="11" name="Group 33"/>
          <p:cNvGrpSpPr>
            <a:grpSpLocks/>
          </p:cNvGrpSpPr>
          <p:nvPr/>
        </p:nvGrpSpPr>
        <p:grpSpPr bwMode="auto">
          <a:xfrm>
            <a:off x="322263" y="4427538"/>
            <a:ext cx="2120900" cy="1323975"/>
            <a:chOff x="203" y="2349"/>
            <a:chExt cx="1336" cy="834"/>
          </a:xfrm>
        </p:grpSpPr>
        <p:grpSp>
          <p:nvGrpSpPr>
            <p:cNvPr id="12" name="Group 34"/>
            <p:cNvGrpSpPr>
              <a:grpSpLocks/>
            </p:cNvGrpSpPr>
            <p:nvPr/>
          </p:nvGrpSpPr>
          <p:grpSpPr bwMode="auto">
            <a:xfrm>
              <a:off x="203" y="2349"/>
              <a:ext cx="1336" cy="834"/>
              <a:chOff x="203" y="2349"/>
              <a:chExt cx="1336" cy="834"/>
            </a:xfrm>
          </p:grpSpPr>
          <p:grpSp>
            <p:nvGrpSpPr>
              <p:cNvPr id="13" name="Group 35"/>
              <p:cNvGrpSpPr>
                <a:grpSpLocks/>
              </p:cNvGrpSpPr>
              <p:nvPr/>
            </p:nvGrpSpPr>
            <p:grpSpPr bwMode="auto">
              <a:xfrm>
                <a:off x="1086" y="2684"/>
                <a:ext cx="453" cy="499"/>
                <a:chOff x="1565" y="2614"/>
                <a:chExt cx="953" cy="998"/>
              </a:xfrm>
            </p:grpSpPr>
            <p:sp>
              <p:nvSpPr>
                <p:cNvPr id="13383" name="Freeform 36"/>
                <p:cNvSpPr>
                  <a:spLocks/>
                </p:cNvSpPr>
                <p:nvPr/>
              </p:nvSpPr>
              <p:spPr bwMode="auto">
                <a:xfrm>
                  <a:off x="1565" y="3158"/>
                  <a:ext cx="952" cy="454"/>
                </a:xfrm>
                <a:custGeom>
                  <a:avLst/>
                  <a:gdLst>
                    <a:gd name="T0" fmla="*/ 453 w 952"/>
                    <a:gd name="T1" fmla="*/ 0 h 454"/>
                    <a:gd name="T2" fmla="*/ 952 w 952"/>
                    <a:gd name="T3" fmla="*/ 181 h 454"/>
                    <a:gd name="T4" fmla="*/ 499 w 952"/>
                    <a:gd name="T5" fmla="*/ 454 h 454"/>
                    <a:gd name="T6" fmla="*/ 0 w 952"/>
                    <a:gd name="T7" fmla="*/ 272 h 454"/>
                    <a:gd name="T8" fmla="*/ 453 w 952"/>
                    <a:gd name="T9" fmla="*/ 0 h 454"/>
                    <a:gd name="T10" fmla="*/ 0 60000 65536"/>
                    <a:gd name="T11" fmla="*/ 0 60000 65536"/>
                    <a:gd name="T12" fmla="*/ 0 60000 65536"/>
                    <a:gd name="T13" fmla="*/ 0 60000 65536"/>
                    <a:gd name="T14" fmla="*/ 0 60000 65536"/>
                    <a:gd name="T15" fmla="*/ 0 w 952"/>
                    <a:gd name="T16" fmla="*/ 0 h 454"/>
                    <a:gd name="T17" fmla="*/ 952 w 952"/>
                    <a:gd name="T18" fmla="*/ 454 h 454"/>
                  </a:gdLst>
                  <a:ahLst/>
                  <a:cxnLst>
                    <a:cxn ang="T10">
                      <a:pos x="T0" y="T1"/>
                    </a:cxn>
                    <a:cxn ang="T11">
                      <a:pos x="T2" y="T3"/>
                    </a:cxn>
                    <a:cxn ang="T12">
                      <a:pos x="T4" y="T5"/>
                    </a:cxn>
                    <a:cxn ang="T13">
                      <a:pos x="T6" y="T7"/>
                    </a:cxn>
                    <a:cxn ang="T14">
                      <a:pos x="T8" y="T9"/>
                    </a:cxn>
                  </a:cxnLst>
                  <a:rect l="T15" t="T16" r="T17" b="T18"/>
                  <a:pathLst>
                    <a:path w="952" h="454">
                      <a:moveTo>
                        <a:pt x="453" y="0"/>
                      </a:moveTo>
                      <a:lnTo>
                        <a:pt x="952" y="181"/>
                      </a:lnTo>
                      <a:lnTo>
                        <a:pt x="499" y="454"/>
                      </a:lnTo>
                      <a:lnTo>
                        <a:pt x="0" y="272"/>
                      </a:lnTo>
                      <a:lnTo>
                        <a:pt x="453" y="0"/>
                      </a:lnTo>
                      <a:close/>
                    </a:path>
                  </a:pathLst>
                </a:custGeom>
                <a:solidFill>
                  <a:srgbClr val="009BB0"/>
                </a:solidFill>
                <a:ln w="9525">
                  <a:solidFill>
                    <a:schemeClr val="bg1"/>
                  </a:solidFill>
                  <a:round/>
                  <a:headEnd/>
                  <a:tailEnd/>
                </a:ln>
              </p:spPr>
              <p:txBody>
                <a:bodyPr/>
                <a:lstStyle/>
                <a:p>
                  <a:endParaRPr lang="en-GB"/>
                </a:p>
              </p:txBody>
            </p:sp>
            <p:sp>
              <p:nvSpPr>
                <p:cNvPr id="13384" name="Freeform 37"/>
                <p:cNvSpPr>
                  <a:spLocks/>
                </p:cNvSpPr>
                <p:nvPr/>
              </p:nvSpPr>
              <p:spPr bwMode="auto">
                <a:xfrm>
                  <a:off x="2064" y="2795"/>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alpha val="61960"/>
                  </a:srgbClr>
                </a:solidFill>
                <a:ln w="9525">
                  <a:solidFill>
                    <a:schemeClr val="bg1"/>
                  </a:solidFill>
                  <a:round/>
                  <a:headEnd/>
                  <a:tailEnd/>
                </a:ln>
              </p:spPr>
              <p:txBody>
                <a:bodyPr/>
                <a:lstStyle/>
                <a:p>
                  <a:endParaRPr lang="en-GB"/>
                </a:p>
              </p:txBody>
            </p:sp>
            <p:sp>
              <p:nvSpPr>
                <p:cNvPr id="13385" name="Freeform 38"/>
                <p:cNvSpPr>
                  <a:spLocks/>
                </p:cNvSpPr>
                <p:nvPr/>
              </p:nvSpPr>
              <p:spPr bwMode="auto">
                <a:xfrm>
                  <a:off x="1565" y="2614"/>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solidFill>
                <a:ln w="9525">
                  <a:solidFill>
                    <a:schemeClr val="bg1"/>
                  </a:solidFill>
                  <a:round/>
                  <a:headEnd/>
                  <a:tailEnd/>
                </a:ln>
              </p:spPr>
              <p:txBody>
                <a:bodyPr/>
                <a:lstStyle/>
                <a:p>
                  <a:endParaRPr lang="en-GB"/>
                </a:p>
              </p:txBody>
            </p:sp>
            <p:sp>
              <p:nvSpPr>
                <p:cNvPr id="13386" name="Freeform 39"/>
                <p:cNvSpPr>
                  <a:spLocks/>
                </p:cNvSpPr>
                <p:nvPr/>
              </p:nvSpPr>
              <p:spPr bwMode="auto">
                <a:xfrm>
                  <a:off x="1565" y="2614"/>
                  <a:ext cx="952" cy="408"/>
                </a:xfrm>
                <a:custGeom>
                  <a:avLst/>
                  <a:gdLst>
                    <a:gd name="T0" fmla="*/ 453 w 952"/>
                    <a:gd name="T1" fmla="*/ 0 h 408"/>
                    <a:gd name="T2" fmla="*/ 952 w 952"/>
                    <a:gd name="T3" fmla="*/ 181 h 408"/>
                    <a:gd name="T4" fmla="*/ 499 w 952"/>
                    <a:gd name="T5" fmla="*/ 408 h 408"/>
                    <a:gd name="T6" fmla="*/ 0 w 952"/>
                    <a:gd name="T7" fmla="*/ 226 h 408"/>
                    <a:gd name="T8" fmla="*/ 453 w 952"/>
                    <a:gd name="T9" fmla="*/ 0 h 408"/>
                    <a:gd name="T10" fmla="*/ 0 60000 65536"/>
                    <a:gd name="T11" fmla="*/ 0 60000 65536"/>
                    <a:gd name="T12" fmla="*/ 0 60000 65536"/>
                    <a:gd name="T13" fmla="*/ 0 60000 65536"/>
                    <a:gd name="T14" fmla="*/ 0 60000 65536"/>
                    <a:gd name="T15" fmla="*/ 0 w 952"/>
                    <a:gd name="T16" fmla="*/ 0 h 408"/>
                    <a:gd name="T17" fmla="*/ 952 w 952"/>
                    <a:gd name="T18" fmla="*/ 408 h 408"/>
                  </a:gdLst>
                  <a:ahLst/>
                  <a:cxnLst>
                    <a:cxn ang="T10">
                      <a:pos x="T0" y="T1"/>
                    </a:cxn>
                    <a:cxn ang="T11">
                      <a:pos x="T2" y="T3"/>
                    </a:cxn>
                    <a:cxn ang="T12">
                      <a:pos x="T4" y="T5"/>
                    </a:cxn>
                    <a:cxn ang="T13">
                      <a:pos x="T6" y="T7"/>
                    </a:cxn>
                    <a:cxn ang="T14">
                      <a:pos x="T8" y="T9"/>
                    </a:cxn>
                  </a:cxnLst>
                  <a:rect l="T15" t="T16" r="T17" b="T18"/>
                  <a:pathLst>
                    <a:path w="952" h="408">
                      <a:moveTo>
                        <a:pt x="453" y="0"/>
                      </a:moveTo>
                      <a:lnTo>
                        <a:pt x="952" y="181"/>
                      </a:lnTo>
                      <a:lnTo>
                        <a:pt x="499" y="408"/>
                      </a:lnTo>
                      <a:lnTo>
                        <a:pt x="0" y="226"/>
                      </a:lnTo>
                      <a:lnTo>
                        <a:pt x="453" y="0"/>
                      </a:lnTo>
                      <a:close/>
                    </a:path>
                  </a:pathLst>
                </a:custGeom>
                <a:solidFill>
                  <a:srgbClr val="009BB0"/>
                </a:solidFill>
                <a:ln w="9525">
                  <a:solidFill>
                    <a:schemeClr val="bg1"/>
                  </a:solidFill>
                  <a:round/>
                  <a:headEnd/>
                  <a:tailEnd/>
                </a:ln>
              </p:spPr>
              <p:txBody>
                <a:bodyPr/>
                <a:lstStyle/>
                <a:p>
                  <a:endParaRPr lang="en-GB"/>
                </a:p>
              </p:txBody>
            </p:sp>
            <p:sp>
              <p:nvSpPr>
                <p:cNvPr id="13387" name="Freeform 40"/>
                <p:cNvSpPr>
                  <a:spLocks/>
                </p:cNvSpPr>
                <p:nvPr/>
              </p:nvSpPr>
              <p:spPr bwMode="auto">
                <a:xfrm>
                  <a:off x="1565" y="2840"/>
                  <a:ext cx="499" cy="772"/>
                </a:xfrm>
                <a:custGeom>
                  <a:avLst/>
                  <a:gdLst>
                    <a:gd name="T0" fmla="*/ 0 w 499"/>
                    <a:gd name="T1" fmla="*/ 0 h 772"/>
                    <a:gd name="T2" fmla="*/ 499 w 499"/>
                    <a:gd name="T3" fmla="*/ 182 h 772"/>
                    <a:gd name="T4" fmla="*/ 499 w 499"/>
                    <a:gd name="T5" fmla="*/ 772 h 772"/>
                    <a:gd name="T6" fmla="*/ 0 w 499"/>
                    <a:gd name="T7" fmla="*/ 590 h 772"/>
                    <a:gd name="T8" fmla="*/ 0 w 499"/>
                    <a:gd name="T9" fmla="*/ 0 h 772"/>
                    <a:gd name="T10" fmla="*/ 0 60000 65536"/>
                    <a:gd name="T11" fmla="*/ 0 60000 65536"/>
                    <a:gd name="T12" fmla="*/ 0 60000 65536"/>
                    <a:gd name="T13" fmla="*/ 0 60000 65536"/>
                    <a:gd name="T14" fmla="*/ 0 60000 65536"/>
                    <a:gd name="T15" fmla="*/ 0 w 499"/>
                    <a:gd name="T16" fmla="*/ 0 h 772"/>
                    <a:gd name="T17" fmla="*/ 499 w 499"/>
                    <a:gd name="T18" fmla="*/ 772 h 772"/>
                  </a:gdLst>
                  <a:ahLst/>
                  <a:cxnLst>
                    <a:cxn ang="T10">
                      <a:pos x="T0" y="T1"/>
                    </a:cxn>
                    <a:cxn ang="T11">
                      <a:pos x="T2" y="T3"/>
                    </a:cxn>
                    <a:cxn ang="T12">
                      <a:pos x="T4" y="T5"/>
                    </a:cxn>
                    <a:cxn ang="T13">
                      <a:pos x="T6" y="T7"/>
                    </a:cxn>
                    <a:cxn ang="T14">
                      <a:pos x="T8" y="T9"/>
                    </a:cxn>
                  </a:cxnLst>
                  <a:rect l="T15" t="T16" r="T17" b="T18"/>
                  <a:pathLst>
                    <a:path w="499" h="772">
                      <a:moveTo>
                        <a:pt x="0" y="0"/>
                      </a:moveTo>
                      <a:lnTo>
                        <a:pt x="499" y="182"/>
                      </a:lnTo>
                      <a:lnTo>
                        <a:pt x="499" y="772"/>
                      </a:lnTo>
                      <a:lnTo>
                        <a:pt x="0" y="590"/>
                      </a:lnTo>
                      <a:lnTo>
                        <a:pt x="0" y="0"/>
                      </a:lnTo>
                      <a:close/>
                    </a:path>
                  </a:pathLst>
                </a:custGeom>
                <a:solidFill>
                  <a:srgbClr val="009BB0">
                    <a:alpha val="50195"/>
                  </a:srgbClr>
                </a:solidFill>
                <a:ln w="9525">
                  <a:solidFill>
                    <a:schemeClr val="bg1"/>
                  </a:solidFill>
                  <a:round/>
                  <a:headEnd/>
                  <a:tailEnd/>
                </a:ln>
              </p:spPr>
              <p:txBody>
                <a:bodyPr/>
                <a:lstStyle/>
                <a:p>
                  <a:endParaRPr lang="en-GB"/>
                </a:p>
              </p:txBody>
            </p:sp>
          </p:grpSp>
          <p:sp>
            <p:nvSpPr>
              <p:cNvPr id="13382" name="Rectangle 41"/>
              <p:cNvSpPr>
                <a:spLocks noChangeArrowheads="1"/>
              </p:cNvSpPr>
              <p:nvPr/>
            </p:nvSpPr>
            <p:spPr bwMode="auto">
              <a:xfrm>
                <a:off x="203" y="2349"/>
                <a:ext cx="761" cy="250"/>
              </a:xfrm>
              <a:prstGeom prst="rect">
                <a:avLst/>
              </a:prstGeom>
              <a:noFill/>
              <a:ln w="9525">
                <a:noFill/>
                <a:miter lim="800000"/>
                <a:headEnd/>
                <a:tailEnd/>
              </a:ln>
            </p:spPr>
            <p:txBody>
              <a:bodyPr lIns="36000">
                <a:spAutoFit/>
              </a:bodyPr>
              <a:lstStyle/>
              <a:p>
                <a:pPr>
                  <a:spcBef>
                    <a:spcPct val="0"/>
                  </a:spcBef>
                </a:pPr>
                <a:r>
                  <a:rPr lang="en-US" sz="2000">
                    <a:solidFill>
                      <a:srgbClr val="FFFFFF"/>
                    </a:solidFill>
                  </a:rPr>
                  <a:t>engaging</a:t>
                </a:r>
                <a:endParaRPr lang="en-GB" sz="2000">
                  <a:solidFill>
                    <a:srgbClr val="FFFFFF"/>
                  </a:solidFill>
                </a:endParaRPr>
              </a:p>
            </p:txBody>
          </p:sp>
        </p:grpSp>
        <p:cxnSp>
          <p:nvCxnSpPr>
            <p:cNvPr id="13380" name="AutoShape 42"/>
            <p:cNvCxnSpPr>
              <a:cxnSpLocks noChangeShapeType="1"/>
              <a:stCxn id="13382" idx="3"/>
              <a:endCxn id="13386" idx="4"/>
            </p:cNvCxnSpPr>
            <p:nvPr/>
          </p:nvCxnSpPr>
          <p:spPr bwMode="auto">
            <a:xfrm>
              <a:off x="964" y="2474"/>
              <a:ext cx="338" cy="210"/>
            </a:xfrm>
            <a:prstGeom prst="bentConnector2">
              <a:avLst/>
            </a:prstGeom>
            <a:noFill/>
            <a:ln w="9525">
              <a:solidFill>
                <a:schemeClr val="bg2"/>
              </a:solidFill>
              <a:miter lim="800000"/>
              <a:headEnd/>
              <a:tailEnd type="stealth" w="med" len="med"/>
            </a:ln>
          </p:spPr>
        </p:cxnSp>
      </p:grpSp>
      <p:grpSp>
        <p:nvGrpSpPr>
          <p:cNvPr id="14" name="Group 43"/>
          <p:cNvGrpSpPr>
            <a:grpSpLocks/>
          </p:cNvGrpSpPr>
          <p:nvPr/>
        </p:nvGrpSpPr>
        <p:grpSpPr bwMode="auto">
          <a:xfrm>
            <a:off x="322263" y="2986088"/>
            <a:ext cx="2120900" cy="1295400"/>
            <a:chOff x="203" y="1441"/>
            <a:chExt cx="1336" cy="816"/>
          </a:xfrm>
        </p:grpSpPr>
        <p:grpSp>
          <p:nvGrpSpPr>
            <p:cNvPr id="15" name="Group 44"/>
            <p:cNvGrpSpPr>
              <a:grpSpLocks/>
            </p:cNvGrpSpPr>
            <p:nvPr/>
          </p:nvGrpSpPr>
          <p:grpSpPr bwMode="auto">
            <a:xfrm>
              <a:off x="203" y="1441"/>
              <a:ext cx="1336" cy="816"/>
              <a:chOff x="203" y="1441"/>
              <a:chExt cx="1336" cy="816"/>
            </a:xfrm>
          </p:grpSpPr>
          <p:grpSp>
            <p:nvGrpSpPr>
              <p:cNvPr id="16" name="Group 45"/>
              <p:cNvGrpSpPr>
                <a:grpSpLocks/>
              </p:cNvGrpSpPr>
              <p:nvPr/>
            </p:nvGrpSpPr>
            <p:grpSpPr bwMode="auto">
              <a:xfrm>
                <a:off x="1086" y="1758"/>
                <a:ext cx="453" cy="499"/>
                <a:chOff x="1565" y="2614"/>
                <a:chExt cx="953" cy="998"/>
              </a:xfrm>
            </p:grpSpPr>
            <p:sp>
              <p:nvSpPr>
                <p:cNvPr id="13374" name="Freeform 46"/>
                <p:cNvSpPr>
                  <a:spLocks/>
                </p:cNvSpPr>
                <p:nvPr/>
              </p:nvSpPr>
              <p:spPr bwMode="auto">
                <a:xfrm>
                  <a:off x="1565" y="3158"/>
                  <a:ext cx="952" cy="454"/>
                </a:xfrm>
                <a:custGeom>
                  <a:avLst/>
                  <a:gdLst>
                    <a:gd name="T0" fmla="*/ 453 w 952"/>
                    <a:gd name="T1" fmla="*/ 0 h 454"/>
                    <a:gd name="T2" fmla="*/ 952 w 952"/>
                    <a:gd name="T3" fmla="*/ 181 h 454"/>
                    <a:gd name="T4" fmla="*/ 499 w 952"/>
                    <a:gd name="T5" fmla="*/ 454 h 454"/>
                    <a:gd name="T6" fmla="*/ 0 w 952"/>
                    <a:gd name="T7" fmla="*/ 272 h 454"/>
                    <a:gd name="T8" fmla="*/ 453 w 952"/>
                    <a:gd name="T9" fmla="*/ 0 h 454"/>
                    <a:gd name="T10" fmla="*/ 0 60000 65536"/>
                    <a:gd name="T11" fmla="*/ 0 60000 65536"/>
                    <a:gd name="T12" fmla="*/ 0 60000 65536"/>
                    <a:gd name="T13" fmla="*/ 0 60000 65536"/>
                    <a:gd name="T14" fmla="*/ 0 60000 65536"/>
                    <a:gd name="T15" fmla="*/ 0 w 952"/>
                    <a:gd name="T16" fmla="*/ 0 h 454"/>
                    <a:gd name="T17" fmla="*/ 952 w 952"/>
                    <a:gd name="T18" fmla="*/ 454 h 454"/>
                  </a:gdLst>
                  <a:ahLst/>
                  <a:cxnLst>
                    <a:cxn ang="T10">
                      <a:pos x="T0" y="T1"/>
                    </a:cxn>
                    <a:cxn ang="T11">
                      <a:pos x="T2" y="T3"/>
                    </a:cxn>
                    <a:cxn ang="T12">
                      <a:pos x="T4" y="T5"/>
                    </a:cxn>
                    <a:cxn ang="T13">
                      <a:pos x="T6" y="T7"/>
                    </a:cxn>
                    <a:cxn ang="T14">
                      <a:pos x="T8" y="T9"/>
                    </a:cxn>
                  </a:cxnLst>
                  <a:rect l="T15" t="T16" r="T17" b="T18"/>
                  <a:pathLst>
                    <a:path w="952" h="454">
                      <a:moveTo>
                        <a:pt x="453" y="0"/>
                      </a:moveTo>
                      <a:lnTo>
                        <a:pt x="952" y="181"/>
                      </a:lnTo>
                      <a:lnTo>
                        <a:pt x="499" y="454"/>
                      </a:lnTo>
                      <a:lnTo>
                        <a:pt x="0" y="272"/>
                      </a:lnTo>
                      <a:lnTo>
                        <a:pt x="453" y="0"/>
                      </a:lnTo>
                      <a:close/>
                    </a:path>
                  </a:pathLst>
                </a:custGeom>
                <a:solidFill>
                  <a:srgbClr val="009BB0"/>
                </a:solidFill>
                <a:ln w="9525">
                  <a:solidFill>
                    <a:schemeClr val="bg1"/>
                  </a:solidFill>
                  <a:round/>
                  <a:headEnd/>
                  <a:tailEnd/>
                </a:ln>
              </p:spPr>
              <p:txBody>
                <a:bodyPr/>
                <a:lstStyle/>
                <a:p>
                  <a:endParaRPr lang="en-GB"/>
                </a:p>
              </p:txBody>
            </p:sp>
            <p:sp>
              <p:nvSpPr>
                <p:cNvPr id="13375" name="Freeform 47"/>
                <p:cNvSpPr>
                  <a:spLocks/>
                </p:cNvSpPr>
                <p:nvPr/>
              </p:nvSpPr>
              <p:spPr bwMode="auto">
                <a:xfrm>
                  <a:off x="2064" y="2795"/>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alpha val="61960"/>
                  </a:srgbClr>
                </a:solidFill>
                <a:ln w="9525">
                  <a:solidFill>
                    <a:schemeClr val="bg1"/>
                  </a:solidFill>
                  <a:round/>
                  <a:headEnd/>
                  <a:tailEnd/>
                </a:ln>
              </p:spPr>
              <p:txBody>
                <a:bodyPr/>
                <a:lstStyle/>
                <a:p>
                  <a:endParaRPr lang="en-GB"/>
                </a:p>
              </p:txBody>
            </p:sp>
            <p:sp>
              <p:nvSpPr>
                <p:cNvPr id="13376" name="Freeform 48"/>
                <p:cNvSpPr>
                  <a:spLocks/>
                </p:cNvSpPr>
                <p:nvPr/>
              </p:nvSpPr>
              <p:spPr bwMode="auto">
                <a:xfrm>
                  <a:off x="1565" y="2614"/>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solidFill>
                <a:ln w="9525">
                  <a:solidFill>
                    <a:schemeClr val="bg1"/>
                  </a:solidFill>
                  <a:round/>
                  <a:headEnd/>
                  <a:tailEnd/>
                </a:ln>
              </p:spPr>
              <p:txBody>
                <a:bodyPr/>
                <a:lstStyle/>
                <a:p>
                  <a:endParaRPr lang="en-GB"/>
                </a:p>
              </p:txBody>
            </p:sp>
            <p:sp>
              <p:nvSpPr>
                <p:cNvPr id="13377" name="Freeform 49"/>
                <p:cNvSpPr>
                  <a:spLocks/>
                </p:cNvSpPr>
                <p:nvPr/>
              </p:nvSpPr>
              <p:spPr bwMode="auto">
                <a:xfrm>
                  <a:off x="1565" y="2614"/>
                  <a:ext cx="952" cy="408"/>
                </a:xfrm>
                <a:custGeom>
                  <a:avLst/>
                  <a:gdLst>
                    <a:gd name="T0" fmla="*/ 453 w 952"/>
                    <a:gd name="T1" fmla="*/ 0 h 408"/>
                    <a:gd name="T2" fmla="*/ 952 w 952"/>
                    <a:gd name="T3" fmla="*/ 181 h 408"/>
                    <a:gd name="T4" fmla="*/ 499 w 952"/>
                    <a:gd name="T5" fmla="*/ 408 h 408"/>
                    <a:gd name="T6" fmla="*/ 0 w 952"/>
                    <a:gd name="T7" fmla="*/ 226 h 408"/>
                    <a:gd name="T8" fmla="*/ 453 w 952"/>
                    <a:gd name="T9" fmla="*/ 0 h 408"/>
                    <a:gd name="T10" fmla="*/ 0 60000 65536"/>
                    <a:gd name="T11" fmla="*/ 0 60000 65536"/>
                    <a:gd name="T12" fmla="*/ 0 60000 65536"/>
                    <a:gd name="T13" fmla="*/ 0 60000 65536"/>
                    <a:gd name="T14" fmla="*/ 0 60000 65536"/>
                    <a:gd name="T15" fmla="*/ 0 w 952"/>
                    <a:gd name="T16" fmla="*/ 0 h 408"/>
                    <a:gd name="T17" fmla="*/ 952 w 952"/>
                    <a:gd name="T18" fmla="*/ 408 h 408"/>
                  </a:gdLst>
                  <a:ahLst/>
                  <a:cxnLst>
                    <a:cxn ang="T10">
                      <a:pos x="T0" y="T1"/>
                    </a:cxn>
                    <a:cxn ang="T11">
                      <a:pos x="T2" y="T3"/>
                    </a:cxn>
                    <a:cxn ang="T12">
                      <a:pos x="T4" y="T5"/>
                    </a:cxn>
                    <a:cxn ang="T13">
                      <a:pos x="T6" y="T7"/>
                    </a:cxn>
                    <a:cxn ang="T14">
                      <a:pos x="T8" y="T9"/>
                    </a:cxn>
                  </a:cxnLst>
                  <a:rect l="T15" t="T16" r="T17" b="T18"/>
                  <a:pathLst>
                    <a:path w="952" h="408">
                      <a:moveTo>
                        <a:pt x="453" y="0"/>
                      </a:moveTo>
                      <a:lnTo>
                        <a:pt x="952" y="181"/>
                      </a:lnTo>
                      <a:lnTo>
                        <a:pt x="499" y="408"/>
                      </a:lnTo>
                      <a:lnTo>
                        <a:pt x="0" y="226"/>
                      </a:lnTo>
                      <a:lnTo>
                        <a:pt x="453" y="0"/>
                      </a:lnTo>
                      <a:close/>
                    </a:path>
                  </a:pathLst>
                </a:custGeom>
                <a:solidFill>
                  <a:srgbClr val="009BB0"/>
                </a:solidFill>
                <a:ln w="9525">
                  <a:solidFill>
                    <a:schemeClr val="bg1"/>
                  </a:solidFill>
                  <a:round/>
                  <a:headEnd/>
                  <a:tailEnd/>
                </a:ln>
              </p:spPr>
              <p:txBody>
                <a:bodyPr/>
                <a:lstStyle/>
                <a:p>
                  <a:endParaRPr lang="en-GB"/>
                </a:p>
              </p:txBody>
            </p:sp>
            <p:sp>
              <p:nvSpPr>
                <p:cNvPr id="13378" name="Freeform 50"/>
                <p:cNvSpPr>
                  <a:spLocks/>
                </p:cNvSpPr>
                <p:nvPr/>
              </p:nvSpPr>
              <p:spPr bwMode="auto">
                <a:xfrm>
                  <a:off x="1565" y="2840"/>
                  <a:ext cx="499" cy="772"/>
                </a:xfrm>
                <a:custGeom>
                  <a:avLst/>
                  <a:gdLst>
                    <a:gd name="T0" fmla="*/ 0 w 499"/>
                    <a:gd name="T1" fmla="*/ 0 h 772"/>
                    <a:gd name="T2" fmla="*/ 499 w 499"/>
                    <a:gd name="T3" fmla="*/ 182 h 772"/>
                    <a:gd name="T4" fmla="*/ 499 w 499"/>
                    <a:gd name="T5" fmla="*/ 772 h 772"/>
                    <a:gd name="T6" fmla="*/ 0 w 499"/>
                    <a:gd name="T7" fmla="*/ 590 h 772"/>
                    <a:gd name="T8" fmla="*/ 0 w 499"/>
                    <a:gd name="T9" fmla="*/ 0 h 772"/>
                    <a:gd name="T10" fmla="*/ 0 60000 65536"/>
                    <a:gd name="T11" fmla="*/ 0 60000 65536"/>
                    <a:gd name="T12" fmla="*/ 0 60000 65536"/>
                    <a:gd name="T13" fmla="*/ 0 60000 65536"/>
                    <a:gd name="T14" fmla="*/ 0 60000 65536"/>
                    <a:gd name="T15" fmla="*/ 0 w 499"/>
                    <a:gd name="T16" fmla="*/ 0 h 772"/>
                    <a:gd name="T17" fmla="*/ 499 w 499"/>
                    <a:gd name="T18" fmla="*/ 772 h 772"/>
                  </a:gdLst>
                  <a:ahLst/>
                  <a:cxnLst>
                    <a:cxn ang="T10">
                      <a:pos x="T0" y="T1"/>
                    </a:cxn>
                    <a:cxn ang="T11">
                      <a:pos x="T2" y="T3"/>
                    </a:cxn>
                    <a:cxn ang="T12">
                      <a:pos x="T4" y="T5"/>
                    </a:cxn>
                    <a:cxn ang="T13">
                      <a:pos x="T6" y="T7"/>
                    </a:cxn>
                    <a:cxn ang="T14">
                      <a:pos x="T8" y="T9"/>
                    </a:cxn>
                  </a:cxnLst>
                  <a:rect l="T15" t="T16" r="T17" b="T18"/>
                  <a:pathLst>
                    <a:path w="499" h="772">
                      <a:moveTo>
                        <a:pt x="0" y="0"/>
                      </a:moveTo>
                      <a:lnTo>
                        <a:pt x="499" y="182"/>
                      </a:lnTo>
                      <a:lnTo>
                        <a:pt x="499" y="772"/>
                      </a:lnTo>
                      <a:lnTo>
                        <a:pt x="0" y="590"/>
                      </a:lnTo>
                      <a:lnTo>
                        <a:pt x="0" y="0"/>
                      </a:lnTo>
                      <a:close/>
                    </a:path>
                  </a:pathLst>
                </a:custGeom>
                <a:solidFill>
                  <a:srgbClr val="009BB0">
                    <a:alpha val="50195"/>
                  </a:srgbClr>
                </a:solidFill>
                <a:ln w="9525">
                  <a:solidFill>
                    <a:schemeClr val="bg1"/>
                  </a:solidFill>
                  <a:round/>
                  <a:headEnd/>
                  <a:tailEnd/>
                </a:ln>
              </p:spPr>
              <p:txBody>
                <a:bodyPr/>
                <a:lstStyle/>
                <a:p>
                  <a:endParaRPr lang="en-GB"/>
                </a:p>
              </p:txBody>
            </p:sp>
          </p:grpSp>
          <p:sp>
            <p:nvSpPr>
              <p:cNvPr id="13373" name="Rectangle 51"/>
              <p:cNvSpPr>
                <a:spLocks noChangeArrowheads="1"/>
              </p:cNvSpPr>
              <p:nvPr/>
            </p:nvSpPr>
            <p:spPr bwMode="auto">
              <a:xfrm>
                <a:off x="203" y="1441"/>
                <a:ext cx="745" cy="442"/>
              </a:xfrm>
              <a:prstGeom prst="rect">
                <a:avLst/>
              </a:prstGeom>
              <a:noFill/>
              <a:ln w="9525">
                <a:noFill/>
                <a:miter lim="800000"/>
                <a:headEnd/>
                <a:tailEnd/>
              </a:ln>
            </p:spPr>
            <p:txBody>
              <a:bodyPr lIns="36000">
                <a:spAutoFit/>
              </a:bodyPr>
              <a:lstStyle/>
              <a:p>
                <a:pPr algn="l">
                  <a:spcBef>
                    <a:spcPct val="0"/>
                  </a:spcBef>
                </a:pPr>
                <a:r>
                  <a:rPr lang="en-US" sz="2000">
                    <a:solidFill>
                      <a:srgbClr val="FFFFFF"/>
                    </a:solidFill>
                  </a:rPr>
                  <a:t>building</a:t>
                </a:r>
                <a:r>
                  <a:rPr lang="en-US" sz="2000">
                    <a:solidFill>
                      <a:srgbClr val="FFFFFF"/>
                    </a:solidFill>
                    <a:latin typeface="Neo Sans" pitchFamily="34" charset="0"/>
                  </a:rPr>
                  <a:t> rapport</a:t>
                </a:r>
                <a:endParaRPr lang="en-GB" sz="2000">
                  <a:solidFill>
                    <a:srgbClr val="FFFFFF"/>
                  </a:solidFill>
                  <a:latin typeface="Neo Sans" pitchFamily="34" charset="0"/>
                </a:endParaRPr>
              </a:p>
            </p:txBody>
          </p:sp>
        </p:grpSp>
        <p:cxnSp>
          <p:nvCxnSpPr>
            <p:cNvPr id="13371" name="AutoShape 52"/>
            <p:cNvCxnSpPr>
              <a:cxnSpLocks noChangeShapeType="1"/>
              <a:stCxn id="13373" idx="3"/>
              <a:endCxn id="13377" idx="4"/>
            </p:cNvCxnSpPr>
            <p:nvPr/>
          </p:nvCxnSpPr>
          <p:spPr bwMode="auto">
            <a:xfrm>
              <a:off x="948" y="1662"/>
              <a:ext cx="354" cy="96"/>
            </a:xfrm>
            <a:prstGeom prst="bentConnector2">
              <a:avLst/>
            </a:prstGeom>
            <a:noFill/>
            <a:ln w="9525">
              <a:solidFill>
                <a:schemeClr val="bg2"/>
              </a:solidFill>
              <a:miter lim="800000"/>
              <a:headEnd/>
              <a:tailEnd type="stealth" w="med" len="med"/>
            </a:ln>
          </p:spPr>
        </p:cxnSp>
      </p:grpSp>
      <p:grpSp>
        <p:nvGrpSpPr>
          <p:cNvPr id="17" name="Group 53"/>
          <p:cNvGrpSpPr>
            <a:grpSpLocks/>
          </p:cNvGrpSpPr>
          <p:nvPr/>
        </p:nvGrpSpPr>
        <p:grpSpPr bwMode="auto">
          <a:xfrm>
            <a:off x="3146425" y="909638"/>
            <a:ext cx="2519363" cy="1296987"/>
            <a:chOff x="1982" y="573"/>
            <a:chExt cx="1587" cy="817"/>
          </a:xfrm>
        </p:grpSpPr>
        <p:grpSp>
          <p:nvGrpSpPr>
            <p:cNvPr id="18" name="Group 54"/>
            <p:cNvGrpSpPr>
              <a:grpSpLocks/>
            </p:cNvGrpSpPr>
            <p:nvPr/>
          </p:nvGrpSpPr>
          <p:grpSpPr bwMode="auto">
            <a:xfrm>
              <a:off x="1982" y="573"/>
              <a:ext cx="1587" cy="817"/>
              <a:chOff x="1982" y="573"/>
              <a:chExt cx="1587" cy="817"/>
            </a:xfrm>
          </p:grpSpPr>
          <p:grpSp>
            <p:nvGrpSpPr>
              <p:cNvPr id="19" name="Group 55"/>
              <p:cNvGrpSpPr>
                <a:grpSpLocks/>
              </p:cNvGrpSpPr>
              <p:nvPr/>
            </p:nvGrpSpPr>
            <p:grpSpPr bwMode="auto">
              <a:xfrm>
                <a:off x="3116" y="891"/>
                <a:ext cx="453" cy="499"/>
                <a:chOff x="1565" y="2614"/>
                <a:chExt cx="953" cy="998"/>
              </a:xfrm>
            </p:grpSpPr>
            <p:sp>
              <p:nvSpPr>
                <p:cNvPr id="13365" name="Freeform 56"/>
                <p:cNvSpPr>
                  <a:spLocks/>
                </p:cNvSpPr>
                <p:nvPr/>
              </p:nvSpPr>
              <p:spPr bwMode="auto">
                <a:xfrm>
                  <a:off x="1565" y="3158"/>
                  <a:ext cx="952" cy="454"/>
                </a:xfrm>
                <a:custGeom>
                  <a:avLst/>
                  <a:gdLst>
                    <a:gd name="T0" fmla="*/ 453 w 952"/>
                    <a:gd name="T1" fmla="*/ 0 h 454"/>
                    <a:gd name="T2" fmla="*/ 952 w 952"/>
                    <a:gd name="T3" fmla="*/ 181 h 454"/>
                    <a:gd name="T4" fmla="*/ 499 w 952"/>
                    <a:gd name="T5" fmla="*/ 454 h 454"/>
                    <a:gd name="T6" fmla="*/ 0 w 952"/>
                    <a:gd name="T7" fmla="*/ 272 h 454"/>
                    <a:gd name="T8" fmla="*/ 453 w 952"/>
                    <a:gd name="T9" fmla="*/ 0 h 454"/>
                    <a:gd name="T10" fmla="*/ 0 60000 65536"/>
                    <a:gd name="T11" fmla="*/ 0 60000 65536"/>
                    <a:gd name="T12" fmla="*/ 0 60000 65536"/>
                    <a:gd name="T13" fmla="*/ 0 60000 65536"/>
                    <a:gd name="T14" fmla="*/ 0 60000 65536"/>
                    <a:gd name="T15" fmla="*/ 0 w 952"/>
                    <a:gd name="T16" fmla="*/ 0 h 454"/>
                    <a:gd name="T17" fmla="*/ 952 w 952"/>
                    <a:gd name="T18" fmla="*/ 454 h 454"/>
                  </a:gdLst>
                  <a:ahLst/>
                  <a:cxnLst>
                    <a:cxn ang="T10">
                      <a:pos x="T0" y="T1"/>
                    </a:cxn>
                    <a:cxn ang="T11">
                      <a:pos x="T2" y="T3"/>
                    </a:cxn>
                    <a:cxn ang="T12">
                      <a:pos x="T4" y="T5"/>
                    </a:cxn>
                    <a:cxn ang="T13">
                      <a:pos x="T6" y="T7"/>
                    </a:cxn>
                    <a:cxn ang="T14">
                      <a:pos x="T8" y="T9"/>
                    </a:cxn>
                  </a:cxnLst>
                  <a:rect l="T15" t="T16" r="T17" b="T18"/>
                  <a:pathLst>
                    <a:path w="952" h="454">
                      <a:moveTo>
                        <a:pt x="453" y="0"/>
                      </a:moveTo>
                      <a:lnTo>
                        <a:pt x="952" y="181"/>
                      </a:lnTo>
                      <a:lnTo>
                        <a:pt x="499" y="454"/>
                      </a:lnTo>
                      <a:lnTo>
                        <a:pt x="0" y="272"/>
                      </a:lnTo>
                      <a:lnTo>
                        <a:pt x="453" y="0"/>
                      </a:lnTo>
                      <a:close/>
                    </a:path>
                  </a:pathLst>
                </a:custGeom>
                <a:solidFill>
                  <a:srgbClr val="009BB0"/>
                </a:solidFill>
                <a:ln w="9525">
                  <a:solidFill>
                    <a:schemeClr val="bg1"/>
                  </a:solidFill>
                  <a:round/>
                  <a:headEnd/>
                  <a:tailEnd/>
                </a:ln>
              </p:spPr>
              <p:txBody>
                <a:bodyPr/>
                <a:lstStyle/>
                <a:p>
                  <a:endParaRPr lang="en-GB"/>
                </a:p>
              </p:txBody>
            </p:sp>
            <p:sp>
              <p:nvSpPr>
                <p:cNvPr id="13366" name="Freeform 57"/>
                <p:cNvSpPr>
                  <a:spLocks/>
                </p:cNvSpPr>
                <p:nvPr/>
              </p:nvSpPr>
              <p:spPr bwMode="auto">
                <a:xfrm>
                  <a:off x="2064" y="2795"/>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alpha val="61960"/>
                  </a:srgbClr>
                </a:solidFill>
                <a:ln w="9525">
                  <a:solidFill>
                    <a:schemeClr val="bg1"/>
                  </a:solidFill>
                  <a:round/>
                  <a:headEnd/>
                  <a:tailEnd/>
                </a:ln>
              </p:spPr>
              <p:txBody>
                <a:bodyPr/>
                <a:lstStyle/>
                <a:p>
                  <a:endParaRPr lang="en-GB"/>
                </a:p>
              </p:txBody>
            </p:sp>
            <p:sp>
              <p:nvSpPr>
                <p:cNvPr id="13367" name="Freeform 58"/>
                <p:cNvSpPr>
                  <a:spLocks/>
                </p:cNvSpPr>
                <p:nvPr/>
              </p:nvSpPr>
              <p:spPr bwMode="auto">
                <a:xfrm>
                  <a:off x="1565" y="2614"/>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solidFill>
                <a:ln w="9525">
                  <a:solidFill>
                    <a:schemeClr val="bg1"/>
                  </a:solidFill>
                  <a:round/>
                  <a:headEnd/>
                  <a:tailEnd/>
                </a:ln>
              </p:spPr>
              <p:txBody>
                <a:bodyPr/>
                <a:lstStyle/>
                <a:p>
                  <a:endParaRPr lang="en-GB"/>
                </a:p>
              </p:txBody>
            </p:sp>
            <p:sp>
              <p:nvSpPr>
                <p:cNvPr id="13368" name="Freeform 59"/>
                <p:cNvSpPr>
                  <a:spLocks/>
                </p:cNvSpPr>
                <p:nvPr/>
              </p:nvSpPr>
              <p:spPr bwMode="auto">
                <a:xfrm>
                  <a:off x="1565" y="2614"/>
                  <a:ext cx="952" cy="408"/>
                </a:xfrm>
                <a:custGeom>
                  <a:avLst/>
                  <a:gdLst>
                    <a:gd name="T0" fmla="*/ 453 w 952"/>
                    <a:gd name="T1" fmla="*/ 0 h 408"/>
                    <a:gd name="T2" fmla="*/ 952 w 952"/>
                    <a:gd name="T3" fmla="*/ 181 h 408"/>
                    <a:gd name="T4" fmla="*/ 499 w 952"/>
                    <a:gd name="T5" fmla="*/ 408 h 408"/>
                    <a:gd name="T6" fmla="*/ 0 w 952"/>
                    <a:gd name="T7" fmla="*/ 226 h 408"/>
                    <a:gd name="T8" fmla="*/ 453 w 952"/>
                    <a:gd name="T9" fmla="*/ 0 h 408"/>
                    <a:gd name="T10" fmla="*/ 0 60000 65536"/>
                    <a:gd name="T11" fmla="*/ 0 60000 65536"/>
                    <a:gd name="T12" fmla="*/ 0 60000 65536"/>
                    <a:gd name="T13" fmla="*/ 0 60000 65536"/>
                    <a:gd name="T14" fmla="*/ 0 60000 65536"/>
                    <a:gd name="T15" fmla="*/ 0 w 952"/>
                    <a:gd name="T16" fmla="*/ 0 h 408"/>
                    <a:gd name="T17" fmla="*/ 952 w 952"/>
                    <a:gd name="T18" fmla="*/ 408 h 408"/>
                  </a:gdLst>
                  <a:ahLst/>
                  <a:cxnLst>
                    <a:cxn ang="T10">
                      <a:pos x="T0" y="T1"/>
                    </a:cxn>
                    <a:cxn ang="T11">
                      <a:pos x="T2" y="T3"/>
                    </a:cxn>
                    <a:cxn ang="T12">
                      <a:pos x="T4" y="T5"/>
                    </a:cxn>
                    <a:cxn ang="T13">
                      <a:pos x="T6" y="T7"/>
                    </a:cxn>
                    <a:cxn ang="T14">
                      <a:pos x="T8" y="T9"/>
                    </a:cxn>
                  </a:cxnLst>
                  <a:rect l="T15" t="T16" r="T17" b="T18"/>
                  <a:pathLst>
                    <a:path w="952" h="408">
                      <a:moveTo>
                        <a:pt x="453" y="0"/>
                      </a:moveTo>
                      <a:lnTo>
                        <a:pt x="952" y="181"/>
                      </a:lnTo>
                      <a:lnTo>
                        <a:pt x="499" y="408"/>
                      </a:lnTo>
                      <a:lnTo>
                        <a:pt x="0" y="226"/>
                      </a:lnTo>
                      <a:lnTo>
                        <a:pt x="453" y="0"/>
                      </a:lnTo>
                      <a:close/>
                    </a:path>
                  </a:pathLst>
                </a:custGeom>
                <a:solidFill>
                  <a:srgbClr val="009BB0"/>
                </a:solidFill>
                <a:ln w="9525">
                  <a:solidFill>
                    <a:schemeClr val="bg1"/>
                  </a:solidFill>
                  <a:round/>
                  <a:headEnd/>
                  <a:tailEnd/>
                </a:ln>
              </p:spPr>
              <p:txBody>
                <a:bodyPr/>
                <a:lstStyle/>
                <a:p>
                  <a:endParaRPr lang="en-GB"/>
                </a:p>
              </p:txBody>
            </p:sp>
            <p:sp>
              <p:nvSpPr>
                <p:cNvPr id="13369" name="Freeform 60"/>
                <p:cNvSpPr>
                  <a:spLocks/>
                </p:cNvSpPr>
                <p:nvPr/>
              </p:nvSpPr>
              <p:spPr bwMode="auto">
                <a:xfrm>
                  <a:off x="1565" y="2840"/>
                  <a:ext cx="499" cy="772"/>
                </a:xfrm>
                <a:custGeom>
                  <a:avLst/>
                  <a:gdLst>
                    <a:gd name="T0" fmla="*/ 0 w 499"/>
                    <a:gd name="T1" fmla="*/ 0 h 772"/>
                    <a:gd name="T2" fmla="*/ 499 w 499"/>
                    <a:gd name="T3" fmla="*/ 182 h 772"/>
                    <a:gd name="T4" fmla="*/ 499 w 499"/>
                    <a:gd name="T5" fmla="*/ 772 h 772"/>
                    <a:gd name="T6" fmla="*/ 0 w 499"/>
                    <a:gd name="T7" fmla="*/ 590 h 772"/>
                    <a:gd name="T8" fmla="*/ 0 w 499"/>
                    <a:gd name="T9" fmla="*/ 0 h 772"/>
                    <a:gd name="T10" fmla="*/ 0 60000 65536"/>
                    <a:gd name="T11" fmla="*/ 0 60000 65536"/>
                    <a:gd name="T12" fmla="*/ 0 60000 65536"/>
                    <a:gd name="T13" fmla="*/ 0 60000 65536"/>
                    <a:gd name="T14" fmla="*/ 0 60000 65536"/>
                    <a:gd name="T15" fmla="*/ 0 w 499"/>
                    <a:gd name="T16" fmla="*/ 0 h 772"/>
                    <a:gd name="T17" fmla="*/ 499 w 499"/>
                    <a:gd name="T18" fmla="*/ 772 h 772"/>
                  </a:gdLst>
                  <a:ahLst/>
                  <a:cxnLst>
                    <a:cxn ang="T10">
                      <a:pos x="T0" y="T1"/>
                    </a:cxn>
                    <a:cxn ang="T11">
                      <a:pos x="T2" y="T3"/>
                    </a:cxn>
                    <a:cxn ang="T12">
                      <a:pos x="T4" y="T5"/>
                    </a:cxn>
                    <a:cxn ang="T13">
                      <a:pos x="T6" y="T7"/>
                    </a:cxn>
                    <a:cxn ang="T14">
                      <a:pos x="T8" y="T9"/>
                    </a:cxn>
                  </a:cxnLst>
                  <a:rect l="T15" t="T16" r="T17" b="T18"/>
                  <a:pathLst>
                    <a:path w="499" h="772">
                      <a:moveTo>
                        <a:pt x="0" y="0"/>
                      </a:moveTo>
                      <a:lnTo>
                        <a:pt x="499" y="182"/>
                      </a:lnTo>
                      <a:lnTo>
                        <a:pt x="499" y="772"/>
                      </a:lnTo>
                      <a:lnTo>
                        <a:pt x="0" y="590"/>
                      </a:lnTo>
                      <a:lnTo>
                        <a:pt x="0" y="0"/>
                      </a:lnTo>
                      <a:close/>
                    </a:path>
                  </a:pathLst>
                </a:custGeom>
                <a:solidFill>
                  <a:srgbClr val="009BB0">
                    <a:alpha val="50195"/>
                  </a:srgbClr>
                </a:solidFill>
                <a:ln w="9525">
                  <a:solidFill>
                    <a:schemeClr val="bg1"/>
                  </a:solidFill>
                  <a:round/>
                  <a:headEnd/>
                  <a:tailEnd/>
                </a:ln>
              </p:spPr>
              <p:txBody>
                <a:bodyPr/>
                <a:lstStyle/>
                <a:p>
                  <a:endParaRPr lang="en-GB"/>
                </a:p>
              </p:txBody>
            </p:sp>
          </p:grpSp>
          <p:sp>
            <p:nvSpPr>
              <p:cNvPr id="13364" name="Rectangle 61"/>
              <p:cNvSpPr>
                <a:spLocks noChangeArrowheads="1"/>
              </p:cNvSpPr>
              <p:nvPr/>
            </p:nvSpPr>
            <p:spPr bwMode="auto">
              <a:xfrm>
                <a:off x="1982" y="573"/>
                <a:ext cx="667" cy="442"/>
              </a:xfrm>
              <a:prstGeom prst="rect">
                <a:avLst/>
              </a:prstGeom>
              <a:noFill/>
              <a:ln w="9525">
                <a:noFill/>
                <a:miter lim="800000"/>
                <a:headEnd/>
                <a:tailEnd/>
              </a:ln>
            </p:spPr>
            <p:txBody>
              <a:bodyPr lIns="36000">
                <a:spAutoFit/>
              </a:bodyPr>
              <a:lstStyle/>
              <a:p>
                <a:pPr algn="l">
                  <a:spcBef>
                    <a:spcPct val="0"/>
                  </a:spcBef>
                </a:pPr>
                <a:r>
                  <a:rPr lang="en-US" sz="2000">
                    <a:solidFill>
                      <a:srgbClr val="FFFFFF"/>
                    </a:solidFill>
                  </a:rPr>
                  <a:t>comfort with IT</a:t>
                </a:r>
                <a:endParaRPr lang="en-GB" sz="2000">
                  <a:solidFill>
                    <a:srgbClr val="FFFFFF"/>
                  </a:solidFill>
                </a:endParaRPr>
              </a:p>
            </p:txBody>
          </p:sp>
        </p:grpSp>
        <p:cxnSp>
          <p:nvCxnSpPr>
            <p:cNvPr id="13362" name="AutoShape 62"/>
            <p:cNvCxnSpPr>
              <a:cxnSpLocks noChangeShapeType="1"/>
              <a:stCxn id="13364" idx="3"/>
              <a:endCxn id="13368" idx="4"/>
            </p:cNvCxnSpPr>
            <p:nvPr/>
          </p:nvCxnSpPr>
          <p:spPr bwMode="auto">
            <a:xfrm>
              <a:off x="2649" y="794"/>
              <a:ext cx="683" cy="97"/>
            </a:xfrm>
            <a:prstGeom prst="bentConnector2">
              <a:avLst/>
            </a:prstGeom>
            <a:noFill/>
            <a:ln w="9525">
              <a:solidFill>
                <a:schemeClr val="bg2"/>
              </a:solidFill>
              <a:miter lim="800000"/>
              <a:headEnd/>
              <a:tailEnd type="stealth" w="med" len="med"/>
            </a:ln>
          </p:spPr>
        </p:cxnSp>
      </p:grpSp>
      <p:grpSp>
        <p:nvGrpSpPr>
          <p:cNvPr id="20" name="Group 63"/>
          <p:cNvGrpSpPr>
            <a:grpSpLocks/>
          </p:cNvGrpSpPr>
          <p:nvPr/>
        </p:nvGrpSpPr>
        <p:grpSpPr bwMode="auto">
          <a:xfrm>
            <a:off x="6156325" y="4581525"/>
            <a:ext cx="2532063" cy="1397000"/>
            <a:chOff x="4027" y="2348"/>
            <a:chExt cx="1550" cy="835"/>
          </a:xfrm>
        </p:grpSpPr>
        <p:grpSp>
          <p:nvGrpSpPr>
            <p:cNvPr id="21" name="Group 64"/>
            <p:cNvGrpSpPr>
              <a:grpSpLocks/>
            </p:cNvGrpSpPr>
            <p:nvPr/>
          </p:nvGrpSpPr>
          <p:grpSpPr bwMode="auto">
            <a:xfrm>
              <a:off x="4027" y="2348"/>
              <a:ext cx="1550" cy="835"/>
              <a:chOff x="4027" y="2348"/>
              <a:chExt cx="1550" cy="835"/>
            </a:xfrm>
          </p:grpSpPr>
          <p:grpSp>
            <p:nvGrpSpPr>
              <p:cNvPr id="22" name="Group 65"/>
              <p:cNvGrpSpPr>
                <a:grpSpLocks/>
              </p:cNvGrpSpPr>
              <p:nvPr/>
            </p:nvGrpSpPr>
            <p:grpSpPr bwMode="auto">
              <a:xfrm>
                <a:off x="5124" y="2684"/>
                <a:ext cx="453" cy="499"/>
                <a:chOff x="1565" y="2614"/>
                <a:chExt cx="953" cy="998"/>
              </a:xfrm>
            </p:grpSpPr>
            <p:sp>
              <p:nvSpPr>
                <p:cNvPr id="13356" name="Freeform 66"/>
                <p:cNvSpPr>
                  <a:spLocks/>
                </p:cNvSpPr>
                <p:nvPr/>
              </p:nvSpPr>
              <p:spPr bwMode="auto">
                <a:xfrm>
                  <a:off x="1565" y="3158"/>
                  <a:ext cx="952" cy="454"/>
                </a:xfrm>
                <a:custGeom>
                  <a:avLst/>
                  <a:gdLst>
                    <a:gd name="T0" fmla="*/ 453 w 952"/>
                    <a:gd name="T1" fmla="*/ 0 h 454"/>
                    <a:gd name="T2" fmla="*/ 952 w 952"/>
                    <a:gd name="T3" fmla="*/ 181 h 454"/>
                    <a:gd name="T4" fmla="*/ 499 w 952"/>
                    <a:gd name="T5" fmla="*/ 454 h 454"/>
                    <a:gd name="T6" fmla="*/ 0 w 952"/>
                    <a:gd name="T7" fmla="*/ 272 h 454"/>
                    <a:gd name="T8" fmla="*/ 453 w 952"/>
                    <a:gd name="T9" fmla="*/ 0 h 454"/>
                    <a:gd name="T10" fmla="*/ 0 60000 65536"/>
                    <a:gd name="T11" fmla="*/ 0 60000 65536"/>
                    <a:gd name="T12" fmla="*/ 0 60000 65536"/>
                    <a:gd name="T13" fmla="*/ 0 60000 65536"/>
                    <a:gd name="T14" fmla="*/ 0 60000 65536"/>
                    <a:gd name="T15" fmla="*/ 0 w 952"/>
                    <a:gd name="T16" fmla="*/ 0 h 454"/>
                    <a:gd name="T17" fmla="*/ 952 w 952"/>
                    <a:gd name="T18" fmla="*/ 454 h 454"/>
                  </a:gdLst>
                  <a:ahLst/>
                  <a:cxnLst>
                    <a:cxn ang="T10">
                      <a:pos x="T0" y="T1"/>
                    </a:cxn>
                    <a:cxn ang="T11">
                      <a:pos x="T2" y="T3"/>
                    </a:cxn>
                    <a:cxn ang="T12">
                      <a:pos x="T4" y="T5"/>
                    </a:cxn>
                    <a:cxn ang="T13">
                      <a:pos x="T6" y="T7"/>
                    </a:cxn>
                    <a:cxn ang="T14">
                      <a:pos x="T8" y="T9"/>
                    </a:cxn>
                  </a:cxnLst>
                  <a:rect l="T15" t="T16" r="T17" b="T18"/>
                  <a:pathLst>
                    <a:path w="952" h="454">
                      <a:moveTo>
                        <a:pt x="453" y="0"/>
                      </a:moveTo>
                      <a:lnTo>
                        <a:pt x="952" y="181"/>
                      </a:lnTo>
                      <a:lnTo>
                        <a:pt x="499" y="454"/>
                      </a:lnTo>
                      <a:lnTo>
                        <a:pt x="0" y="272"/>
                      </a:lnTo>
                      <a:lnTo>
                        <a:pt x="453" y="0"/>
                      </a:lnTo>
                      <a:close/>
                    </a:path>
                  </a:pathLst>
                </a:custGeom>
                <a:solidFill>
                  <a:srgbClr val="009BB0"/>
                </a:solidFill>
                <a:ln w="9525">
                  <a:solidFill>
                    <a:schemeClr val="bg1"/>
                  </a:solidFill>
                  <a:round/>
                  <a:headEnd/>
                  <a:tailEnd/>
                </a:ln>
              </p:spPr>
              <p:txBody>
                <a:bodyPr/>
                <a:lstStyle/>
                <a:p>
                  <a:endParaRPr lang="en-GB"/>
                </a:p>
              </p:txBody>
            </p:sp>
            <p:sp>
              <p:nvSpPr>
                <p:cNvPr id="13357" name="Freeform 67"/>
                <p:cNvSpPr>
                  <a:spLocks/>
                </p:cNvSpPr>
                <p:nvPr/>
              </p:nvSpPr>
              <p:spPr bwMode="auto">
                <a:xfrm>
                  <a:off x="2064" y="2795"/>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alpha val="61960"/>
                  </a:srgbClr>
                </a:solidFill>
                <a:ln w="9525">
                  <a:solidFill>
                    <a:schemeClr val="bg1"/>
                  </a:solidFill>
                  <a:round/>
                  <a:headEnd/>
                  <a:tailEnd/>
                </a:ln>
              </p:spPr>
              <p:txBody>
                <a:bodyPr/>
                <a:lstStyle/>
                <a:p>
                  <a:endParaRPr lang="en-GB"/>
                </a:p>
              </p:txBody>
            </p:sp>
            <p:sp>
              <p:nvSpPr>
                <p:cNvPr id="13358" name="Freeform 68"/>
                <p:cNvSpPr>
                  <a:spLocks/>
                </p:cNvSpPr>
                <p:nvPr/>
              </p:nvSpPr>
              <p:spPr bwMode="auto">
                <a:xfrm>
                  <a:off x="1565" y="2614"/>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solidFill>
                <a:ln w="9525">
                  <a:solidFill>
                    <a:schemeClr val="bg1"/>
                  </a:solidFill>
                  <a:round/>
                  <a:headEnd/>
                  <a:tailEnd/>
                </a:ln>
              </p:spPr>
              <p:txBody>
                <a:bodyPr/>
                <a:lstStyle/>
                <a:p>
                  <a:endParaRPr lang="en-GB"/>
                </a:p>
              </p:txBody>
            </p:sp>
            <p:sp>
              <p:nvSpPr>
                <p:cNvPr id="13359" name="Freeform 69"/>
                <p:cNvSpPr>
                  <a:spLocks/>
                </p:cNvSpPr>
                <p:nvPr/>
              </p:nvSpPr>
              <p:spPr bwMode="auto">
                <a:xfrm>
                  <a:off x="1565" y="2614"/>
                  <a:ext cx="952" cy="408"/>
                </a:xfrm>
                <a:custGeom>
                  <a:avLst/>
                  <a:gdLst>
                    <a:gd name="T0" fmla="*/ 453 w 952"/>
                    <a:gd name="T1" fmla="*/ 0 h 408"/>
                    <a:gd name="T2" fmla="*/ 952 w 952"/>
                    <a:gd name="T3" fmla="*/ 181 h 408"/>
                    <a:gd name="T4" fmla="*/ 499 w 952"/>
                    <a:gd name="T5" fmla="*/ 408 h 408"/>
                    <a:gd name="T6" fmla="*/ 0 w 952"/>
                    <a:gd name="T7" fmla="*/ 226 h 408"/>
                    <a:gd name="T8" fmla="*/ 453 w 952"/>
                    <a:gd name="T9" fmla="*/ 0 h 408"/>
                    <a:gd name="T10" fmla="*/ 0 60000 65536"/>
                    <a:gd name="T11" fmla="*/ 0 60000 65536"/>
                    <a:gd name="T12" fmla="*/ 0 60000 65536"/>
                    <a:gd name="T13" fmla="*/ 0 60000 65536"/>
                    <a:gd name="T14" fmla="*/ 0 60000 65536"/>
                    <a:gd name="T15" fmla="*/ 0 w 952"/>
                    <a:gd name="T16" fmla="*/ 0 h 408"/>
                    <a:gd name="T17" fmla="*/ 952 w 952"/>
                    <a:gd name="T18" fmla="*/ 408 h 408"/>
                  </a:gdLst>
                  <a:ahLst/>
                  <a:cxnLst>
                    <a:cxn ang="T10">
                      <a:pos x="T0" y="T1"/>
                    </a:cxn>
                    <a:cxn ang="T11">
                      <a:pos x="T2" y="T3"/>
                    </a:cxn>
                    <a:cxn ang="T12">
                      <a:pos x="T4" y="T5"/>
                    </a:cxn>
                    <a:cxn ang="T13">
                      <a:pos x="T6" y="T7"/>
                    </a:cxn>
                    <a:cxn ang="T14">
                      <a:pos x="T8" y="T9"/>
                    </a:cxn>
                  </a:cxnLst>
                  <a:rect l="T15" t="T16" r="T17" b="T18"/>
                  <a:pathLst>
                    <a:path w="952" h="408">
                      <a:moveTo>
                        <a:pt x="453" y="0"/>
                      </a:moveTo>
                      <a:lnTo>
                        <a:pt x="952" y="181"/>
                      </a:lnTo>
                      <a:lnTo>
                        <a:pt x="499" y="408"/>
                      </a:lnTo>
                      <a:lnTo>
                        <a:pt x="0" y="226"/>
                      </a:lnTo>
                      <a:lnTo>
                        <a:pt x="453" y="0"/>
                      </a:lnTo>
                      <a:close/>
                    </a:path>
                  </a:pathLst>
                </a:custGeom>
                <a:solidFill>
                  <a:srgbClr val="009BB0"/>
                </a:solidFill>
                <a:ln w="9525">
                  <a:solidFill>
                    <a:schemeClr val="bg1"/>
                  </a:solidFill>
                  <a:round/>
                  <a:headEnd/>
                  <a:tailEnd/>
                </a:ln>
              </p:spPr>
              <p:txBody>
                <a:bodyPr/>
                <a:lstStyle/>
                <a:p>
                  <a:endParaRPr lang="en-GB"/>
                </a:p>
              </p:txBody>
            </p:sp>
            <p:sp>
              <p:nvSpPr>
                <p:cNvPr id="13360" name="Freeform 70"/>
                <p:cNvSpPr>
                  <a:spLocks/>
                </p:cNvSpPr>
                <p:nvPr/>
              </p:nvSpPr>
              <p:spPr bwMode="auto">
                <a:xfrm>
                  <a:off x="1565" y="2840"/>
                  <a:ext cx="499" cy="772"/>
                </a:xfrm>
                <a:custGeom>
                  <a:avLst/>
                  <a:gdLst>
                    <a:gd name="T0" fmla="*/ 0 w 499"/>
                    <a:gd name="T1" fmla="*/ 0 h 772"/>
                    <a:gd name="T2" fmla="*/ 499 w 499"/>
                    <a:gd name="T3" fmla="*/ 182 h 772"/>
                    <a:gd name="T4" fmla="*/ 499 w 499"/>
                    <a:gd name="T5" fmla="*/ 772 h 772"/>
                    <a:gd name="T6" fmla="*/ 0 w 499"/>
                    <a:gd name="T7" fmla="*/ 590 h 772"/>
                    <a:gd name="T8" fmla="*/ 0 w 499"/>
                    <a:gd name="T9" fmla="*/ 0 h 772"/>
                    <a:gd name="T10" fmla="*/ 0 60000 65536"/>
                    <a:gd name="T11" fmla="*/ 0 60000 65536"/>
                    <a:gd name="T12" fmla="*/ 0 60000 65536"/>
                    <a:gd name="T13" fmla="*/ 0 60000 65536"/>
                    <a:gd name="T14" fmla="*/ 0 60000 65536"/>
                    <a:gd name="T15" fmla="*/ 0 w 499"/>
                    <a:gd name="T16" fmla="*/ 0 h 772"/>
                    <a:gd name="T17" fmla="*/ 499 w 499"/>
                    <a:gd name="T18" fmla="*/ 772 h 772"/>
                  </a:gdLst>
                  <a:ahLst/>
                  <a:cxnLst>
                    <a:cxn ang="T10">
                      <a:pos x="T0" y="T1"/>
                    </a:cxn>
                    <a:cxn ang="T11">
                      <a:pos x="T2" y="T3"/>
                    </a:cxn>
                    <a:cxn ang="T12">
                      <a:pos x="T4" y="T5"/>
                    </a:cxn>
                    <a:cxn ang="T13">
                      <a:pos x="T6" y="T7"/>
                    </a:cxn>
                    <a:cxn ang="T14">
                      <a:pos x="T8" y="T9"/>
                    </a:cxn>
                  </a:cxnLst>
                  <a:rect l="T15" t="T16" r="T17" b="T18"/>
                  <a:pathLst>
                    <a:path w="499" h="772">
                      <a:moveTo>
                        <a:pt x="0" y="0"/>
                      </a:moveTo>
                      <a:lnTo>
                        <a:pt x="499" y="182"/>
                      </a:lnTo>
                      <a:lnTo>
                        <a:pt x="499" y="772"/>
                      </a:lnTo>
                      <a:lnTo>
                        <a:pt x="0" y="590"/>
                      </a:lnTo>
                      <a:lnTo>
                        <a:pt x="0" y="0"/>
                      </a:lnTo>
                      <a:close/>
                    </a:path>
                  </a:pathLst>
                </a:custGeom>
                <a:solidFill>
                  <a:srgbClr val="009BB0">
                    <a:alpha val="50195"/>
                  </a:srgbClr>
                </a:solidFill>
                <a:ln w="9525">
                  <a:solidFill>
                    <a:schemeClr val="bg1"/>
                  </a:solidFill>
                  <a:round/>
                  <a:headEnd/>
                  <a:tailEnd/>
                </a:ln>
              </p:spPr>
              <p:txBody>
                <a:bodyPr/>
                <a:lstStyle/>
                <a:p>
                  <a:endParaRPr lang="en-GB"/>
                </a:p>
              </p:txBody>
            </p:sp>
          </p:grpSp>
          <p:sp>
            <p:nvSpPr>
              <p:cNvPr id="13355" name="Rectangle 71"/>
              <p:cNvSpPr>
                <a:spLocks noChangeArrowheads="1"/>
              </p:cNvSpPr>
              <p:nvPr/>
            </p:nvSpPr>
            <p:spPr bwMode="auto">
              <a:xfrm>
                <a:off x="4027" y="2348"/>
                <a:ext cx="951" cy="419"/>
              </a:xfrm>
              <a:prstGeom prst="rect">
                <a:avLst/>
              </a:prstGeom>
              <a:noFill/>
              <a:ln w="9525">
                <a:noFill/>
                <a:miter lim="800000"/>
                <a:headEnd/>
                <a:tailEnd/>
              </a:ln>
            </p:spPr>
            <p:txBody>
              <a:bodyPr lIns="36000">
                <a:spAutoFit/>
              </a:bodyPr>
              <a:lstStyle/>
              <a:p>
                <a:pPr algn="l">
                  <a:spcBef>
                    <a:spcPct val="0"/>
                  </a:spcBef>
                </a:pPr>
                <a:r>
                  <a:rPr lang="en-US" sz="2000">
                    <a:solidFill>
                      <a:srgbClr val="FFFFFF"/>
                    </a:solidFill>
                  </a:rPr>
                  <a:t>encouraging others</a:t>
                </a:r>
                <a:endParaRPr lang="en-GB" sz="2000">
                  <a:solidFill>
                    <a:srgbClr val="FFFFFF"/>
                  </a:solidFill>
                </a:endParaRPr>
              </a:p>
            </p:txBody>
          </p:sp>
        </p:grpSp>
        <p:cxnSp>
          <p:nvCxnSpPr>
            <p:cNvPr id="13353" name="AutoShape 72"/>
            <p:cNvCxnSpPr>
              <a:cxnSpLocks noChangeShapeType="1"/>
              <a:stCxn id="13355" idx="3"/>
              <a:endCxn id="13359" idx="4"/>
            </p:cNvCxnSpPr>
            <p:nvPr/>
          </p:nvCxnSpPr>
          <p:spPr bwMode="auto">
            <a:xfrm>
              <a:off x="4978" y="2569"/>
              <a:ext cx="362" cy="115"/>
            </a:xfrm>
            <a:prstGeom prst="bentConnector2">
              <a:avLst/>
            </a:prstGeom>
            <a:noFill/>
            <a:ln w="9525">
              <a:solidFill>
                <a:schemeClr val="bg2"/>
              </a:solidFill>
              <a:miter lim="800000"/>
              <a:headEnd/>
              <a:tailEnd type="stealth" w="med" len="med"/>
            </a:ln>
          </p:spPr>
        </p:cxnSp>
      </p:grpSp>
      <p:grpSp>
        <p:nvGrpSpPr>
          <p:cNvPr id="23" name="Group 73"/>
          <p:cNvGrpSpPr>
            <a:grpSpLocks/>
          </p:cNvGrpSpPr>
          <p:nvPr/>
        </p:nvGrpSpPr>
        <p:grpSpPr bwMode="auto">
          <a:xfrm>
            <a:off x="3146425" y="2287588"/>
            <a:ext cx="2519363" cy="1292225"/>
            <a:chOff x="1982" y="1441"/>
            <a:chExt cx="1587" cy="814"/>
          </a:xfrm>
        </p:grpSpPr>
        <p:grpSp>
          <p:nvGrpSpPr>
            <p:cNvPr id="24" name="Group 74"/>
            <p:cNvGrpSpPr>
              <a:grpSpLocks/>
            </p:cNvGrpSpPr>
            <p:nvPr/>
          </p:nvGrpSpPr>
          <p:grpSpPr bwMode="auto">
            <a:xfrm>
              <a:off x="1982" y="1441"/>
              <a:ext cx="1587" cy="814"/>
              <a:chOff x="1982" y="1441"/>
              <a:chExt cx="1587" cy="814"/>
            </a:xfrm>
          </p:grpSpPr>
          <p:grpSp>
            <p:nvGrpSpPr>
              <p:cNvPr id="25" name="Group 75"/>
              <p:cNvGrpSpPr>
                <a:grpSpLocks/>
              </p:cNvGrpSpPr>
              <p:nvPr/>
            </p:nvGrpSpPr>
            <p:grpSpPr bwMode="auto">
              <a:xfrm>
                <a:off x="3116" y="1756"/>
                <a:ext cx="453" cy="499"/>
                <a:chOff x="1565" y="2614"/>
                <a:chExt cx="953" cy="998"/>
              </a:xfrm>
            </p:grpSpPr>
            <p:sp>
              <p:nvSpPr>
                <p:cNvPr id="13347" name="Freeform 76"/>
                <p:cNvSpPr>
                  <a:spLocks/>
                </p:cNvSpPr>
                <p:nvPr/>
              </p:nvSpPr>
              <p:spPr bwMode="auto">
                <a:xfrm>
                  <a:off x="1565" y="3158"/>
                  <a:ext cx="952" cy="454"/>
                </a:xfrm>
                <a:custGeom>
                  <a:avLst/>
                  <a:gdLst>
                    <a:gd name="T0" fmla="*/ 453 w 952"/>
                    <a:gd name="T1" fmla="*/ 0 h 454"/>
                    <a:gd name="T2" fmla="*/ 952 w 952"/>
                    <a:gd name="T3" fmla="*/ 181 h 454"/>
                    <a:gd name="T4" fmla="*/ 499 w 952"/>
                    <a:gd name="T5" fmla="*/ 454 h 454"/>
                    <a:gd name="T6" fmla="*/ 0 w 952"/>
                    <a:gd name="T7" fmla="*/ 272 h 454"/>
                    <a:gd name="T8" fmla="*/ 453 w 952"/>
                    <a:gd name="T9" fmla="*/ 0 h 454"/>
                    <a:gd name="T10" fmla="*/ 0 60000 65536"/>
                    <a:gd name="T11" fmla="*/ 0 60000 65536"/>
                    <a:gd name="T12" fmla="*/ 0 60000 65536"/>
                    <a:gd name="T13" fmla="*/ 0 60000 65536"/>
                    <a:gd name="T14" fmla="*/ 0 60000 65536"/>
                    <a:gd name="T15" fmla="*/ 0 w 952"/>
                    <a:gd name="T16" fmla="*/ 0 h 454"/>
                    <a:gd name="T17" fmla="*/ 952 w 952"/>
                    <a:gd name="T18" fmla="*/ 454 h 454"/>
                  </a:gdLst>
                  <a:ahLst/>
                  <a:cxnLst>
                    <a:cxn ang="T10">
                      <a:pos x="T0" y="T1"/>
                    </a:cxn>
                    <a:cxn ang="T11">
                      <a:pos x="T2" y="T3"/>
                    </a:cxn>
                    <a:cxn ang="T12">
                      <a:pos x="T4" y="T5"/>
                    </a:cxn>
                    <a:cxn ang="T13">
                      <a:pos x="T6" y="T7"/>
                    </a:cxn>
                    <a:cxn ang="T14">
                      <a:pos x="T8" y="T9"/>
                    </a:cxn>
                  </a:cxnLst>
                  <a:rect l="T15" t="T16" r="T17" b="T18"/>
                  <a:pathLst>
                    <a:path w="952" h="454">
                      <a:moveTo>
                        <a:pt x="453" y="0"/>
                      </a:moveTo>
                      <a:lnTo>
                        <a:pt x="952" y="181"/>
                      </a:lnTo>
                      <a:lnTo>
                        <a:pt x="499" y="454"/>
                      </a:lnTo>
                      <a:lnTo>
                        <a:pt x="0" y="272"/>
                      </a:lnTo>
                      <a:lnTo>
                        <a:pt x="453" y="0"/>
                      </a:lnTo>
                      <a:close/>
                    </a:path>
                  </a:pathLst>
                </a:custGeom>
                <a:solidFill>
                  <a:srgbClr val="009BB0"/>
                </a:solidFill>
                <a:ln w="9525">
                  <a:solidFill>
                    <a:schemeClr val="bg1"/>
                  </a:solidFill>
                  <a:round/>
                  <a:headEnd/>
                  <a:tailEnd/>
                </a:ln>
              </p:spPr>
              <p:txBody>
                <a:bodyPr/>
                <a:lstStyle/>
                <a:p>
                  <a:endParaRPr lang="en-GB"/>
                </a:p>
              </p:txBody>
            </p:sp>
            <p:sp>
              <p:nvSpPr>
                <p:cNvPr id="13348" name="Freeform 77"/>
                <p:cNvSpPr>
                  <a:spLocks/>
                </p:cNvSpPr>
                <p:nvPr/>
              </p:nvSpPr>
              <p:spPr bwMode="auto">
                <a:xfrm>
                  <a:off x="2064" y="2795"/>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alpha val="61960"/>
                  </a:srgbClr>
                </a:solidFill>
                <a:ln w="9525">
                  <a:solidFill>
                    <a:schemeClr val="bg1"/>
                  </a:solidFill>
                  <a:round/>
                  <a:headEnd/>
                  <a:tailEnd/>
                </a:ln>
              </p:spPr>
              <p:txBody>
                <a:bodyPr/>
                <a:lstStyle/>
                <a:p>
                  <a:endParaRPr lang="en-GB"/>
                </a:p>
              </p:txBody>
            </p:sp>
            <p:sp>
              <p:nvSpPr>
                <p:cNvPr id="13349" name="Freeform 78"/>
                <p:cNvSpPr>
                  <a:spLocks/>
                </p:cNvSpPr>
                <p:nvPr/>
              </p:nvSpPr>
              <p:spPr bwMode="auto">
                <a:xfrm>
                  <a:off x="1565" y="2614"/>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solidFill>
                <a:ln w="9525">
                  <a:solidFill>
                    <a:schemeClr val="bg1"/>
                  </a:solidFill>
                  <a:round/>
                  <a:headEnd/>
                  <a:tailEnd/>
                </a:ln>
              </p:spPr>
              <p:txBody>
                <a:bodyPr/>
                <a:lstStyle/>
                <a:p>
                  <a:endParaRPr lang="en-GB"/>
                </a:p>
              </p:txBody>
            </p:sp>
            <p:sp>
              <p:nvSpPr>
                <p:cNvPr id="13350" name="Freeform 79"/>
                <p:cNvSpPr>
                  <a:spLocks/>
                </p:cNvSpPr>
                <p:nvPr/>
              </p:nvSpPr>
              <p:spPr bwMode="auto">
                <a:xfrm>
                  <a:off x="1565" y="2614"/>
                  <a:ext cx="952" cy="408"/>
                </a:xfrm>
                <a:custGeom>
                  <a:avLst/>
                  <a:gdLst>
                    <a:gd name="T0" fmla="*/ 453 w 952"/>
                    <a:gd name="T1" fmla="*/ 0 h 408"/>
                    <a:gd name="T2" fmla="*/ 952 w 952"/>
                    <a:gd name="T3" fmla="*/ 181 h 408"/>
                    <a:gd name="T4" fmla="*/ 499 w 952"/>
                    <a:gd name="T5" fmla="*/ 408 h 408"/>
                    <a:gd name="T6" fmla="*/ 0 w 952"/>
                    <a:gd name="T7" fmla="*/ 226 h 408"/>
                    <a:gd name="T8" fmla="*/ 453 w 952"/>
                    <a:gd name="T9" fmla="*/ 0 h 408"/>
                    <a:gd name="T10" fmla="*/ 0 60000 65536"/>
                    <a:gd name="T11" fmla="*/ 0 60000 65536"/>
                    <a:gd name="T12" fmla="*/ 0 60000 65536"/>
                    <a:gd name="T13" fmla="*/ 0 60000 65536"/>
                    <a:gd name="T14" fmla="*/ 0 60000 65536"/>
                    <a:gd name="T15" fmla="*/ 0 w 952"/>
                    <a:gd name="T16" fmla="*/ 0 h 408"/>
                    <a:gd name="T17" fmla="*/ 952 w 952"/>
                    <a:gd name="T18" fmla="*/ 408 h 408"/>
                  </a:gdLst>
                  <a:ahLst/>
                  <a:cxnLst>
                    <a:cxn ang="T10">
                      <a:pos x="T0" y="T1"/>
                    </a:cxn>
                    <a:cxn ang="T11">
                      <a:pos x="T2" y="T3"/>
                    </a:cxn>
                    <a:cxn ang="T12">
                      <a:pos x="T4" y="T5"/>
                    </a:cxn>
                    <a:cxn ang="T13">
                      <a:pos x="T6" y="T7"/>
                    </a:cxn>
                    <a:cxn ang="T14">
                      <a:pos x="T8" y="T9"/>
                    </a:cxn>
                  </a:cxnLst>
                  <a:rect l="T15" t="T16" r="T17" b="T18"/>
                  <a:pathLst>
                    <a:path w="952" h="408">
                      <a:moveTo>
                        <a:pt x="453" y="0"/>
                      </a:moveTo>
                      <a:lnTo>
                        <a:pt x="952" y="181"/>
                      </a:lnTo>
                      <a:lnTo>
                        <a:pt x="499" y="408"/>
                      </a:lnTo>
                      <a:lnTo>
                        <a:pt x="0" y="226"/>
                      </a:lnTo>
                      <a:lnTo>
                        <a:pt x="453" y="0"/>
                      </a:lnTo>
                      <a:close/>
                    </a:path>
                  </a:pathLst>
                </a:custGeom>
                <a:solidFill>
                  <a:srgbClr val="009BB0"/>
                </a:solidFill>
                <a:ln w="9525">
                  <a:solidFill>
                    <a:schemeClr val="bg1"/>
                  </a:solidFill>
                  <a:round/>
                  <a:headEnd/>
                  <a:tailEnd/>
                </a:ln>
              </p:spPr>
              <p:txBody>
                <a:bodyPr/>
                <a:lstStyle/>
                <a:p>
                  <a:endParaRPr lang="en-GB"/>
                </a:p>
              </p:txBody>
            </p:sp>
            <p:sp>
              <p:nvSpPr>
                <p:cNvPr id="13351" name="Freeform 80"/>
                <p:cNvSpPr>
                  <a:spLocks/>
                </p:cNvSpPr>
                <p:nvPr/>
              </p:nvSpPr>
              <p:spPr bwMode="auto">
                <a:xfrm>
                  <a:off x="1565" y="2840"/>
                  <a:ext cx="499" cy="772"/>
                </a:xfrm>
                <a:custGeom>
                  <a:avLst/>
                  <a:gdLst>
                    <a:gd name="T0" fmla="*/ 0 w 499"/>
                    <a:gd name="T1" fmla="*/ 0 h 772"/>
                    <a:gd name="T2" fmla="*/ 499 w 499"/>
                    <a:gd name="T3" fmla="*/ 182 h 772"/>
                    <a:gd name="T4" fmla="*/ 499 w 499"/>
                    <a:gd name="T5" fmla="*/ 772 h 772"/>
                    <a:gd name="T6" fmla="*/ 0 w 499"/>
                    <a:gd name="T7" fmla="*/ 590 h 772"/>
                    <a:gd name="T8" fmla="*/ 0 w 499"/>
                    <a:gd name="T9" fmla="*/ 0 h 772"/>
                    <a:gd name="T10" fmla="*/ 0 60000 65536"/>
                    <a:gd name="T11" fmla="*/ 0 60000 65536"/>
                    <a:gd name="T12" fmla="*/ 0 60000 65536"/>
                    <a:gd name="T13" fmla="*/ 0 60000 65536"/>
                    <a:gd name="T14" fmla="*/ 0 60000 65536"/>
                    <a:gd name="T15" fmla="*/ 0 w 499"/>
                    <a:gd name="T16" fmla="*/ 0 h 772"/>
                    <a:gd name="T17" fmla="*/ 499 w 499"/>
                    <a:gd name="T18" fmla="*/ 772 h 772"/>
                  </a:gdLst>
                  <a:ahLst/>
                  <a:cxnLst>
                    <a:cxn ang="T10">
                      <a:pos x="T0" y="T1"/>
                    </a:cxn>
                    <a:cxn ang="T11">
                      <a:pos x="T2" y="T3"/>
                    </a:cxn>
                    <a:cxn ang="T12">
                      <a:pos x="T4" y="T5"/>
                    </a:cxn>
                    <a:cxn ang="T13">
                      <a:pos x="T6" y="T7"/>
                    </a:cxn>
                    <a:cxn ang="T14">
                      <a:pos x="T8" y="T9"/>
                    </a:cxn>
                  </a:cxnLst>
                  <a:rect l="T15" t="T16" r="T17" b="T18"/>
                  <a:pathLst>
                    <a:path w="499" h="772">
                      <a:moveTo>
                        <a:pt x="0" y="0"/>
                      </a:moveTo>
                      <a:lnTo>
                        <a:pt x="499" y="182"/>
                      </a:lnTo>
                      <a:lnTo>
                        <a:pt x="499" y="772"/>
                      </a:lnTo>
                      <a:lnTo>
                        <a:pt x="0" y="590"/>
                      </a:lnTo>
                      <a:lnTo>
                        <a:pt x="0" y="0"/>
                      </a:lnTo>
                      <a:close/>
                    </a:path>
                  </a:pathLst>
                </a:custGeom>
                <a:solidFill>
                  <a:srgbClr val="009BB0">
                    <a:alpha val="50195"/>
                  </a:srgbClr>
                </a:solidFill>
                <a:ln w="9525">
                  <a:solidFill>
                    <a:schemeClr val="bg1"/>
                  </a:solidFill>
                  <a:round/>
                  <a:headEnd/>
                  <a:tailEnd/>
                </a:ln>
              </p:spPr>
              <p:txBody>
                <a:bodyPr/>
                <a:lstStyle/>
                <a:p>
                  <a:endParaRPr lang="en-GB"/>
                </a:p>
              </p:txBody>
            </p:sp>
          </p:grpSp>
          <p:sp>
            <p:nvSpPr>
              <p:cNvPr id="13346" name="Rectangle 81"/>
              <p:cNvSpPr>
                <a:spLocks noChangeArrowheads="1"/>
              </p:cNvSpPr>
              <p:nvPr/>
            </p:nvSpPr>
            <p:spPr bwMode="auto">
              <a:xfrm>
                <a:off x="1982" y="1441"/>
                <a:ext cx="1046" cy="634"/>
              </a:xfrm>
              <a:prstGeom prst="rect">
                <a:avLst/>
              </a:prstGeom>
              <a:noFill/>
              <a:ln w="9525">
                <a:noFill/>
                <a:miter lim="800000"/>
                <a:headEnd/>
                <a:tailEnd/>
              </a:ln>
            </p:spPr>
            <p:txBody>
              <a:bodyPr lIns="36000">
                <a:spAutoFit/>
              </a:bodyPr>
              <a:lstStyle/>
              <a:p>
                <a:pPr algn="l">
                  <a:spcBef>
                    <a:spcPct val="0"/>
                  </a:spcBef>
                </a:pPr>
                <a:r>
                  <a:rPr lang="en-US" sz="2000">
                    <a:solidFill>
                      <a:srgbClr val="FFFFFF"/>
                    </a:solidFill>
                  </a:rPr>
                  <a:t>responsibility for big decisions</a:t>
                </a:r>
                <a:endParaRPr lang="en-GB" sz="2000">
                  <a:solidFill>
                    <a:srgbClr val="FFFFFF"/>
                  </a:solidFill>
                </a:endParaRPr>
              </a:p>
            </p:txBody>
          </p:sp>
        </p:grpSp>
        <p:cxnSp>
          <p:nvCxnSpPr>
            <p:cNvPr id="13344" name="AutoShape 82"/>
            <p:cNvCxnSpPr>
              <a:cxnSpLocks noChangeShapeType="1"/>
              <a:stCxn id="13346" idx="3"/>
              <a:endCxn id="13350" idx="4"/>
            </p:cNvCxnSpPr>
            <p:nvPr/>
          </p:nvCxnSpPr>
          <p:spPr bwMode="auto">
            <a:xfrm flipV="1">
              <a:off x="3028" y="1756"/>
              <a:ext cx="304" cy="2"/>
            </a:xfrm>
            <a:prstGeom prst="bentConnector4">
              <a:avLst>
                <a:gd name="adj1" fmla="val 14472"/>
                <a:gd name="adj2" fmla="val 7300000"/>
              </a:avLst>
            </a:prstGeom>
            <a:noFill/>
            <a:ln w="9525">
              <a:solidFill>
                <a:schemeClr val="bg2"/>
              </a:solidFill>
              <a:miter lim="800000"/>
              <a:headEnd/>
              <a:tailEnd type="stealth" w="med" len="med"/>
            </a:ln>
          </p:spPr>
        </p:cxnSp>
      </p:grpSp>
      <p:grpSp>
        <p:nvGrpSpPr>
          <p:cNvPr id="26" name="Group 83"/>
          <p:cNvGrpSpPr>
            <a:grpSpLocks/>
          </p:cNvGrpSpPr>
          <p:nvPr/>
        </p:nvGrpSpPr>
        <p:grpSpPr bwMode="auto">
          <a:xfrm>
            <a:off x="6319838" y="3024188"/>
            <a:ext cx="2503487" cy="1292225"/>
            <a:chOff x="3981" y="1441"/>
            <a:chExt cx="1577" cy="814"/>
          </a:xfrm>
        </p:grpSpPr>
        <p:grpSp>
          <p:nvGrpSpPr>
            <p:cNvPr id="27" name="Group 84"/>
            <p:cNvGrpSpPr>
              <a:grpSpLocks/>
            </p:cNvGrpSpPr>
            <p:nvPr/>
          </p:nvGrpSpPr>
          <p:grpSpPr bwMode="auto">
            <a:xfrm>
              <a:off x="3981" y="1441"/>
              <a:ext cx="1577" cy="814"/>
              <a:chOff x="3981" y="1441"/>
              <a:chExt cx="1577" cy="814"/>
            </a:xfrm>
          </p:grpSpPr>
          <p:grpSp>
            <p:nvGrpSpPr>
              <p:cNvPr id="28" name="Group 85"/>
              <p:cNvGrpSpPr>
                <a:grpSpLocks/>
              </p:cNvGrpSpPr>
              <p:nvPr/>
            </p:nvGrpSpPr>
            <p:grpSpPr bwMode="auto">
              <a:xfrm>
                <a:off x="5105" y="1756"/>
                <a:ext cx="453" cy="499"/>
                <a:chOff x="1565" y="2614"/>
                <a:chExt cx="953" cy="998"/>
              </a:xfrm>
            </p:grpSpPr>
            <p:sp>
              <p:nvSpPr>
                <p:cNvPr id="13338" name="Freeform 86"/>
                <p:cNvSpPr>
                  <a:spLocks/>
                </p:cNvSpPr>
                <p:nvPr/>
              </p:nvSpPr>
              <p:spPr bwMode="auto">
                <a:xfrm>
                  <a:off x="1565" y="3158"/>
                  <a:ext cx="952" cy="454"/>
                </a:xfrm>
                <a:custGeom>
                  <a:avLst/>
                  <a:gdLst>
                    <a:gd name="T0" fmla="*/ 453 w 952"/>
                    <a:gd name="T1" fmla="*/ 0 h 454"/>
                    <a:gd name="T2" fmla="*/ 952 w 952"/>
                    <a:gd name="T3" fmla="*/ 181 h 454"/>
                    <a:gd name="T4" fmla="*/ 499 w 952"/>
                    <a:gd name="T5" fmla="*/ 454 h 454"/>
                    <a:gd name="T6" fmla="*/ 0 w 952"/>
                    <a:gd name="T7" fmla="*/ 272 h 454"/>
                    <a:gd name="T8" fmla="*/ 453 w 952"/>
                    <a:gd name="T9" fmla="*/ 0 h 454"/>
                    <a:gd name="T10" fmla="*/ 0 60000 65536"/>
                    <a:gd name="T11" fmla="*/ 0 60000 65536"/>
                    <a:gd name="T12" fmla="*/ 0 60000 65536"/>
                    <a:gd name="T13" fmla="*/ 0 60000 65536"/>
                    <a:gd name="T14" fmla="*/ 0 60000 65536"/>
                    <a:gd name="T15" fmla="*/ 0 w 952"/>
                    <a:gd name="T16" fmla="*/ 0 h 454"/>
                    <a:gd name="T17" fmla="*/ 952 w 952"/>
                    <a:gd name="T18" fmla="*/ 454 h 454"/>
                  </a:gdLst>
                  <a:ahLst/>
                  <a:cxnLst>
                    <a:cxn ang="T10">
                      <a:pos x="T0" y="T1"/>
                    </a:cxn>
                    <a:cxn ang="T11">
                      <a:pos x="T2" y="T3"/>
                    </a:cxn>
                    <a:cxn ang="T12">
                      <a:pos x="T4" y="T5"/>
                    </a:cxn>
                    <a:cxn ang="T13">
                      <a:pos x="T6" y="T7"/>
                    </a:cxn>
                    <a:cxn ang="T14">
                      <a:pos x="T8" y="T9"/>
                    </a:cxn>
                  </a:cxnLst>
                  <a:rect l="T15" t="T16" r="T17" b="T18"/>
                  <a:pathLst>
                    <a:path w="952" h="454">
                      <a:moveTo>
                        <a:pt x="453" y="0"/>
                      </a:moveTo>
                      <a:lnTo>
                        <a:pt x="952" y="181"/>
                      </a:lnTo>
                      <a:lnTo>
                        <a:pt x="499" y="454"/>
                      </a:lnTo>
                      <a:lnTo>
                        <a:pt x="0" y="272"/>
                      </a:lnTo>
                      <a:lnTo>
                        <a:pt x="453" y="0"/>
                      </a:lnTo>
                      <a:close/>
                    </a:path>
                  </a:pathLst>
                </a:custGeom>
                <a:solidFill>
                  <a:srgbClr val="009BB0"/>
                </a:solidFill>
                <a:ln w="9525">
                  <a:solidFill>
                    <a:schemeClr val="bg1"/>
                  </a:solidFill>
                  <a:round/>
                  <a:headEnd/>
                  <a:tailEnd/>
                </a:ln>
              </p:spPr>
              <p:txBody>
                <a:bodyPr/>
                <a:lstStyle/>
                <a:p>
                  <a:endParaRPr lang="en-GB"/>
                </a:p>
              </p:txBody>
            </p:sp>
            <p:sp>
              <p:nvSpPr>
                <p:cNvPr id="13339" name="Freeform 87"/>
                <p:cNvSpPr>
                  <a:spLocks/>
                </p:cNvSpPr>
                <p:nvPr/>
              </p:nvSpPr>
              <p:spPr bwMode="auto">
                <a:xfrm>
                  <a:off x="2064" y="2795"/>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alpha val="61960"/>
                  </a:srgbClr>
                </a:solidFill>
                <a:ln w="9525">
                  <a:solidFill>
                    <a:schemeClr val="bg1"/>
                  </a:solidFill>
                  <a:round/>
                  <a:headEnd/>
                  <a:tailEnd/>
                </a:ln>
              </p:spPr>
              <p:txBody>
                <a:bodyPr/>
                <a:lstStyle/>
                <a:p>
                  <a:endParaRPr lang="en-GB"/>
                </a:p>
              </p:txBody>
            </p:sp>
            <p:sp>
              <p:nvSpPr>
                <p:cNvPr id="13340" name="Freeform 88"/>
                <p:cNvSpPr>
                  <a:spLocks/>
                </p:cNvSpPr>
                <p:nvPr/>
              </p:nvSpPr>
              <p:spPr bwMode="auto">
                <a:xfrm>
                  <a:off x="1565" y="2614"/>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solidFill>
                <a:ln w="9525">
                  <a:solidFill>
                    <a:schemeClr val="bg1"/>
                  </a:solidFill>
                  <a:round/>
                  <a:headEnd/>
                  <a:tailEnd/>
                </a:ln>
              </p:spPr>
              <p:txBody>
                <a:bodyPr/>
                <a:lstStyle/>
                <a:p>
                  <a:endParaRPr lang="en-GB"/>
                </a:p>
              </p:txBody>
            </p:sp>
            <p:sp>
              <p:nvSpPr>
                <p:cNvPr id="13341" name="Freeform 89"/>
                <p:cNvSpPr>
                  <a:spLocks/>
                </p:cNvSpPr>
                <p:nvPr/>
              </p:nvSpPr>
              <p:spPr bwMode="auto">
                <a:xfrm>
                  <a:off x="1565" y="2614"/>
                  <a:ext cx="952" cy="408"/>
                </a:xfrm>
                <a:custGeom>
                  <a:avLst/>
                  <a:gdLst>
                    <a:gd name="T0" fmla="*/ 453 w 952"/>
                    <a:gd name="T1" fmla="*/ 0 h 408"/>
                    <a:gd name="T2" fmla="*/ 952 w 952"/>
                    <a:gd name="T3" fmla="*/ 181 h 408"/>
                    <a:gd name="T4" fmla="*/ 499 w 952"/>
                    <a:gd name="T5" fmla="*/ 408 h 408"/>
                    <a:gd name="T6" fmla="*/ 0 w 952"/>
                    <a:gd name="T7" fmla="*/ 226 h 408"/>
                    <a:gd name="T8" fmla="*/ 453 w 952"/>
                    <a:gd name="T9" fmla="*/ 0 h 408"/>
                    <a:gd name="T10" fmla="*/ 0 60000 65536"/>
                    <a:gd name="T11" fmla="*/ 0 60000 65536"/>
                    <a:gd name="T12" fmla="*/ 0 60000 65536"/>
                    <a:gd name="T13" fmla="*/ 0 60000 65536"/>
                    <a:gd name="T14" fmla="*/ 0 60000 65536"/>
                    <a:gd name="T15" fmla="*/ 0 w 952"/>
                    <a:gd name="T16" fmla="*/ 0 h 408"/>
                    <a:gd name="T17" fmla="*/ 952 w 952"/>
                    <a:gd name="T18" fmla="*/ 408 h 408"/>
                  </a:gdLst>
                  <a:ahLst/>
                  <a:cxnLst>
                    <a:cxn ang="T10">
                      <a:pos x="T0" y="T1"/>
                    </a:cxn>
                    <a:cxn ang="T11">
                      <a:pos x="T2" y="T3"/>
                    </a:cxn>
                    <a:cxn ang="T12">
                      <a:pos x="T4" y="T5"/>
                    </a:cxn>
                    <a:cxn ang="T13">
                      <a:pos x="T6" y="T7"/>
                    </a:cxn>
                    <a:cxn ang="T14">
                      <a:pos x="T8" y="T9"/>
                    </a:cxn>
                  </a:cxnLst>
                  <a:rect l="T15" t="T16" r="T17" b="T18"/>
                  <a:pathLst>
                    <a:path w="952" h="408">
                      <a:moveTo>
                        <a:pt x="453" y="0"/>
                      </a:moveTo>
                      <a:lnTo>
                        <a:pt x="952" y="181"/>
                      </a:lnTo>
                      <a:lnTo>
                        <a:pt x="499" y="408"/>
                      </a:lnTo>
                      <a:lnTo>
                        <a:pt x="0" y="226"/>
                      </a:lnTo>
                      <a:lnTo>
                        <a:pt x="453" y="0"/>
                      </a:lnTo>
                      <a:close/>
                    </a:path>
                  </a:pathLst>
                </a:custGeom>
                <a:solidFill>
                  <a:srgbClr val="009BB0"/>
                </a:solidFill>
                <a:ln w="9525">
                  <a:solidFill>
                    <a:schemeClr val="bg1"/>
                  </a:solidFill>
                  <a:round/>
                  <a:headEnd/>
                  <a:tailEnd/>
                </a:ln>
              </p:spPr>
              <p:txBody>
                <a:bodyPr/>
                <a:lstStyle/>
                <a:p>
                  <a:endParaRPr lang="en-GB"/>
                </a:p>
              </p:txBody>
            </p:sp>
            <p:sp>
              <p:nvSpPr>
                <p:cNvPr id="13342" name="Freeform 90"/>
                <p:cNvSpPr>
                  <a:spLocks/>
                </p:cNvSpPr>
                <p:nvPr/>
              </p:nvSpPr>
              <p:spPr bwMode="auto">
                <a:xfrm>
                  <a:off x="1565" y="2840"/>
                  <a:ext cx="499" cy="772"/>
                </a:xfrm>
                <a:custGeom>
                  <a:avLst/>
                  <a:gdLst>
                    <a:gd name="T0" fmla="*/ 0 w 499"/>
                    <a:gd name="T1" fmla="*/ 0 h 772"/>
                    <a:gd name="T2" fmla="*/ 499 w 499"/>
                    <a:gd name="T3" fmla="*/ 182 h 772"/>
                    <a:gd name="T4" fmla="*/ 499 w 499"/>
                    <a:gd name="T5" fmla="*/ 772 h 772"/>
                    <a:gd name="T6" fmla="*/ 0 w 499"/>
                    <a:gd name="T7" fmla="*/ 590 h 772"/>
                    <a:gd name="T8" fmla="*/ 0 w 499"/>
                    <a:gd name="T9" fmla="*/ 0 h 772"/>
                    <a:gd name="T10" fmla="*/ 0 60000 65536"/>
                    <a:gd name="T11" fmla="*/ 0 60000 65536"/>
                    <a:gd name="T12" fmla="*/ 0 60000 65536"/>
                    <a:gd name="T13" fmla="*/ 0 60000 65536"/>
                    <a:gd name="T14" fmla="*/ 0 60000 65536"/>
                    <a:gd name="T15" fmla="*/ 0 w 499"/>
                    <a:gd name="T16" fmla="*/ 0 h 772"/>
                    <a:gd name="T17" fmla="*/ 499 w 499"/>
                    <a:gd name="T18" fmla="*/ 772 h 772"/>
                  </a:gdLst>
                  <a:ahLst/>
                  <a:cxnLst>
                    <a:cxn ang="T10">
                      <a:pos x="T0" y="T1"/>
                    </a:cxn>
                    <a:cxn ang="T11">
                      <a:pos x="T2" y="T3"/>
                    </a:cxn>
                    <a:cxn ang="T12">
                      <a:pos x="T4" y="T5"/>
                    </a:cxn>
                    <a:cxn ang="T13">
                      <a:pos x="T6" y="T7"/>
                    </a:cxn>
                    <a:cxn ang="T14">
                      <a:pos x="T8" y="T9"/>
                    </a:cxn>
                  </a:cxnLst>
                  <a:rect l="T15" t="T16" r="T17" b="T18"/>
                  <a:pathLst>
                    <a:path w="499" h="772">
                      <a:moveTo>
                        <a:pt x="0" y="0"/>
                      </a:moveTo>
                      <a:lnTo>
                        <a:pt x="499" y="182"/>
                      </a:lnTo>
                      <a:lnTo>
                        <a:pt x="499" y="772"/>
                      </a:lnTo>
                      <a:lnTo>
                        <a:pt x="0" y="590"/>
                      </a:lnTo>
                      <a:lnTo>
                        <a:pt x="0" y="0"/>
                      </a:lnTo>
                      <a:close/>
                    </a:path>
                  </a:pathLst>
                </a:custGeom>
                <a:solidFill>
                  <a:srgbClr val="009BB0">
                    <a:alpha val="50195"/>
                  </a:srgbClr>
                </a:solidFill>
                <a:ln w="9525">
                  <a:solidFill>
                    <a:schemeClr val="bg1"/>
                  </a:solidFill>
                  <a:round/>
                  <a:headEnd/>
                  <a:tailEnd/>
                </a:ln>
              </p:spPr>
              <p:txBody>
                <a:bodyPr/>
                <a:lstStyle/>
                <a:p>
                  <a:endParaRPr lang="en-GB"/>
                </a:p>
              </p:txBody>
            </p:sp>
          </p:grpSp>
          <p:sp>
            <p:nvSpPr>
              <p:cNvPr id="13337" name="Rectangle 91"/>
              <p:cNvSpPr>
                <a:spLocks noChangeArrowheads="1"/>
              </p:cNvSpPr>
              <p:nvPr/>
            </p:nvSpPr>
            <p:spPr bwMode="auto">
              <a:xfrm>
                <a:off x="3981" y="1441"/>
                <a:ext cx="857" cy="442"/>
              </a:xfrm>
              <a:prstGeom prst="rect">
                <a:avLst/>
              </a:prstGeom>
              <a:noFill/>
              <a:ln w="9525">
                <a:noFill/>
                <a:miter lim="800000"/>
                <a:headEnd/>
                <a:tailEnd/>
              </a:ln>
            </p:spPr>
            <p:txBody>
              <a:bodyPr lIns="36000">
                <a:spAutoFit/>
              </a:bodyPr>
              <a:lstStyle/>
              <a:p>
                <a:pPr algn="l">
                  <a:spcBef>
                    <a:spcPct val="0"/>
                  </a:spcBef>
                </a:pPr>
                <a:r>
                  <a:rPr lang="en-US" sz="2000">
                    <a:solidFill>
                      <a:srgbClr val="FFFFFF"/>
                    </a:solidFill>
                  </a:rPr>
                  <a:t>sticking to decisions</a:t>
                </a:r>
                <a:endParaRPr lang="en-GB" sz="2000">
                  <a:solidFill>
                    <a:srgbClr val="FFFFFF"/>
                  </a:solidFill>
                </a:endParaRPr>
              </a:p>
            </p:txBody>
          </p:sp>
        </p:grpSp>
        <p:cxnSp>
          <p:nvCxnSpPr>
            <p:cNvPr id="13335" name="AutoShape 92"/>
            <p:cNvCxnSpPr>
              <a:cxnSpLocks noChangeShapeType="1"/>
              <a:stCxn id="13337" idx="3"/>
              <a:endCxn id="13341" idx="4"/>
            </p:cNvCxnSpPr>
            <p:nvPr/>
          </p:nvCxnSpPr>
          <p:spPr bwMode="auto">
            <a:xfrm>
              <a:off x="4838" y="1662"/>
              <a:ext cx="483" cy="94"/>
            </a:xfrm>
            <a:prstGeom prst="bentConnector2">
              <a:avLst/>
            </a:prstGeom>
            <a:noFill/>
            <a:ln w="9525">
              <a:solidFill>
                <a:schemeClr val="bg2"/>
              </a:solidFill>
              <a:miter lim="800000"/>
              <a:headEnd/>
              <a:tailEnd type="stealth" w="med" len="med"/>
            </a:ln>
          </p:spPr>
        </p:cxnSp>
      </p:grpSp>
      <p:grpSp>
        <p:nvGrpSpPr>
          <p:cNvPr id="29" name="Group 93"/>
          <p:cNvGrpSpPr>
            <a:grpSpLocks/>
          </p:cNvGrpSpPr>
          <p:nvPr/>
        </p:nvGrpSpPr>
        <p:grpSpPr bwMode="auto">
          <a:xfrm>
            <a:off x="3146425" y="3727450"/>
            <a:ext cx="2519363" cy="1323975"/>
            <a:chOff x="1982" y="2348"/>
            <a:chExt cx="1587" cy="834"/>
          </a:xfrm>
        </p:grpSpPr>
        <p:grpSp>
          <p:nvGrpSpPr>
            <p:cNvPr id="30" name="Group 94"/>
            <p:cNvGrpSpPr>
              <a:grpSpLocks/>
            </p:cNvGrpSpPr>
            <p:nvPr/>
          </p:nvGrpSpPr>
          <p:grpSpPr bwMode="auto">
            <a:xfrm>
              <a:off x="1982" y="2348"/>
              <a:ext cx="1587" cy="834"/>
              <a:chOff x="1982" y="2348"/>
              <a:chExt cx="1587" cy="834"/>
            </a:xfrm>
          </p:grpSpPr>
          <p:grpSp>
            <p:nvGrpSpPr>
              <p:cNvPr id="31" name="Group 95"/>
              <p:cNvGrpSpPr>
                <a:grpSpLocks/>
              </p:cNvGrpSpPr>
              <p:nvPr/>
            </p:nvGrpSpPr>
            <p:grpSpPr bwMode="auto">
              <a:xfrm>
                <a:off x="3116" y="2683"/>
                <a:ext cx="453" cy="499"/>
                <a:chOff x="1565" y="2614"/>
                <a:chExt cx="953" cy="998"/>
              </a:xfrm>
            </p:grpSpPr>
            <p:sp>
              <p:nvSpPr>
                <p:cNvPr id="13329" name="Freeform 96"/>
                <p:cNvSpPr>
                  <a:spLocks/>
                </p:cNvSpPr>
                <p:nvPr/>
              </p:nvSpPr>
              <p:spPr bwMode="auto">
                <a:xfrm>
                  <a:off x="1565" y="3158"/>
                  <a:ext cx="952" cy="454"/>
                </a:xfrm>
                <a:custGeom>
                  <a:avLst/>
                  <a:gdLst>
                    <a:gd name="T0" fmla="*/ 453 w 952"/>
                    <a:gd name="T1" fmla="*/ 0 h 454"/>
                    <a:gd name="T2" fmla="*/ 952 w 952"/>
                    <a:gd name="T3" fmla="*/ 181 h 454"/>
                    <a:gd name="T4" fmla="*/ 499 w 952"/>
                    <a:gd name="T5" fmla="*/ 454 h 454"/>
                    <a:gd name="T6" fmla="*/ 0 w 952"/>
                    <a:gd name="T7" fmla="*/ 272 h 454"/>
                    <a:gd name="T8" fmla="*/ 453 w 952"/>
                    <a:gd name="T9" fmla="*/ 0 h 454"/>
                    <a:gd name="T10" fmla="*/ 0 60000 65536"/>
                    <a:gd name="T11" fmla="*/ 0 60000 65536"/>
                    <a:gd name="T12" fmla="*/ 0 60000 65536"/>
                    <a:gd name="T13" fmla="*/ 0 60000 65536"/>
                    <a:gd name="T14" fmla="*/ 0 60000 65536"/>
                    <a:gd name="T15" fmla="*/ 0 w 952"/>
                    <a:gd name="T16" fmla="*/ 0 h 454"/>
                    <a:gd name="T17" fmla="*/ 952 w 952"/>
                    <a:gd name="T18" fmla="*/ 454 h 454"/>
                  </a:gdLst>
                  <a:ahLst/>
                  <a:cxnLst>
                    <a:cxn ang="T10">
                      <a:pos x="T0" y="T1"/>
                    </a:cxn>
                    <a:cxn ang="T11">
                      <a:pos x="T2" y="T3"/>
                    </a:cxn>
                    <a:cxn ang="T12">
                      <a:pos x="T4" y="T5"/>
                    </a:cxn>
                    <a:cxn ang="T13">
                      <a:pos x="T6" y="T7"/>
                    </a:cxn>
                    <a:cxn ang="T14">
                      <a:pos x="T8" y="T9"/>
                    </a:cxn>
                  </a:cxnLst>
                  <a:rect l="T15" t="T16" r="T17" b="T18"/>
                  <a:pathLst>
                    <a:path w="952" h="454">
                      <a:moveTo>
                        <a:pt x="453" y="0"/>
                      </a:moveTo>
                      <a:lnTo>
                        <a:pt x="952" y="181"/>
                      </a:lnTo>
                      <a:lnTo>
                        <a:pt x="499" y="454"/>
                      </a:lnTo>
                      <a:lnTo>
                        <a:pt x="0" y="272"/>
                      </a:lnTo>
                      <a:lnTo>
                        <a:pt x="453" y="0"/>
                      </a:lnTo>
                      <a:close/>
                    </a:path>
                  </a:pathLst>
                </a:custGeom>
                <a:solidFill>
                  <a:srgbClr val="009BB0"/>
                </a:solidFill>
                <a:ln w="9525">
                  <a:solidFill>
                    <a:schemeClr val="bg1"/>
                  </a:solidFill>
                  <a:round/>
                  <a:headEnd/>
                  <a:tailEnd/>
                </a:ln>
              </p:spPr>
              <p:txBody>
                <a:bodyPr/>
                <a:lstStyle/>
                <a:p>
                  <a:endParaRPr lang="en-GB"/>
                </a:p>
              </p:txBody>
            </p:sp>
            <p:sp>
              <p:nvSpPr>
                <p:cNvPr id="13330" name="Freeform 97"/>
                <p:cNvSpPr>
                  <a:spLocks/>
                </p:cNvSpPr>
                <p:nvPr/>
              </p:nvSpPr>
              <p:spPr bwMode="auto">
                <a:xfrm>
                  <a:off x="2064" y="2795"/>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alpha val="61960"/>
                  </a:srgbClr>
                </a:solidFill>
                <a:ln w="9525">
                  <a:solidFill>
                    <a:schemeClr val="bg1"/>
                  </a:solidFill>
                  <a:round/>
                  <a:headEnd/>
                  <a:tailEnd/>
                </a:ln>
              </p:spPr>
              <p:txBody>
                <a:bodyPr/>
                <a:lstStyle/>
                <a:p>
                  <a:endParaRPr lang="en-GB"/>
                </a:p>
              </p:txBody>
            </p:sp>
            <p:sp>
              <p:nvSpPr>
                <p:cNvPr id="13331" name="Freeform 98"/>
                <p:cNvSpPr>
                  <a:spLocks/>
                </p:cNvSpPr>
                <p:nvPr/>
              </p:nvSpPr>
              <p:spPr bwMode="auto">
                <a:xfrm>
                  <a:off x="1565" y="2614"/>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solidFill>
                <a:ln w="9525">
                  <a:solidFill>
                    <a:schemeClr val="bg1"/>
                  </a:solidFill>
                  <a:round/>
                  <a:headEnd/>
                  <a:tailEnd/>
                </a:ln>
              </p:spPr>
              <p:txBody>
                <a:bodyPr/>
                <a:lstStyle/>
                <a:p>
                  <a:endParaRPr lang="en-GB"/>
                </a:p>
              </p:txBody>
            </p:sp>
            <p:sp>
              <p:nvSpPr>
                <p:cNvPr id="13332" name="Freeform 99"/>
                <p:cNvSpPr>
                  <a:spLocks/>
                </p:cNvSpPr>
                <p:nvPr/>
              </p:nvSpPr>
              <p:spPr bwMode="auto">
                <a:xfrm>
                  <a:off x="1565" y="2614"/>
                  <a:ext cx="952" cy="408"/>
                </a:xfrm>
                <a:custGeom>
                  <a:avLst/>
                  <a:gdLst>
                    <a:gd name="T0" fmla="*/ 453 w 952"/>
                    <a:gd name="T1" fmla="*/ 0 h 408"/>
                    <a:gd name="T2" fmla="*/ 952 w 952"/>
                    <a:gd name="T3" fmla="*/ 181 h 408"/>
                    <a:gd name="T4" fmla="*/ 499 w 952"/>
                    <a:gd name="T5" fmla="*/ 408 h 408"/>
                    <a:gd name="T6" fmla="*/ 0 w 952"/>
                    <a:gd name="T7" fmla="*/ 226 h 408"/>
                    <a:gd name="T8" fmla="*/ 453 w 952"/>
                    <a:gd name="T9" fmla="*/ 0 h 408"/>
                    <a:gd name="T10" fmla="*/ 0 60000 65536"/>
                    <a:gd name="T11" fmla="*/ 0 60000 65536"/>
                    <a:gd name="T12" fmla="*/ 0 60000 65536"/>
                    <a:gd name="T13" fmla="*/ 0 60000 65536"/>
                    <a:gd name="T14" fmla="*/ 0 60000 65536"/>
                    <a:gd name="T15" fmla="*/ 0 w 952"/>
                    <a:gd name="T16" fmla="*/ 0 h 408"/>
                    <a:gd name="T17" fmla="*/ 952 w 952"/>
                    <a:gd name="T18" fmla="*/ 408 h 408"/>
                  </a:gdLst>
                  <a:ahLst/>
                  <a:cxnLst>
                    <a:cxn ang="T10">
                      <a:pos x="T0" y="T1"/>
                    </a:cxn>
                    <a:cxn ang="T11">
                      <a:pos x="T2" y="T3"/>
                    </a:cxn>
                    <a:cxn ang="T12">
                      <a:pos x="T4" y="T5"/>
                    </a:cxn>
                    <a:cxn ang="T13">
                      <a:pos x="T6" y="T7"/>
                    </a:cxn>
                    <a:cxn ang="T14">
                      <a:pos x="T8" y="T9"/>
                    </a:cxn>
                  </a:cxnLst>
                  <a:rect l="T15" t="T16" r="T17" b="T18"/>
                  <a:pathLst>
                    <a:path w="952" h="408">
                      <a:moveTo>
                        <a:pt x="453" y="0"/>
                      </a:moveTo>
                      <a:lnTo>
                        <a:pt x="952" y="181"/>
                      </a:lnTo>
                      <a:lnTo>
                        <a:pt x="499" y="408"/>
                      </a:lnTo>
                      <a:lnTo>
                        <a:pt x="0" y="226"/>
                      </a:lnTo>
                      <a:lnTo>
                        <a:pt x="453" y="0"/>
                      </a:lnTo>
                      <a:close/>
                    </a:path>
                  </a:pathLst>
                </a:custGeom>
                <a:solidFill>
                  <a:srgbClr val="009BB0"/>
                </a:solidFill>
                <a:ln w="9525">
                  <a:solidFill>
                    <a:schemeClr val="bg1"/>
                  </a:solidFill>
                  <a:round/>
                  <a:headEnd/>
                  <a:tailEnd/>
                </a:ln>
              </p:spPr>
              <p:txBody>
                <a:bodyPr/>
                <a:lstStyle/>
                <a:p>
                  <a:endParaRPr lang="en-GB"/>
                </a:p>
              </p:txBody>
            </p:sp>
            <p:sp>
              <p:nvSpPr>
                <p:cNvPr id="13333" name="Freeform 100"/>
                <p:cNvSpPr>
                  <a:spLocks/>
                </p:cNvSpPr>
                <p:nvPr/>
              </p:nvSpPr>
              <p:spPr bwMode="auto">
                <a:xfrm>
                  <a:off x="1565" y="2840"/>
                  <a:ext cx="499" cy="772"/>
                </a:xfrm>
                <a:custGeom>
                  <a:avLst/>
                  <a:gdLst>
                    <a:gd name="T0" fmla="*/ 0 w 499"/>
                    <a:gd name="T1" fmla="*/ 0 h 772"/>
                    <a:gd name="T2" fmla="*/ 499 w 499"/>
                    <a:gd name="T3" fmla="*/ 182 h 772"/>
                    <a:gd name="T4" fmla="*/ 499 w 499"/>
                    <a:gd name="T5" fmla="*/ 772 h 772"/>
                    <a:gd name="T6" fmla="*/ 0 w 499"/>
                    <a:gd name="T7" fmla="*/ 590 h 772"/>
                    <a:gd name="T8" fmla="*/ 0 w 499"/>
                    <a:gd name="T9" fmla="*/ 0 h 772"/>
                    <a:gd name="T10" fmla="*/ 0 60000 65536"/>
                    <a:gd name="T11" fmla="*/ 0 60000 65536"/>
                    <a:gd name="T12" fmla="*/ 0 60000 65536"/>
                    <a:gd name="T13" fmla="*/ 0 60000 65536"/>
                    <a:gd name="T14" fmla="*/ 0 60000 65536"/>
                    <a:gd name="T15" fmla="*/ 0 w 499"/>
                    <a:gd name="T16" fmla="*/ 0 h 772"/>
                    <a:gd name="T17" fmla="*/ 499 w 499"/>
                    <a:gd name="T18" fmla="*/ 772 h 772"/>
                  </a:gdLst>
                  <a:ahLst/>
                  <a:cxnLst>
                    <a:cxn ang="T10">
                      <a:pos x="T0" y="T1"/>
                    </a:cxn>
                    <a:cxn ang="T11">
                      <a:pos x="T2" y="T3"/>
                    </a:cxn>
                    <a:cxn ang="T12">
                      <a:pos x="T4" y="T5"/>
                    </a:cxn>
                    <a:cxn ang="T13">
                      <a:pos x="T6" y="T7"/>
                    </a:cxn>
                    <a:cxn ang="T14">
                      <a:pos x="T8" y="T9"/>
                    </a:cxn>
                  </a:cxnLst>
                  <a:rect l="T15" t="T16" r="T17" b="T18"/>
                  <a:pathLst>
                    <a:path w="499" h="772">
                      <a:moveTo>
                        <a:pt x="0" y="0"/>
                      </a:moveTo>
                      <a:lnTo>
                        <a:pt x="499" y="182"/>
                      </a:lnTo>
                      <a:lnTo>
                        <a:pt x="499" y="772"/>
                      </a:lnTo>
                      <a:lnTo>
                        <a:pt x="0" y="590"/>
                      </a:lnTo>
                      <a:lnTo>
                        <a:pt x="0" y="0"/>
                      </a:lnTo>
                      <a:close/>
                    </a:path>
                  </a:pathLst>
                </a:custGeom>
                <a:solidFill>
                  <a:srgbClr val="009BB0">
                    <a:alpha val="50195"/>
                  </a:srgbClr>
                </a:solidFill>
                <a:ln w="9525">
                  <a:solidFill>
                    <a:schemeClr val="bg1"/>
                  </a:solidFill>
                  <a:round/>
                  <a:headEnd/>
                  <a:tailEnd/>
                </a:ln>
              </p:spPr>
              <p:txBody>
                <a:bodyPr/>
                <a:lstStyle/>
                <a:p>
                  <a:endParaRPr lang="en-GB"/>
                </a:p>
              </p:txBody>
            </p:sp>
          </p:grpSp>
          <p:sp>
            <p:nvSpPr>
              <p:cNvPr id="13328" name="Rectangle 101"/>
              <p:cNvSpPr>
                <a:spLocks noChangeArrowheads="1"/>
              </p:cNvSpPr>
              <p:nvPr/>
            </p:nvSpPr>
            <p:spPr bwMode="auto">
              <a:xfrm>
                <a:off x="1982" y="2348"/>
                <a:ext cx="753" cy="442"/>
              </a:xfrm>
              <a:prstGeom prst="rect">
                <a:avLst/>
              </a:prstGeom>
              <a:noFill/>
              <a:ln w="9525">
                <a:noFill/>
                <a:miter lim="800000"/>
                <a:headEnd/>
                <a:tailEnd/>
              </a:ln>
            </p:spPr>
            <p:txBody>
              <a:bodyPr lIns="36000">
                <a:spAutoFit/>
              </a:bodyPr>
              <a:lstStyle/>
              <a:p>
                <a:pPr algn="l">
                  <a:spcBef>
                    <a:spcPct val="0"/>
                  </a:spcBef>
                </a:pPr>
                <a:r>
                  <a:rPr lang="en-US" sz="2000">
                    <a:solidFill>
                      <a:srgbClr val="FFFFFF"/>
                    </a:solidFill>
                  </a:rPr>
                  <a:t>speed of learning</a:t>
                </a:r>
                <a:endParaRPr lang="en-GB" sz="2000">
                  <a:solidFill>
                    <a:srgbClr val="FFFFFF"/>
                  </a:solidFill>
                </a:endParaRPr>
              </a:p>
            </p:txBody>
          </p:sp>
        </p:grpSp>
        <p:cxnSp>
          <p:nvCxnSpPr>
            <p:cNvPr id="13326" name="AutoShape 102"/>
            <p:cNvCxnSpPr>
              <a:cxnSpLocks noChangeShapeType="1"/>
              <a:stCxn id="13328" idx="3"/>
              <a:endCxn id="13332" idx="4"/>
            </p:cNvCxnSpPr>
            <p:nvPr/>
          </p:nvCxnSpPr>
          <p:spPr bwMode="auto">
            <a:xfrm>
              <a:off x="2735" y="2569"/>
              <a:ext cx="597" cy="114"/>
            </a:xfrm>
            <a:prstGeom prst="bentConnector2">
              <a:avLst/>
            </a:prstGeom>
            <a:noFill/>
            <a:ln w="9525">
              <a:solidFill>
                <a:schemeClr val="bg2"/>
              </a:solidFill>
              <a:miter lim="800000"/>
              <a:headEnd/>
              <a:tailEnd type="stealth" w="med" len="med"/>
            </a:ln>
          </p:spPr>
        </p:cxnSp>
      </p:gr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250825" y="260350"/>
            <a:ext cx="5978525" cy="576263"/>
          </a:xfrm>
        </p:spPr>
        <p:txBody>
          <a:bodyPr/>
          <a:lstStyle/>
          <a:p>
            <a:pPr eaLnBrk="1" hangingPunct="1"/>
            <a:r>
              <a:rPr lang="en-GB" smtClean="0"/>
              <a:t>Wave Professional Styles Reliability</a:t>
            </a:r>
          </a:p>
        </p:txBody>
      </p:sp>
      <p:sp>
        <p:nvSpPr>
          <p:cNvPr id="115715" name="Rectangle 3"/>
          <p:cNvSpPr>
            <a:spLocks noGrp="1" noChangeArrowheads="1"/>
          </p:cNvSpPr>
          <p:nvPr>
            <p:ph type="body" idx="1"/>
          </p:nvPr>
        </p:nvSpPr>
        <p:spPr>
          <a:xfrm>
            <a:off x="627063" y="1125538"/>
            <a:ext cx="7977187" cy="4751387"/>
          </a:xfrm>
        </p:spPr>
        <p:txBody>
          <a:bodyPr/>
          <a:lstStyle/>
          <a:p>
            <a:pPr eaLnBrk="1" hangingPunct="1">
              <a:lnSpc>
                <a:spcPct val="125000"/>
              </a:lnSpc>
            </a:pPr>
            <a:r>
              <a:rPr lang="en-GB" smtClean="0"/>
              <a:t>Alternate Form Reliability averages .86 for combined scores (range from .78 to .93)</a:t>
            </a:r>
          </a:p>
          <a:p>
            <a:pPr eaLnBrk="1" hangingPunct="1">
              <a:lnSpc>
                <a:spcPct val="125000"/>
              </a:lnSpc>
            </a:pPr>
            <a:r>
              <a:rPr lang="en-GB" smtClean="0"/>
              <a:t>Construct separation/clarity also demonstrated</a:t>
            </a:r>
          </a:p>
          <a:p>
            <a:pPr eaLnBrk="1" hangingPunct="1">
              <a:lnSpc>
                <a:spcPct val="125000"/>
              </a:lnSpc>
            </a:pPr>
            <a:r>
              <a:rPr lang="en-GB" smtClean="0"/>
              <a:t>Also excellent reliabilities for ipsative and normative scores alone</a:t>
            </a:r>
          </a:p>
          <a:p>
            <a:pPr eaLnBrk="1" hangingPunct="1">
              <a:lnSpc>
                <a:spcPct val="125000"/>
              </a:lnSpc>
            </a:pPr>
            <a:r>
              <a:rPr lang="en-GB" smtClean="0"/>
              <a:t>Test Retest average .79</a:t>
            </a:r>
          </a:p>
          <a:p>
            <a:pPr eaLnBrk="1" hangingPunct="1">
              <a:lnSpc>
                <a:spcPct val="125000"/>
              </a:lnSpc>
            </a:pPr>
            <a:r>
              <a:rPr lang="en-GB" smtClean="0"/>
              <a:t>Moderate Internal Consistency shows diversity/richness of scale content </a:t>
            </a:r>
          </a:p>
          <a:p>
            <a:pPr algn="ctr" eaLnBrk="1" hangingPunct="1">
              <a:buFont typeface="Arial" charset="0"/>
              <a:buNone/>
            </a:pPr>
            <a:endParaRPr lang="en-GB" smtClean="0"/>
          </a:p>
          <a:p>
            <a:pPr eaLnBrk="1" hangingPunct="1">
              <a:buFont typeface="Arial" charset="0"/>
              <a:buNone/>
            </a:pPr>
            <a:endParaRPr lang="en-GB" smtClean="0"/>
          </a:p>
          <a:p>
            <a:pPr eaLnBrk="1" hangingPunct="1"/>
            <a:endParaRPr lang="en-GB" smtClean="0"/>
          </a:p>
          <a:p>
            <a:pPr eaLnBrk="1" hangingPunct="1">
              <a:buFont typeface="Arial" charset="0"/>
              <a:buNone/>
            </a:pPr>
            <a:endParaRPr lang="en-GB" smtClean="0"/>
          </a:p>
          <a:p>
            <a:pPr eaLnBrk="1" hangingPunct="1">
              <a:buFont typeface="Arial" charset="0"/>
              <a:buNone/>
            </a:pPr>
            <a:endParaRPr lang="en-GB" smtClean="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207963" y="188913"/>
            <a:ext cx="5659437" cy="644525"/>
          </a:xfrm>
        </p:spPr>
        <p:txBody>
          <a:bodyPr/>
          <a:lstStyle/>
          <a:p>
            <a:pPr eaLnBrk="1" hangingPunct="1"/>
            <a:r>
              <a:rPr lang="en-GB" smtClean="0"/>
              <a:t>Sources of Error</a:t>
            </a:r>
          </a:p>
        </p:txBody>
      </p:sp>
      <p:sp>
        <p:nvSpPr>
          <p:cNvPr id="116739" name="Rectangle 3"/>
          <p:cNvSpPr>
            <a:spLocks noGrp="1" noChangeArrowheads="1"/>
          </p:cNvSpPr>
          <p:nvPr>
            <p:ph type="body" idx="1"/>
          </p:nvPr>
        </p:nvSpPr>
        <p:spPr>
          <a:xfrm>
            <a:off x="665163" y="1231900"/>
            <a:ext cx="7345362" cy="5076825"/>
          </a:xfrm>
          <a:noFill/>
        </p:spPr>
        <p:txBody>
          <a:bodyPr/>
          <a:lstStyle/>
          <a:p>
            <a:pPr eaLnBrk="1" hangingPunct="1">
              <a:lnSpc>
                <a:spcPct val="110000"/>
              </a:lnSpc>
            </a:pPr>
            <a:r>
              <a:rPr lang="en-GB" smtClean="0"/>
              <a:t>Individual</a:t>
            </a:r>
          </a:p>
          <a:p>
            <a:pPr lvl="1" eaLnBrk="1" hangingPunct="1">
              <a:lnSpc>
                <a:spcPct val="110000"/>
              </a:lnSpc>
            </a:pPr>
            <a:r>
              <a:rPr lang="en-GB" sz="2400" smtClean="0"/>
              <a:t> mood, temperament, motivation, well-being</a:t>
            </a:r>
          </a:p>
          <a:p>
            <a:pPr eaLnBrk="1" hangingPunct="1">
              <a:lnSpc>
                <a:spcPct val="110000"/>
              </a:lnSpc>
              <a:buFont typeface="Arial" charset="0"/>
              <a:buNone/>
            </a:pPr>
            <a:endParaRPr lang="en-GB" smtClean="0"/>
          </a:p>
          <a:p>
            <a:pPr eaLnBrk="1" hangingPunct="1">
              <a:lnSpc>
                <a:spcPct val="110000"/>
              </a:lnSpc>
            </a:pPr>
            <a:r>
              <a:rPr lang="en-GB" smtClean="0"/>
              <a:t> Environment</a:t>
            </a:r>
          </a:p>
          <a:p>
            <a:pPr lvl="1" eaLnBrk="1" hangingPunct="1">
              <a:lnSpc>
                <a:spcPct val="110000"/>
              </a:lnSpc>
            </a:pPr>
            <a:r>
              <a:rPr lang="en-GB" sz="2400" smtClean="0"/>
              <a:t>noise, temperature, presence of others</a:t>
            </a:r>
          </a:p>
          <a:p>
            <a:pPr eaLnBrk="1" hangingPunct="1">
              <a:lnSpc>
                <a:spcPct val="110000"/>
              </a:lnSpc>
            </a:pPr>
            <a:endParaRPr lang="en-GB" smtClean="0"/>
          </a:p>
          <a:p>
            <a:pPr eaLnBrk="1" hangingPunct="1">
              <a:lnSpc>
                <a:spcPct val="110000"/>
              </a:lnSpc>
            </a:pPr>
            <a:r>
              <a:rPr lang="en-GB" smtClean="0"/>
              <a:t> Administration</a:t>
            </a:r>
          </a:p>
          <a:p>
            <a:pPr lvl="1" eaLnBrk="1" hangingPunct="1">
              <a:lnSpc>
                <a:spcPct val="110000"/>
              </a:lnSpc>
            </a:pPr>
            <a:r>
              <a:rPr lang="en-GB" sz="2400" smtClean="0"/>
              <a:t>degree and consistency of standardisation</a:t>
            </a:r>
            <a:endParaRPr lang="en-GB" sz="2400" b="1" smtClean="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r>
              <a:rPr lang="en-GB" smtClean="0"/>
              <a:t>Points on Reliability</a:t>
            </a:r>
          </a:p>
        </p:txBody>
      </p:sp>
      <p:sp>
        <p:nvSpPr>
          <p:cNvPr id="118787" name="Rectangle 3"/>
          <p:cNvSpPr>
            <a:spLocks noGrp="1" noChangeArrowheads="1"/>
          </p:cNvSpPr>
          <p:nvPr>
            <p:ph type="body" idx="1"/>
          </p:nvPr>
        </p:nvSpPr>
        <p:spPr>
          <a:xfrm>
            <a:off x="665163" y="971550"/>
            <a:ext cx="7345362" cy="5121275"/>
          </a:xfrm>
        </p:spPr>
        <p:txBody>
          <a:bodyPr/>
          <a:lstStyle/>
          <a:p>
            <a:pPr eaLnBrk="1" hangingPunct="1">
              <a:lnSpc>
                <a:spcPct val="140000"/>
              </a:lnSpc>
            </a:pPr>
            <a:r>
              <a:rPr lang="en-GB" smtClean="0"/>
              <a:t>Reliability is a necessary stepping stone on the way to validity</a:t>
            </a:r>
          </a:p>
          <a:p>
            <a:pPr eaLnBrk="1" hangingPunct="1">
              <a:lnSpc>
                <a:spcPct val="140000"/>
              </a:lnSpc>
            </a:pPr>
            <a:r>
              <a:rPr lang="en-GB" smtClean="0"/>
              <a:t>More reliable scales have smaller bands of error </a:t>
            </a:r>
          </a:p>
          <a:p>
            <a:pPr eaLnBrk="1" hangingPunct="1">
              <a:lnSpc>
                <a:spcPct val="140000"/>
              </a:lnSpc>
              <a:buFont typeface="Arial" charset="0"/>
              <a:buNone/>
            </a:pPr>
            <a:r>
              <a:rPr lang="en-GB" smtClean="0"/>
              <a:t>	Use a questionnaire with good reliability (alternate form and test retest preferred)</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ctrTitle"/>
          </p:nvPr>
        </p:nvSpPr>
        <p:spPr>
          <a:xfrm>
            <a:off x="685800" y="2924175"/>
            <a:ext cx="7772400" cy="866775"/>
          </a:xfrm>
        </p:spPr>
        <p:txBody>
          <a:bodyPr/>
          <a:lstStyle/>
          <a:p>
            <a:pPr eaLnBrk="1" hangingPunct="1"/>
            <a:r>
              <a:rPr lang="en-GB" dirty="0" smtClean="0"/>
              <a:t>Validity</a:t>
            </a:r>
          </a:p>
        </p:txBody>
      </p:sp>
      <p:sp>
        <p:nvSpPr>
          <p:cNvPr id="119811" name="Rectangle 3"/>
          <p:cNvSpPr>
            <a:spLocks noGrp="1" noChangeArrowheads="1"/>
          </p:cNvSpPr>
          <p:nvPr>
            <p:ph type="subTitle" idx="1"/>
          </p:nvPr>
        </p:nvSpPr>
        <p:spPr/>
        <p:txBody>
          <a:bodyPr/>
          <a:lstStyle/>
          <a:p>
            <a:pPr eaLnBrk="1" hangingPunct="1"/>
            <a:r>
              <a:rPr lang="en-GB" dirty="0" smtClean="0"/>
              <a:t>International Accreditation -Wave</a:t>
            </a:r>
            <a:endParaRPr lang="en-US" dirty="0" smtClean="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231775" y="261938"/>
            <a:ext cx="6335713" cy="574675"/>
          </a:xfrm>
        </p:spPr>
        <p:txBody>
          <a:bodyPr/>
          <a:lstStyle/>
          <a:p>
            <a:pPr eaLnBrk="1" hangingPunct="1"/>
            <a:r>
              <a:rPr lang="en-GB" smtClean="0"/>
              <a:t>What is Validity?</a:t>
            </a:r>
          </a:p>
        </p:txBody>
      </p:sp>
      <p:sp>
        <p:nvSpPr>
          <p:cNvPr id="120835" name="Rectangle 3"/>
          <p:cNvSpPr>
            <a:spLocks noGrp="1" noChangeArrowheads="1"/>
          </p:cNvSpPr>
          <p:nvPr>
            <p:ph type="body" idx="1"/>
          </p:nvPr>
        </p:nvSpPr>
        <p:spPr>
          <a:xfrm>
            <a:off x="665163" y="1160463"/>
            <a:ext cx="7345362" cy="5076825"/>
          </a:xfrm>
        </p:spPr>
        <p:txBody>
          <a:bodyPr/>
          <a:lstStyle/>
          <a:p>
            <a:pPr eaLnBrk="1" hangingPunct="1">
              <a:lnSpc>
                <a:spcPct val="90000"/>
              </a:lnSpc>
            </a:pPr>
            <a:r>
              <a:rPr lang="en-GB" sz="2000" dirty="0" smtClean="0"/>
              <a:t>An instrument is valid to the extent that it measures what it is designed to measure</a:t>
            </a:r>
          </a:p>
          <a:p>
            <a:pPr eaLnBrk="1" hangingPunct="1">
              <a:lnSpc>
                <a:spcPct val="90000"/>
              </a:lnSpc>
            </a:pPr>
            <a:endParaRPr lang="en-GB" sz="2000" dirty="0" smtClean="0"/>
          </a:p>
          <a:p>
            <a:pPr eaLnBrk="1" hangingPunct="1">
              <a:lnSpc>
                <a:spcPct val="90000"/>
              </a:lnSpc>
            </a:pPr>
            <a:r>
              <a:rPr lang="en-GB" sz="2000" dirty="0" smtClean="0"/>
              <a:t>In particular, it is a measure of how relevant it is to job content</a:t>
            </a:r>
          </a:p>
          <a:p>
            <a:pPr eaLnBrk="1" hangingPunct="1">
              <a:lnSpc>
                <a:spcPct val="90000"/>
              </a:lnSpc>
            </a:pPr>
            <a:endParaRPr lang="en-GB" sz="2000" dirty="0" smtClean="0"/>
          </a:p>
          <a:p>
            <a:pPr eaLnBrk="1" hangingPunct="1">
              <a:lnSpc>
                <a:spcPct val="90000"/>
              </a:lnSpc>
            </a:pPr>
            <a:r>
              <a:rPr lang="en-GB" sz="2000" dirty="0" smtClean="0"/>
              <a:t>There are five commonly used aspects of validity</a:t>
            </a:r>
          </a:p>
          <a:p>
            <a:pPr eaLnBrk="1" hangingPunct="1">
              <a:lnSpc>
                <a:spcPct val="90000"/>
              </a:lnSpc>
              <a:buFont typeface="Arial" charset="0"/>
              <a:buNone/>
            </a:pPr>
            <a:r>
              <a:rPr lang="en-GB" sz="2000" dirty="0" smtClean="0"/>
              <a:t> </a:t>
            </a:r>
          </a:p>
          <a:p>
            <a:pPr eaLnBrk="1" hangingPunct="1">
              <a:lnSpc>
                <a:spcPct val="90000"/>
              </a:lnSpc>
              <a:buFont typeface="Arial" charset="0"/>
              <a:buNone/>
            </a:pPr>
            <a:r>
              <a:rPr lang="en-GB" sz="2000" dirty="0" smtClean="0"/>
              <a:t>      - Face</a:t>
            </a:r>
          </a:p>
          <a:p>
            <a:pPr eaLnBrk="1" hangingPunct="1">
              <a:lnSpc>
                <a:spcPct val="90000"/>
              </a:lnSpc>
              <a:buFont typeface="Arial" charset="0"/>
              <a:buNone/>
            </a:pPr>
            <a:r>
              <a:rPr lang="en-GB" sz="2000" dirty="0" smtClean="0"/>
              <a:t>      - Faith</a:t>
            </a:r>
          </a:p>
          <a:p>
            <a:pPr eaLnBrk="1" hangingPunct="1">
              <a:lnSpc>
                <a:spcPct val="90000"/>
              </a:lnSpc>
              <a:buFont typeface="Arial" charset="0"/>
              <a:buNone/>
            </a:pPr>
            <a:r>
              <a:rPr lang="en-GB" sz="2000" dirty="0" smtClean="0"/>
              <a:t>      - Content</a:t>
            </a:r>
          </a:p>
          <a:p>
            <a:pPr eaLnBrk="1" hangingPunct="1">
              <a:lnSpc>
                <a:spcPct val="90000"/>
              </a:lnSpc>
              <a:buFont typeface="Arial" charset="0"/>
              <a:buNone/>
            </a:pPr>
            <a:r>
              <a:rPr lang="en-GB" sz="2000" dirty="0" smtClean="0"/>
              <a:t>      - Construct </a:t>
            </a:r>
          </a:p>
          <a:p>
            <a:pPr eaLnBrk="1" hangingPunct="1">
              <a:lnSpc>
                <a:spcPct val="90000"/>
              </a:lnSpc>
              <a:buFont typeface="Arial" charset="0"/>
              <a:buNone/>
            </a:pPr>
            <a:r>
              <a:rPr lang="en-GB" sz="2000" dirty="0" smtClean="0"/>
              <a:t>      - Empirical</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r>
              <a:rPr lang="en-GB" smtClean="0"/>
              <a:t>Criterion-related Validity</a:t>
            </a:r>
          </a:p>
        </p:txBody>
      </p:sp>
      <p:sp>
        <p:nvSpPr>
          <p:cNvPr id="121859" name="Rectangle 3"/>
          <p:cNvSpPr>
            <a:spLocks noGrp="1" noChangeArrowheads="1"/>
          </p:cNvSpPr>
          <p:nvPr>
            <p:ph type="body" idx="1"/>
          </p:nvPr>
        </p:nvSpPr>
        <p:spPr>
          <a:xfrm>
            <a:off x="395288" y="1341438"/>
            <a:ext cx="7777162" cy="4967287"/>
          </a:xfrm>
        </p:spPr>
        <p:txBody>
          <a:bodyPr/>
          <a:lstStyle/>
          <a:p>
            <a:pPr eaLnBrk="1" hangingPunct="1"/>
            <a:r>
              <a:rPr lang="en-GB" sz="2000" smtClean="0"/>
              <a:t>The most important aspect of a questionnaire is its validity for measuring and predicting work performance</a:t>
            </a:r>
          </a:p>
          <a:p>
            <a:pPr eaLnBrk="1" hangingPunct="1"/>
            <a:endParaRPr lang="en-GB" sz="2000" smtClean="0"/>
          </a:p>
          <a:p>
            <a:pPr eaLnBrk="1" hangingPunct="1"/>
            <a:r>
              <a:rPr lang="en-GB" sz="2000" smtClean="0"/>
              <a:t>A validity of 0 indicates chance measurement and is as effective as flipping a coin to predict how an individual is likely to perform at work</a:t>
            </a:r>
          </a:p>
          <a:p>
            <a:pPr eaLnBrk="1" hangingPunct="1"/>
            <a:endParaRPr lang="en-GB" sz="2000" smtClean="0"/>
          </a:p>
          <a:p>
            <a:pPr eaLnBrk="1" hangingPunct="1"/>
            <a:r>
              <a:rPr lang="en-GB" sz="2000" smtClean="0"/>
              <a:t>A validity of +1 is perfect measurement of job performance but is impossible to achieve in practice</a:t>
            </a:r>
          </a:p>
          <a:p>
            <a:pPr eaLnBrk="1" hangingPunct="1"/>
            <a:endParaRPr lang="en-GB" sz="2000" smtClean="0"/>
          </a:p>
          <a:p>
            <a:pPr eaLnBrk="1" hangingPunct="1"/>
            <a:r>
              <a:rPr lang="en-GB" sz="2000" smtClean="0"/>
              <a:t>A validity of +0.3, although seemingly low, can offer high financial gain and could cut selection errors by half</a:t>
            </a:r>
          </a:p>
          <a:p>
            <a:pPr eaLnBrk="1" hangingPunct="1"/>
            <a:endParaRPr lang="en-GB" sz="2000" smtClean="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idx="4294967295"/>
          </p:nvPr>
        </p:nvSpPr>
        <p:spPr/>
        <p:txBody>
          <a:bodyPr/>
          <a:lstStyle/>
          <a:p>
            <a:pPr eaLnBrk="1" hangingPunct="1"/>
            <a:r>
              <a:rPr lang="en-GB" smtClean="0"/>
              <a:t>Professional Styles Validity</a:t>
            </a:r>
          </a:p>
        </p:txBody>
      </p:sp>
      <p:sp>
        <p:nvSpPr>
          <p:cNvPr id="122883" name="Rectangle 3"/>
          <p:cNvSpPr>
            <a:spLocks noGrp="1" noChangeArrowheads="1"/>
          </p:cNvSpPr>
          <p:nvPr>
            <p:ph type="body" idx="4294967295"/>
          </p:nvPr>
        </p:nvSpPr>
        <p:spPr>
          <a:xfrm>
            <a:off x="395288" y="1196975"/>
            <a:ext cx="7561262" cy="4967288"/>
          </a:xfrm>
        </p:spPr>
        <p:txBody>
          <a:bodyPr/>
          <a:lstStyle/>
          <a:p>
            <a:pPr eaLnBrk="1" hangingPunct="1">
              <a:lnSpc>
                <a:spcPct val="125000"/>
              </a:lnSpc>
            </a:pPr>
            <a:r>
              <a:rPr lang="en-GB" sz="2000" smtClean="0"/>
              <a:t>Average validity of a single Wave dimension in relation to its matched work performance criteria =.39*</a:t>
            </a:r>
          </a:p>
          <a:p>
            <a:pPr eaLnBrk="1" hangingPunct="1">
              <a:lnSpc>
                <a:spcPct val="125000"/>
              </a:lnSpc>
            </a:pPr>
            <a:r>
              <a:rPr lang="en-GB" sz="2000" smtClean="0"/>
              <a:t>Average validity of more than one Wave dimension across performance criteria = .46*</a:t>
            </a:r>
          </a:p>
          <a:p>
            <a:pPr eaLnBrk="1" hangingPunct="1">
              <a:lnSpc>
                <a:spcPct val="125000"/>
              </a:lnSpc>
            </a:pPr>
            <a:r>
              <a:rPr lang="en-GB" sz="2000" smtClean="0"/>
              <a:t>Validity against Overall Job Proficiency of two Wave forms </a:t>
            </a:r>
          </a:p>
          <a:p>
            <a:pPr eaLnBrk="1" hangingPunct="1">
              <a:lnSpc>
                <a:spcPct val="125000"/>
              </a:lnSpc>
              <a:buFont typeface="Arial" charset="0"/>
              <a:buNone/>
            </a:pPr>
            <a:r>
              <a:rPr lang="en-GB" sz="2000" smtClean="0"/>
              <a:t>	= .34 and .42</a:t>
            </a:r>
          </a:p>
          <a:p>
            <a:pPr eaLnBrk="1" hangingPunct="1">
              <a:lnSpc>
                <a:spcPct val="125000"/>
              </a:lnSpc>
            </a:pPr>
            <a:r>
              <a:rPr lang="en-GB" sz="2000" smtClean="0"/>
              <a:t>Validity against Potential for Promotion of two Wave forms</a:t>
            </a:r>
          </a:p>
          <a:p>
            <a:pPr eaLnBrk="1" hangingPunct="1">
              <a:lnSpc>
                <a:spcPct val="125000"/>
              </a:lnSpc>
              <a:buFont typeface="Arial" charset="0"/>
              <a:buNone/>
            </a:pPr>
            <a:r>
              <a:rPr lang="en-GB" sz="2000" smtClean="0"/>
              <a:t>	 = . 54 and .64</a:t>
            </a:r>
          </a:p>
          <a:p>
            <a:pPr eaLnBrk="1" hangingPunct="1">
              <a:lnSpc>
                <a:spcPct val="125000"/>
              </a:lnSpc>
            </a:pPr>
            <a:r>
              <a:rPr lang="en-GB" sz="2000" smtClean="0"/>
              <a:t>Validities of 0.30 can halve selection errors under appropriate circumstances</a:t>
            </a:r>
          </a:p>
          <a:p>
            <a:pPr eaLnBrk="1" hangingPunct="1">
              <a:lnSpc>
                <a:spcPct val="80000"/>
              </a:lnSpc>
              <a:buFont typeface="Arial" charset="0"/>
              <a:buNone/>
            </a:pPr>
            <a:endParaRPr lang="en-GB" sz="2000" smtClean="0"/>
          </a:p>
          <a:p>
            <a:pPr eaLnBrk="1" hangingPunct="1">
              <a:lnSpc>
                <a:spcPct val="80000"/>
              </a:lnSpc>
              <a:buFont typeface="Arial" charset="0"/>
              <a:buNone/>
            </a:pPr>
            <a:r>
              <a:rPr lang="en-GB" sz="1000" smtClean="0"/>
              <a:t>*adjusted for criterion unreliability based on 236 pairs of criterion ratings</a:t>
            </a:r>
          </a:p>
          <a:p>
            <a:pPr eaLnBrk="1" hangingPunct="1"/>
            <a:endParaRPr lang="en-GB" sz="2000" smtClean="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eaLnBrk="1" hangingPunct="1"/>
            <a:r>
              <a:rPr lang="en-GB" smtClean="0"/>
              <a:t>Project Epsom</a:t>
            </a:r>
          </a:p>
        </p:txBody>
      </p:sp>
      <p:sp>
        <p:nvSpPr>
          <p:cNvPr id="123907" name="Rectangle 3"/>
          <p:cNvSpPr>
            <a:spLocks noGrp="1" noChangeArrowheads="1"/>
          </p:cNvSpPr>
          <p:nvPr>
            <p:ph type="body" idx="1"/>
          </p:nvPr>
        </p:nvSpPr>
        <p:spPr>
          <a:xfrm>
            <a:off x="395288" y="1341438"/>
            <a:ext cx="7921625" cy="4967287"/>
          </a:xfrm>
        </p:spPr>
        <p:txBody>
          <a:bodyPr/>
          <a:lstStyle/>
          <a:p>
            <a:pPr eaLnBrk="1" hangingPunct="1"/>
            <a:r>
              <a:rPr lang="en-GB" smtClean="0"/>
              <a:t>A large sample of participants (n=308) completed a range of popular personality questionnaires, including OPQ32i, 16PF, NEO, Hogan PI, Wave Professional &amp; Focus Styles and the new Saville PQ (SPQ)</a:t>
            </a:r>
          </a:p>
          <a:p>
            <a:pPr eaLnBrk="1" hangingPunct="1"/>
            <a:endParaRPr lang="en-GB" smtClean="0"/>
          </a:p>
          <a:p>
            <a:pPr eaLnBrk="1" hangingPunct="1"/>
            <a:r>
              <a:rPr lang="en-GB" smtClean="0"/>
              <a:t>Questionnaires were compared against the same independent work performance criteria</a:t>
            </a:r>
          </a:p>
          <a:p>
            <a:pPr eaLnBrk="1" hangingPunct="1"/>
            <a:endParaRPr lang="en-GB" smtClean="0"/>
          </a:p>
          <a:p>
            <a:pPr eaLnBrk="1" hangingPunct="1"/>
            <a:r>
              <a:rPr lang="en-GB" smtClean="0"/>
              <a:t>Independent work performance ratings were gathered from third parties</a:t>
            </a:r>
          </a:p>
          <a:p>
            <a:pPr eaLnBrk="1" hangingPunct="1"/>
            <a:endParaRPr lang="en-GB" smtClean="0"/>
          </a:p>
          <a:p>
            <a:pPr eaLnBrk="1" hangingPunct="1"/>
            <a:endParaRPr lang="en-GB" smtClean="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45"/>
          <p:cNvGrpSpPr>
            <a:grpSpLocks/>
          </p:cNvGrpSpPr>
          <p:nvPr/>
        </p:nvGrpSpPr>
        <p:grpSpPr bwMode="auto">
          <a:xfrm>
            <a:off x="1689100" y="2079625"/>
            <a:ext cx="6196013" cy="3027363"/>
            <a:chOff x="761" y="1167"/>
            <a:chExt cx="3903" cy="1907"/>
          </a:xfrm>
        </p:grpSpPr>
        <p:pic>
          <p:nvPicPr>
            <p:cNvPr id="124951" name="Picture 21" descr="graphlines"/>
            <p:cNvPicPr>
              <a:picLocks noChangeAspect="1" noChangeArrowheads="1"/>
            </p:cNvPicPr>
            <p:nvPr/>
          </p:nvPicPr>
          <p:blipFill>
            <a:blip r:embed="rId3" cstate="print"/>
            <a:srcRect/>
            <a:stretch>
              <a:fillRect/>
            </a:stretch>
          </p:blipFill>
          <p:spPr bwMode="auto">
            <a:xfrm>
              <a:off x="1032" y="1222"/>
              <a:ext cx="3632" cy="1793"/>
            </a:xfrm>
            <a:prstGeom prst="rect">
              <a:avLst/>
            </a:prstGeom>
            <a:noFill/>
            <a:ln w="9525">
              <a:noFill/>
              <a:miter lim="800000"/>
              <a:headEnd/>
              <a:tailEnd/>
            </a:ln>
          </p:spPr>
        </p:pic>
        <p:grpSp>
          <p:nvGrpSpPr>
            <p:cNvPr id="3" name="Group 44"/>
            <p:cNvGrpSpPr>
              <a:grpSpLocks/>
            </p:cNvGrpSpPr>
            <p:nvPr/>
          </p:nvGrpSpPr>
          <p:grpSpPr bwMode="auto">
            <a:xfrm>
              <a:off x="761" y="1167"/>
              <a:ext cx="255" cy="1907"/>
              <a:chOff x="425" y="726"/>
              <a:chExt cx="255" cy="1907"/>
            </a:xfrm>
          </p:grpSpPr>
          <p:sp>
            <p:nvSpPr>
              <p:cNvPr id="124953" name="Text Box 37"/>
              <p:cNvSpPr txBox="1">
                <a:spLocks noChangeArrowheads="1"/>
              </p:cNvSpPr>
              <p:nvPr/>
            </p:nvSpPr>
            <p:spPr bwMode="auto">
              <a:xfrm>
                <a:off x="428" y="726"/>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0.6</a:t>
                </a:r>
              </a:p>
            </p:txBody>
          </p:sp>
          <p:sp>
            <p:nvSpPr>
              <p:cNvPr id="124954" name="Text Box 38"/>
              <p:cNvSpPr txBox="1">
                <a:spLocks noChangeArrowheads="1"/>
              </p:cNvSpPr>
              <p:nvPr/>
            </p:nvSpPr>
            <p:spPr bwMode="auto">
              <a:xfrm>
                <a:off x="426" y="1015"/>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0.5</a:t>
                </a:r>
              </a:p>
            </p:txBody>
          </p:sp>
          <p:sp>
            <p:nvSpPr>
              <p:cNvPr id="124955" name="Text Box 39"/>
              <p:cNvSpPr txBox="1">
                <a:spLocks noChangeArrowheads="1"/>
              </p:cNvSpPr>
              <p:nvPr/>
            </p:nvSpPr>
            <p:spPr bwMode="auto">
              <a:xfrm>
                <a:off x="427" y="1304"/>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0.4</a:t>
                </a:r>
              </a:p>
            </p:txBody>
          </p:sp>
          <p:sp>
            <p:nvSpPr>
              <p:cNvPr id="124956" name="Text Box 40"/>
              <p:cNvSpPr txBox="1">
                <a:spLocks noChangeArrowheads="1"/>
              </p:cNvSpPr>
              <p:nvPr/>
            </p:nvSpPr>
            <p:spPr bwMode="auto">
              <a:xfrm>
                <a:off x="425" y="1593"/>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0.3</a:t>
                </a:r>
              </a:p>
            </p:txBody>
          </p:sp>
          <p:sp>
            <p:nvSpPr>
              <p:cNvPr id="124957" name="Text Box 41"/>
              <p:cNvSpPr txBox="1">
                <a:spLocks noChangeArrowheads="1"/>
              </p:cNvSpPr>
              <p:nvPr/>
            </p:nvSpPr>
            <p:spPr bwMode="auto">
              <a:xfrm>
                <a:off x="429" y="1882"/>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0.2</a:t>
                </a:r>
              </a:p>
            </p:txBody>
          </p:sp>
          <p:sp>
            <p:nvSpPr>
              <p:cNvPr id="124958" name="Text Box 42"/>
              <p:cNvSpPr txBox="1">
                <a:spLocks noChangeArrowheads="1"/>
              </p:cNvSpPr>
              <p:nvPr/>
            </p:nvSpPr>
            <p:spPr bwMode="auto">
              <a:xfrm>
                <a:off x="427" y="2171"/>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0.1</a:t>
                </a:r>
              </a:p>
            </p:txBody>
          </p:sp>
          <p:sp>
            <p:nvSpPr>
              <p:cNvPr id="124959" name="Text Box 43"/>
              <p:cNvSpPr txBox="1">
                <a:spLocks noChangeArrowheads="1"/>
              </p:cNvSpPr>
              <p:nvPr/>
            </p:nvSpPr>
            <p:spPr bwMode="auto">
              <a:xfrm>
                <a:off x="503" y="2460"/>
                <a:ext cx="176" cy="173"/>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a:t>
                </a:r>
              </a:p>
            </p:txBody>
          </p:sp>
        </p:grpSp>
      </p:grpSp>
      <p:sp>
        <p:nvSpPr>
          <p:cNvPr id="124931" name="Rectangle 2"/>
          <p:cNvSpPr>
            <a:spLocks noGrp="1" noChangeArrowheads="1"/>
          </p:cNvSpPr>
          <p:nvPr>
            <p:ph type="title" idx="4294967295"/>
          </p:nvPr>
        </p:nvSpPr>
        <p:spPr>
          <a:xfrm>
            <a:off x="357188" y="0"/>
            <a:ext cx="7872412" cy="1196975"/>
          </a:xfrm>
        </p:spPr>
        <p:txBody>
          <a:bodyPr/>
          <a:lstStyle/>
          <a:p>
            <a:pPr eaLnBrk="1" hangingPunct="1"/>
            <a:r>
              <a:rPr lang="en-GB" smtClean="0"/>
              <a:t>Validity - Total Performance</a:t>
            </a:r>
          </a:p>
        </p:txBody>
      </p:sp>
      <p:sp>
        <p:nvSpPr>
          <p:cNvPr id="42008" name="Text Box 22"/>
          <p:cNvSpPr txBox="1">
            <a:spLocks noChangeArrowheads="1"/>
          </p:cNvSpPr>
          <p:nvPr/>
        </p:nvSpPr>
        <p:spPr bwMode="auto">
          <a:xfrm rot="-5400000">
            <a:off x="2109787" y="5322888"/>
            <a:ext cx="923925" cy="304800"/>
          </a:xfrm>
          <a:prstGeom prst="rect">
            <a:avLst/>
          </a:prstGeom>
          <a:noFill/>
          <a:ln w="9525">
            <a:noFill/>
            <a:miter lim="800000"/>
            <a:headEnd/>
            <a:tailEnd/>
          </a:ln>
        </p:spPr>
        <p:txBody>
          <a:bodyPr>
            <a:spAutoFit/>
          </a:bodyPr>
          <a:lstStyle/>
          <a:p>
            <a:pPr algn="l"/>
            <a:r>
              <a:rPr lang="en-GB">
                <a:solidFill>
                  <a:srgbClr val="FFFFFF"/>
                </a:solidFill>
              </a:rPr>
              <a:t>OPQ32i</a:t>
            </a:r>
          </a:p>
        </p:txBody>
      </p:sp>
      <p:sp>
        <p:nvSpPr>
          <p:cNvPr id="42009" name="Rectangle 29"/>
          <p:cNvSpPr>
            <a:spLocks noChangeArrowheads="1"/>
          </p:cNvSpPr>
          <p:nvPr/>
        </p:nvSpPr>
        <p:spPr bwMode="auto">
          <a:xfrm>
            <a:off x="2425700" y="3536950"/>
            <a:ext cx="323850" cy="1431925"/>
          </a:xfrm>
          <a:prstGeom prst="rect">
            <a:avLst/>
          </a:prstGeom>
          <a:gradFill rotWithShape="1">
            <a:gsLst>
              <a:gs pos="0">
                <a:srgbClr val="767600"/>
              </a:gs>
              <a:gs pos="50000">
                <a:srgbClr val="FFFF00"/>
              </a:gs>
              <a:gs pos="100000">
                <a:srgbClr val="7676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2006" name="Text Box 23"/>
          <p:cNvSpPr txBox="1">
            <a:spLocks noChangeArrowheads="1"/>
          </p:cNvSpPr>
          <p:nvPr/>
        </p:nvSpPr>
        <p:spPr bwMode="auto">
          <a:xfrm rot="-5400000">
            <a:off x="3730625" y="5378451"/>
            <a:ext cx="923925" cy="304800"/>
          </a:xfrm>
          <a:prstGeom prst="rect">
            <a:avLst/>
          </a:prstGeom>
          <a:noFill/>
          <a:ln w="9525">
            <a:noFill/>
            <a:miter lim="800000"/>
            <a:headEnd/>
            <a:tailEnd/>
          </a:ln>
        </p:spPr>
        <p:txBody>
          <a:bodyPr>
            <a:spAutoFit/>
          </a:bodyPr>
          <a:lstStyle/>
          <a:p>
            <a:pPr algn="l"/>
            <a:r>
              <a:rPr lang="en-GB">
                <a:solidFill>
                  <a:srgbClr val="FFFFFF"/>
                </a:solidFill>
              </a:rPr>
              <a:t>Hogan PI</a:t>
            </a:r>
          </a:p>
        </p:txBody>
      </p:sp>
      <p:sp>
        <p:nvSpPr>
          <p:cNvPr id="42007" name="Rectangle 30"/>
          <p:cNvSpPr>
            <a:spLocks noChangeArrowheads="1"/>
          </p:cNvSpPr>
          <p:nvPr/>
        </p:nvSpPr>
        <p:spPr bwMode="auto">
          <a:xfrm>
            <a:off x="4067175" y="3500438"/>
            <a:ext cx="323850" cy="1454150"/>
          </a:xfrm>
          <a:prstGeom prst="rect">
            <a:avLst/>
          </a:prstGeom>
          <a:gradFill rotWithShape="1">
            <a:gsLst>
              <a:gs pos="0">
                <a:srgbClr val="767600"/>
              </a:gs>
              <a:gs pos="50000">
                <a:srgbClr val="FFFF00"/>
              </a:gs>
              <a:gs pos="100000">
                <a:srgbClr val="7676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2004" name="Text Box 24"/>
          <p:cNvSpPr txBox="1">
            <a:spLocks noChangeArrowheads="1"/>
          </p:cNvSpPr>
          <p:nvPr/>
        </p:nvSpPr>
        <p:spPr bwMode="auto">
          <a:xfrm rot="-5400000">
            <a:off x="2894012" y="5178426"/>
            <a:ext cx="923925" cy="304800"/>
          </a:xfrm>
          <a:prstGeom prst="rect">
            <a:avLst/>
          </a:prstGeom>
          <a:noFill/>
          <a:ln w="9525">
            <a:noFill/>
            <a:miter lim="800000"/>
            <a:headEnd/>
            <a:tailEnd/>
          </a:ln>
        </p:spPr>
        <p:txBody>
          <a:bodyPr>
            <a:spAutoFit/>
          </a:bodyPr>
          <a:lstStyle/>
          <a:p>
            <a:pPr algn="l"/>
            <a:r>
              <a:rPr lang="en-GB">
                <a:solidFill>
                  <a:srgbClr val="FFFFFF"/>
                </a:solidFill>
              </a:rPr>
              <a:t>16PF5</a:t>
            </a:r>
          </a:p>
        </p:txBody>
      </p:sp>
      <p:sp>
        <p:nvSpPr>
          <p:cNvPr id="42005" name="Rectangle 31"/>
          <p:cNvSpPr>
            <a:spLocks noChangeArrowheads="1"/>
          </p:cNvSpPr>
          <p:nvPr/>
        </p:nvSpPr>
        <p:spPr bwMode="auto">
          <a:xfrm>
            <a:off x="3240088" y="3475038"/>
            <a:ext cx="323850" cy="1466850"/>
          </a:xfrm>
          <a:prstGeom prst="rect">
            <a:avLst/>
          </a:prstGeom>
          <a:gradFill rotWithShape="1">
            <a:gsLst>
              <a:gs pos="0">
                <a:srgbClr val="767600"/>
              </a:gs>
              <a:gs pos="50000">
                <a:srgbClr val="FFFF00"/>
              </a:gs>
              <a:gs pos="100000">
                <a:srgbClr val="7676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2002" name="Text Box 25"/>
          <p:cNvSpPr txBox="1">
            <a:spLocks noChangeArrowheads="1"/>
          </p:cNvSpPr>
          <p:nvPr/>
        </p:nvSpPr>
        <p:spPr bwMode="auto">
          <a:xfrm rot="-5400000">
            <a:off x="5346700" y="5030788"/>
            <a:ext cx="923925" cy="304800"/>
          </a:xfrm>
          <a:prstGeom prst="rect">
            <a:avLst/>
          </a:prstGeom>
          <a:noFill/>
          <a:ln w="9525">
            <a:noFill/>
            <a:miter lim="800000"/>
            <a:headEnd/>
            <a:tailEnd/>
          </a:ln>
        </p:spPr>
        <p:txBody>
          <a:bodyPr>
            <a:spAutoFit/>
          </a:bodyPr>
          <a:lstStyle/>
          <a:p>
            <a:pPr algn="l"/>
            <a:r>
              <a:rPr lang="en-GB">
                <a:solidFill>
                  <a:srgbClr val="FFFFFF"/>
                </a:solidFill>
              </a:rPr>
              <a:t>NEO</a:t>
            </a:r>
          </a:p>
        </p:txBody>
      </p:sp>
      <p:sp>
        <p:nvSpPr>
          <p:cNvPr id="42003" name="Rectangle 32"/>
          <p:cNvSpPr>
            <a:spLocks noChangeArrowheads="1"/>
          </p:cNvSpPr>
          <p:nvPr/>
        </p:nvSpPr>
        <p:spPr bwMode="auto">
          <a:xfrm>
            <a:off x="5659438" y="3319463"/>
            <a:ext cx="323850" cy="1638300"/>
          </a:xfrm>
          <a:prstGeom prst="rect">
            <a:avLst/>
          </a:prstGeom>
          <a:gradFill rotWithShape="1">
            <a:gsLst>
              <a:gs pos="0">
                <a:srgbClr val="767600"/>
              </a:gs>
              <a:gs pos="50000">
                <a:srgbClr val="FFFF00"/>
              </a:gs>
              <a:gs pos="100000">
                <a:srgbClr val="7676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2000" name="Text Box 26"/>
          <p:cNvSpPr txBox="1">
            <a:spLocks noChangeArrowheads="1"/>
          </p:cNvSpPr>
          <p:nvPr/>
        </p:nvSpPr>
        <p:spPr bwMode="auto">
          <a:xfrm rot="-5400000">
            <a:off x="5784056" y="5223669"/>
            <a:ext cx="1697038" cy="304800"/>
          </a:xfrm>
          <a:prstGeom prst="rect">
            <a:avLst/>
          </a:prstGeom>
          <a:noFill/>
          <a:ln w="9525">
            <a:noFill/>
            <a:miter lim="800000"/>
            <a:headEnd/>
            <a:tailEnd/>
          </a:ln>
        </p:spPr>
        <p:txBody>
          <a:bodyPr>
            <a:spAutoFit/>
          </a:bodyPr>
          <a:lstStyle/>
          <a:p>
            <a:pPr algn="l"/>
            <a:r>
              <a:rPr lang="en-GB">
                <a:solidFill>
                  <a:srgbClr val="FFFFFF"/>
                </a:solidFill>
              </a:rPr>
              <a:t>Wave Focus</a:t>
            </a:r>
          </a:p>
        </p:txBody>
      </p:sp>
      <p:sp>
        <p:nvSpPr>
          <p:cNvPr id="42001" name="Rectangle 33"/>
          <p:cNvSpPr>
            <a:spLocks noChangeArrowheads="1"/>
          </p:cNvSpPr>
          <p:nvPr/>
        </p:nvSpPr>
        <p:spPr bwMode="auto">
          <a:xfrm>
            <a:off x="6483350" y="2901950"/>
            <a:ext cx="323850" cy="2058988"/>
          </a:xfrm>
          <a:prstGeom prst="rect">
            <a:avLst/>
          </a:prstGeom>
          <a:gradFill rotWithShape="1">
            <a:gsLst>
              <a:gs pos="0">
                <a:srgbClr val="767600"/>
              </a:gs>
              <a:gs pos="50000">
                <a:srgbClr val="FFFF00"/>
              </a:gs>
              <a:gs pos="100000">
                <a:srgbClr val="7676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1998" name="Text Box 27"/>
          <p:cNvSpPr txBox="1">
            <a:spLocks noChangeArrowheads="1"/>
          </p:cNvSpPr>
          <p:nvPr/>
        </p:nvSpPr>
        <p:spPr bwMode="auto">
          <a:xfrm rot="-5400000">
            <a:off x="6418263" y="5538788"/>
            <a:ext cx="2076450" cy="304800"/>
          </a:xfrm>
          <a:prstGeom prst="rect">
            <a:avLst/>
          </a:prstGeom>
          <a:noFill/>
          <a:ln w="9525">
            <a:noFill/>
            <a:miter lim="800000"/>
            <a:headEnd/>
            <a:tailEnd/>
          </a:ln>
        </p:spPr>
        <p:txBody>
          <a:bodyPr>
            <a:spAutoFit/>
          </a:bodyPr>
          <a:lstStyle/>
          <a:p>
            <a:pPr algn="l"/>
            <a:r>
              <a:rPr lang="en-GB">
                <a:solidFill>
                  <a:srgbClr val="FFFFFF"/>
                </a:solidFill>
              </a:rPr>
              <a:t>Wave Professional </a:t>
            </a:r>
          </a:p>
        </p:txBody>
      </p:sp>
      <p:sp>
        <p:nvSpPr>
          <p:cNvPr id="41999" name="Rectangle 34"/>
          <p:cNvSpPr>
            <a:spLocks noChangeArrowheads="1"/>
          </p:cNvSpPr>
          <p:nvPr/>
        </p:nvSpPr>
        <p:spPr bwMode="auto">
          <a:xfrm>
            <a:off x="7302500" y="2357438"/>
            <a:ext cx="323850" cy="2614612"/>
          </a:xfrm>
          <a:prstGeom prst="rect">
            <a:avLst/>
          </a:prstGeom>
          <a:gradFill rotWithShape="1">
            <a:gsLst>
              <a:gs pos="0">
                <a:srgbClr val="767600"/>
              </a:gs>
              <a:gs pos="50000">
                <a:srgbClr val="FFFF00"/>
              </a:gs>
              <a:gs pos="100000">
                <a:srgbClr val="7676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1996" name="Text Box 28"/>
          <p:cNvSpPr txBox="1">
            <a:spLocks noChangeArrowheads="1"/>
          </p:cNvSpPr>
          <p:nvPr/>
        </p:nvSpPr>
        <p:spPr bwMode="auto">
          <a:xfrm rot="-5400000">
            <a:off x="4479925" y="5481638"/>
            <a:ext cx="1063625" cy="304800"/>
          </a:xfrm>
          <a:prstGeom prst="rect">
            <a:avLst/>
          </a:prstGeom>
          <a:noFill/>
          <a:ln w="9525">
            <a:noFill/>
            <a:miter lim="800000"/>
            <a:headEnd/>
            <a:tailEnd/>
          </a:ln>
        </p:spPr>
        <p:txBody>
          <a:bodyPr>
            <a:spAutoFit/>
          </a:bodyPr>
          <a:lstStyle/>
          <a:p>
            <a:pPr algn="l"/>
            <a:r>
              <a:rPr lang="en-GB">
                <a:solidFill>
                  <a:srgbClr val="FFFFFF"/>
                </a:solidFill>
              </a:rPr>
              <a:t> Saville PQ </a:t>
            </a:r>
          </a:p>
        </p:txBody>
      </p:sp>
      <p:sp>
        <p:nvSpPr>
          <p:cNvPr id="41997" name="Rectangle 35"/>
          <p:cNvSpPr>
            <a:spLocks noChangeArrowheads="1"/>
          </p:cNvSpPr>
          <p:nvPr/>
        </p:nvSpPr>
        <p:spPr bwMode="auto">
          <a:xfrm>
            <a:off x="4859338" y="3411538"/>
            <a:ext cx="323850" cy="1530350"/>
          </a:xfrm>
          <a:prstGeom prst="rect">
            <a:avLst/>
          </a:prstGeom>
          <a:gradFill rotWithShape="1">
            <a:gsLst>
              <a:gs pos="0">
                <a:srgbClr val="767600"/>
              </a:gs>
              <a:gs pos="50000">
                <a:srgbClr val="FFFF00"/>
              </a:gs>
              <a:gs pos="100000">
                <a:srgbClr val="7676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124946" name="Rectangle 35"/>
          <p:cNvSpPr>
            <a:spLocks noChangeArrowheads="1"/>
          </p:cNvSpPr>
          <p:nvPr/>
        </p:nvSpPr>
        <p:spPr bwMode="auto">
          <a:xfrm>
            <a:off x="444500" y="1166813"/>
            <a:ext cx="8496300" cy="581025"/>
          </a:xfrm>
          <a:prstGeom prst="rect">
            <a:avLst/>
          </a:prstGeom>
          <a:noFill/>
          <a:ln w="9525">
            <a:noFill/>
            <a:miter lim="800000"/>
            <a:headEnd/>
            <a:tailEnd/>
          </a:ln>
        </p:spPr>
        <p:txBody>
          <a:bodyPr>
            <a:spAutoFit/>
          </a:bodyPr>
          <a:lstStyle/>
          <a:p>
            <a:pPr>
              <a:spcBef>
                <a:spcPct val="0"/>
              </a:spcBef>
            </a:pPr>
            <a:r>
              <a:rPr lang="en-GB" sz="1600" b="1">
                <a:solidFill>
                  <a:srgbClr val="FFFFFF"/>
                </a:solidFill>
              </a:rPr>
              <a:t>Matched Sample of N=308 against external ratings on Global Performance (Applying Specialist Expertise, Accomplishing Objectives, Demonstrating Potential)</a:t>
            </a:r>
          </a:p>
        </p:txBody>
      </p:sp>
      <p:grpSp>
        <p:nvGrpSpPr>
          <p:cNvPr id="4" name="Group 32"/>
          <p:cNvGrpSpPr>
            <a:grpSpLocks/>
          </p:cNvGrpSpPr>
          <p:nvPr/>
        </p:nvGrpSpPr>
        <p:grpSpPr bwMode="auto">
          <a:xfrm>
            <a:off x="423863" y="2387600"/>
            <a:ext cx="1139825" cy="2654300"/>
            <a:chOff x="267" y="1504"/>
            <a:chExt cx="718" cy="1672"/>
          </a:xfrm>
        </p:grpSpPr>
        <p:sp>
          <p:nvSpPr>
            <p:cNvPr id="433185" name="Text Box 33"/>
            <p:cNvSpPr txBox="1">
              <a:spLocks noChangeArrowheads="1"/>
            </p:cNvSpPr>
            <p:nvPr/>
          </p:nvSpPr>
          <p:spPr bwMode="auto">
            <a:xfrm>
              <a:off x="379" y="2964"/>
              <a:ext cx="606" cy="212"/>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l">
                <a:defRPr/>
              </a:pPr>
              <a:r>
                <a:rPr lang="en-GB" sz="1600" dirty="0">
                  <a:solidFill>
                    <a:srgbClr val="FFFFFF"/>
                  </a:solidFill>
                  <a:latin typeface="Arial" pitchFamily="34" charset="0"/>
                </a:rPr>
                <a:t>Chance</a:t>
              </a:r>
            </a:p>
          </p:txBody>
        </p:sp>
        <p:sp>
          <p:nvSpPr>
            <p:cNvPr id="433186" name="Text Box 34"/>
            <p:cNvSpPr txBox="1">
              <a:spLocks noChangeArrowheads="1"/>
            </p:cNvSpPr>
            <p:nvPr/>
          </p:nvSpPr>
          <p:spPr bwMode="auto">
            <a:xfrm>
              <a:off x="377" y="1504"/>
              <a:ext cx="606" cy="366"/>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l">
                <a:defRPr/>
              </a:pPr>
              <a:r>
                <a:rPr lang="en-GB" sz="1600" dirty="0">
                  <a:solidFill>
                    <a:srgbClr val="FFFFFF"/>
                  </a:solidFill>
                  <a:latin typeface="Arial" pitchFamily="34" charset="0"/>
                </a:rPr>
                <a:t>High Validity</a:t>
              </a:r>
            </a:p>
          </p:txBody>
        </p:sp>
        <p:sp>
          <p:nvSpPr>
            <p:cNvPr id="433187" name="Text Box 35"/>
            <p:cNvSpPr txBox="1">
              <a:spLocks noChangeArrowheads="1"/>
            </p:cNvSpPr>
            <p:nvPr/>
          </p:nvSpPr>
          <p:spPr bwMode="auto">
            <a:xfrm>
              <a:off x="267" y="2210"/>
              <a:ext cx="684" cy="366"/>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l">
                <a:defRPr/>
              </a:pPr>
              <a:r>
                <a:rPr lang="en-GB" sz="1600" dirty="0">
                  <a:solidFill>
                    <a:srgbClr val="FFFFFF"/>
                  </a:solidFill>
                  <a:latin typeface="Arial" pitchFamily="34" charset="0"/>
                </a:rPr>
                <a:t>Moderate Validity</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2008"/>
                                        </p:tgtEl>
                                        <p:attrNameLst>
                                          <p:attrName>style.visibility</p:attrName>
                                        </p:attrNameLst>
                                      </p:cBhvr>
                                      <p:to>
                                        <p:strVal val="visible"/>
                                      </p:to>
                                    </p:set>
                                    <p:anim calcmode="lin" valueType="num">
                                      <p:cBhvr additive="base">
                                        <p:cTn id="7" dur="500" fill="hold"/>
                                        <p:tgtEl>
                                          <p:spTgt spid="42008"/>
                                        </p:tgtEl>
                                        <p:attrNameLst>
                                          <p:attrName>ppt_x</p:attrName>
                                        </p:attrNameLst>
                                      </p:cBhvr>
                                      <p:tavLst>
                                        <p:tav tm="0">
                                          <p:val>
                                            <p:strVal val="#ppt_x"/>
                                          </p:val>
                                        </p:tav>
                                        <p:tav tm="100000">
                                          <p:val>
                                            <p:strVal val="#ppt_x"/>
                                          </p:val>
                                        </p:tav>
                                      </p:tavLst>
                                    </p:anim>
                                    <p:anim calcmode="lin" valueType="num">
                                      <p:cBhvr additive="base">
                                        <p:cTn id="8" dur="500" fill="hold"/>
                                        <p:tgtEl>
                                          <p:spTgt spid="4200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2004"/>
                                        </p:tgtEl>
                                        <p:attrNameLst>
                                          <p:attrName>style.visibility</p:attrName>
                                        </p:attrNameLst>
                                      </p:cBhvr>
                                      <p:to>
                                        <p:strVal val="visible"/>
                                      </p:to>
                                    </p:set>
                                    <p:anim calcmode="lin" valueType="num">
                                      <p:cBhvr additive="base">
                                        <p:cTn id="13" dur="500" fill="hold"/>
                                        <p:tgtEl>
                                          <p:spTgt spid="42004"/>
                                        </p:tgtEl>
                                        <p:attrNameLst>
                                          <p:attrName>ppt_x</p:attrName>
                                        </p:attrNameLst>
                                      </p:cBhvr>
                                      <p:tavLst>
                                        <p:tav tm="0">
                                          <p:val>
                                            <p:strVal val="#ppt_x"/>
                                          </p:val>
                                        </p:tav>
                                        <p:tav tm="100000">
                                          <p:val>
                                            <p:strVal val="#ppt_x"/>
                                          </p:val>
                                        </p:tav>
                                      </p:tavLst>
                                    </p:anim>
                                    <p:anim calcmode="lin" valueType="num">
                                      <p:cBhvr additive="base">
                                        <p:cTn id="14" dur="500" fill="hold"/>
                                        <p:tgtEl>
                                          <p:spTgt spid="4200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2006"/>
                                        </p:tgtEl>
                                        <p:attrNameLst>
                                          <p:attrName>style.visibility</p:attrName>
                                        </p:attrNameLst>
                                      </p:cBhvr>
                                      <p:to>
                                        <p:strVal val="visible"/>
                                      </p:to>
                                    </p:set>
                                    <p:anim calcmode="lin" valueType="num">
                                      <p:cBhvr additive="base">
                                        <p:cTn id="19" dur="500" fill="hold"/>
                                        <p:tgtEl>
                                          <p:spTgt spid="42006"/>
                                        </p:tgtEl>
                                        <p:attrNameLst>
                                          <p:attrName>ppt_x</p:attrName>
                                        </p:attrNameLst>
                                      </p:cBhvr>
                                      <p:tavLst>
                                        <p:tav tm="0">
                                          <p:val>
                                            <p:strVal val="#ppt_x"/>
                                          </p:val>
                                        </p:tav>
                                        <p:tav tm="100000">
                                          <p:val>
                                            <p:strVal val="#ppt_x"/>
                                          </p:val>
                                        </p:tav>
                                      </p:tavLst>
                                    </p:anim>
                                    <p:anim calcmode="lin" valueType="num">
                                      <p:cBhvr additive="base">
                                        <p:cTn id="20" dur="500" fill="hold"/>
                                        <p:tgtEl>
                                          <p:spTgt spid="4200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996"/>
                                        </p:tgtEl>
                                        <p:attrNameLst>
                                          <p:attrName>style.visibility</p:attrName>
                                        </p:attrNameLst>
                                      </p:cBhvr>
                                      <p:to>
                                        <p:strVal val="visible"/>
                                      </p:to>
                                    </p:set>
                                    <p:anim calcmode="lin" valueType="num">
                                      <p:cBhvr additive="base">
                                        <p:cTn id="25" dur="500" fill="hold"/>
                                        <p:tgtEl>
                                          <p:spTgt spid="41996"/>
                                        </p:tgtEl>
                                        <p:attrNameLst>
                                          <p:attrName>ppt_x</p:attrName>
                                        </p:attrNameLst>
                                      </p:cBhvr>
                                      <p:tavLst>
                                        <p:tav tm="0">
                                          <p:val>
                                            <p:strVal val="#ppt_x"/>
                                          </p:val>
                                        </p:tav>
                                        <p:tav tm="100000">
                                          <p:val>
                                            <p:strVal val="#ppt_x"/>
                                          </p:val>
                                        </p:tav>
                                      </p:tavLst>
                                    </p:anim>
                                    <p:anim calcmode="lin" valueType="num">
                                      <p:cBhvr additive="base">
                                        <p:cTn id="26" dur="500" fill="hold"/>
                                        <p:tgtEl>
                                          <p:spTgt spid="4199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2002"/>
                                        </p:tgtEl>
                                        <p:attrNameLst>
                                          <p:attrName>style.visibility</p:attrName>
                                        </p:attrNameLst>
                                      </p:cBhvr>
                                      <p:to>
                                        <p:strVal val="visible"/>
                                      </p:to>
                                    </p:set>
                                    <p:anim calcmode="lin" valueType="num">
                                      <p:cBhvr additive="base">
                                        <p:cTn id="31" dur="500" fill="hold"/>
                                        <p:tgtEl>
                                          <p:spTgt spid="42002"/>
                                        </p:tgtEl>
                                        <p:attrNameLst>
                                          <p:attrName>ppt_x</p:attrName>
                                        </p:attrNameLst>
                                      </p:cBhvr>
                                      <p:tavLst>
                                        <p:tav tm="0">
                                          <p:val>
                                            <p:strVal val="#ppt_x"/>
                                          </p:val>
                                        </p:tav>
                                        <p:tav tm="100000">
                                          <p:val>
                                            <p:strVal val="#ppt_x"/>
                                          </p:val>
                                        </p:tav>
                                      </p:tavLst>
                                    </p:anim>
                                    <p:anim calcmode="lin" valueType="num">
                                      <p:cBhvr additive="base">
                                        <p:cTn id="32" dur="500" fill="hold"/>
                                        <p:tgtEl>
                                          <p:spTgt spid="4200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2000"/>
                                        </p:tgtEl>
                                        <p:attrNameLst>
                                          <p:attrName>style.visibility</p:attrName>
                                        </p:attrNameLst>
                                      </p:cBhvr>
                                      <p:to>
                                        <p:strVal val="visible"/>
                                      </p:to>
                                    </p:set>
                                    <p:anim calcmode="lin" valueType="num">
                                      <p:cBhvr additive="base">
                                        <p:cTn id="37" dur="500" fill="hold"/>
                                        <p:tgtEl>
                                          <p:spTgt spid="42000"/>
                                        </p:tgtEl>
                                        <p:attrNameLst>
                                          <p:attrName>ppt_x</p:attrName>
                                        </p:attrNameLst>
                                      </p:cBhvr>
                                      <p:tavLst>
                                        <p:tav tm="0">
                                          <p:val>
                                            <p:strVal val="#ppt_x"/>
                                          </p:val>
                                        </p:tav>
                                        <p:tav tm="100000">
                                          <p:val>
                                            <p:strVal val="#ppt_x"/>
                                          </p:val>
                                        </p:tav>
                                      </p:tavLst>
                                    </p:anim>
                                    <p:anim calcmode="lin" valueType="num">
                                      <p:cBhvr additive="base">
                                        <p:cTn id="38" dur="500" fill="hold"/>
                                        <p:tgtEl>
                                          <p:spTgt spid="4200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1998"/>
                                        </p:tgtEl>
                                        <p:attrNameLst>
                                          <p:attrName>style.visibility</p:attrName>
                                        </p:attrNameLst>
                                      </p:cBhvr>
                                      <p:to>
                                        <p:strVal val="visible"/>
                                      </p:to>
                                    </p:set>
                                    <p:anim calcmode="lin" valueType="num">
                                      <p:cBhvr additive="base">
                                        <p:cTn id="43" dur="500" fill="hold"/>
                                        <p:tgtEl>
                                          <p:spTgt spid="41998"/>
                                        </p:tgtEl>
                                        <p:attrNameLst>
                                          <p:attrName>ppt_x</p:attrName>
                                        </p:attrNameLst>
                                      </p:cBhvr>
                                      <p:tavLst>
                                        <p:tav tm="0">
                                          <p:val>
                                            <p:strVal val="#ppt_x"/>
                                          </p:val>
                                        </p:tav>
                                        <p:tav tm="100000">
                                          <p:val>
                                            <p:strVal val="#ppt_x"/>
                                          </p:val>
                                        </p:tav>
                                      </p:tavLst>
                                    </p:anim>
                                    <p:anim calcmode="lin" valueType="num">
                                      <p:cBhvr additive="base">
                                        <p:cTn id="44" dur="500" fill="hold"/>
                                        <p:tgtEl>
                                          <p:spTgt spid="4199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2009"/>
                                        </p:tgtEl>
                                        <p:attrNameLst>
                                          <p:attrName>style.visibility</p:attrName>
                                        </p:attrNameLst>
                                      </p:cBhvr>
                                      <p:to>
                                        <p:strVal val="visible"/>
                                      </p:to>
                                    </p:set>
                                    <p:anim calcmode="lin" valueType="num">
                                      <p:cBhvr additive="base">
                                        <p:cTn id="49" dur="500" fill="hold"/>
                                        <p:tgtEl>
                                          <p:spTgt spid="42009"/>
                                        </p:tgtEl>
                                        <p:attrNameLst>
                                          <p:attrName>ppt_x</p:attrName>
                                        </p:attrNameLst>
                                      </p:cBhvr>
                                      <p:tavLst>
                                        <p:tav tm="0">
                                          <p:val>
                                            <p:strVal val="#ppt_x"/>
                                          </p:val>
                                        </p:tav>
                                        <p:tav tm="100000">
                                          <p:val>
                                            <p:strVal val="#ppt_x"/>
                                          </p:val>
                                        </p:tav>
                                      </p:tavLst>
                                    </p:anim>
                                    <p:anim calcmode="lin" valueType="num">
                                      <p:cBhvr additive="base">
                                        <p:cTn id="50" dur="500" fill="hold"/>
                                        <p:tgtEl>
                                          <p:spTgt spid="4200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2005"/>
                                        </p:tgtEl>
                                        <p:attrNameLst>
                                          <p:attrName>style.visibility</p:attrName>
                                        </p:attrNameLst>
                                      </p:cBhvr>
                                      <p:to>
                                        <p:strVal val="visible"/>
                                      </p:to>
                                    </p:set>
                                    <p:anim calcmode="lin" valueType="num">
                                      <p:cBhvr additive="base">
                                        <p:cTn id="55" dur="500" fill="hold"/>
                                        <p:tgtEl>
                                          <p:spTgt spid="42005"/>
                                        </p:tgtEl>
                                        <p:attrNameLst>
                                          <p:attrName>ppt_x</p:attrName>
                                        </p:attrNameLst>
                                      </p:cBhvr>
                                      <p:tavLst>
                                        <p:tav tm="0">
                                          <p:val>
                                            <p:strVal val="#ppt_x"/>
                                          </p:val>
                                        </p:tav>
                                        <p:tav tm="100000">
                                          <p:val>
                                            <p:strVal val="#ppt_x"/>
                                          </p:val>
                                        </p:tav>
                                      </p:tavLst>
                                    </p:anim>
                                    <p:anim calcmode="lin" valueType="num">
                                      <p:cBhvr additive="base">
                                        <p:cTn id="56" dur="500" fill="hold"/>
                                        <p:tgtEl>
                                          <p:spTgt spid="4200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2007"/>
                                        </p:tgtEl>
                                        <p:attrNameLst>
                                          <p:attrName>style.visibility</p:attrName>
                                        </p:attrNameLst>
                                      </p:cBhvr>
                                      <p:to>
                                        <p:strVal val="visible"/>
                                      </p:to>
                                    </p:set>
                                    <p:anim calcmode="lin" valueType="num">
                                      <p:cBhvr additive="base">
                                        <p:cTn id="61" dur="500" fill="hold"/>
                                        <p:tgtEl>
                                          <p:spTgt spid="42007"/>
                                        </p:tgtEl>
                                        <p:attrNameLst>
                                          <p:attrName>ppt_x</p:attrName>
                                        </p:attrNameLst>
                                      </p:cBhvr>
                                      <p:tavLst>
                                        <p:tav tm="0">
                                          <p:val>
                                            <p:strVal val="#ppt_x"/>
                                          </p:val>
                                        </p:tav>
                                        <p:tav tm="100000">
                                          <p:val>
                                            <p:strVal val="#ppt_x"/>
                                          </p:val>
                                        </p:tav>
                                      </p:tavLst>
                                    </p:anim>
                                    <p:anim calcmode="lin" valueType="num">
                                      <p:cBhvr additive="base">
                                        <p:cTn id="62" dur="500" fill="hold"/>
                                        <p:tgtEl>
                                          <p:spTgt spid="4200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1997"/>
                                        </p:tgtEl>
                                        <p:attrNameLst>
                                          <p:attrName>style.visibility</p:attrName>
                                        </p:attrNameLst>
                                      </p:cBhvr>
                                      <p:to>
                                        <p:strVal val="visible"/>
                                      </p:to>
                                    </p:set>
                                    <p:anim calcmode="lin" valueType="num">
                                      <p:cBhvr additive="base">
                                        <p:cTn id="67" dur="500" fill="hold"/>
                                        <p:tgtEl>
                                          <p:spTgt spid="41997"/>
                                        </p:tgtEl>
                                        <p:attrNameLst>
                                          <p:attrName>ppt_x</p:attrName>
                                        </p:attrNameLst>
                                      </p:cBhvr>
                                      <p:tavLst>
                                        <p:tav tm="0">
                                          <p:val>
                                            <p:strVal val="#ppt_x"/>
                                          </p:val>
                                        </p:tav>
                                        <p:tav tm="100000">
                                          <p:val>
                                            <p:strVal val="#ppt_x"/>
                                          </p:val>
                                        </p:tav>
                                      </p:tavLst>
                                    </p:anim>
                                    <p:anim calcmode="lin" valueType="num">
                                      <p:cBhvr additive="base">
                                        <p:cTn id="68" dur="500" fill="hold"/>
                                        <p:tgtEl>
                                          <p:spTgt spid="41997"/>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2003"/>
                                        </p:tgtEl>
                                        <p:attrNameLst>
                                          <p:attrName>style.visibility</p:attrName>
                                        </p:attrNameLst>
                                      </p:cBhvr>
                                      <p:to>
                                        <p:strVal val="visible"/>
                                      </p:to>
                                    </p:set>
                                    <p:anim calcmode="lin" valueType="num">
                                      <p:cBhvr additive="base">
                                        <p:cTn id="73" dur="500" fill="hold"/>
                                        <p:tgtEl>
                                          <p:spTgt spid="42003"/>
                                        </p:tgtEl>
                                        <p:attrNameLst>
                                          <p:attrName>ppt_x</p:attrName>
                                        </p:attrNameLst>
                                      </p:cBhvr>
                                      <p:tavLst>
                                        <p:tav tm="0">
                                          <p:val>
                                            <p:strVal val="#ppt_x"/>
                                          </p:val>
                                        </p:tav>
                                        <p:tav tm="100000">
                                          <p:val>
                                            <p:strVal val="#ppt_x"/>
                                          </p:val>
                                        </p:tav>
                                      </p:tavLst>
                                    </p:anim>
                                    <p:anim calcmode="lin" valueType="num">
                                      <p:cBhvr additive="base">
                                        <p:cTn id="74" dur="500" fill="hold"/>
                                        <p:tgtEl>
                                          <p:spTgt spid="42003"/>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42001"/>
                                        </p:tgtEl>
                                        <p:attrNameLst>
                                          <p:attrName>style.visibility</p:attrName>
                                        </p:attrNameLst>
                                      </p:cBhvr>
                                      <p:to>
                                        <p:strVal val="visible"/>
                                      </p:to>
                                    </p:set>
                                    <p:anim calcmode="lin" valueType="num">
                                      <p:cBhvr additive="base">
                                        <p:cTn id="79" dur="500" fill="hold"/>
                                        <p:tgtEl>
                                          <p:spTgt spid="42001"/>
                                        </p:tgtEl>
                                        <p:attrNameLst>
                                          <p:attrName>ppt_x</p:attrName>
                                        </p:attrNameLst>
                                      </p:cBhvr>
                                      <p:tavLst>
                                        <p:tav tm="0">
                                          <p:val>
                                            <p:strVal val="#ppt_x"/>
                                          </p:val>
                                        </p:tav>
                                        <p:tav tm="100000">
                                          <p:val>
                                            <p:strVal val="#ppt_x"/>
                                          </p:val>
                                        </p:tav>
                                      </p:tavLst>
                                    </p:anim>
                                    <p:anim calcmode="lin" valueType="num">
                                      <p:cBhvr additive="base">
                                        <p:cTn id="80" dur="500" fill="hold"/>
                                        <p:tgtEl>
                                          <p:spTgt spid="42001"/>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41999"/>
                                        </p:tgtEl>
                                        <p:attrNameLst>
                                          <p:attrName>style.visibility</p:attrName>
                                        </p:attrNameLst>
                                      </p:cBhvr>
                                      <p:to>
                                        <p:strVal val="visible"/>
                                      </p:to>
                                    </p:set>
                                    <p:anim calcmode="lin" valueType="num">
                                      <p:cBhvr additive="base">
                                        <p:cTn id="85" dur="500" fill="hold"/>
                                        <p:tgtEl>
                                          <p:spTgt spid="41999"/>
                                        </p:tgtEl>
                                        <p:attrNameLst>
                                          <p:attrName>ppt_x</p:attrName>
                                        </p:attrNameLst>
                                      </p:cBhvr>
                                      <p:tavLst>
                                        <p:tav tm="0">
                                          <p:val>
                                            <p:strVal val="#ppt_x"/>
                                          </p:val>
                                        </p:tav>
                                        <p:tav tm="100000">
                                          <p:val>
                                            <p:strVal val="#ppt_x"/>
                                          </p:val>
                                        </p:tav>
                                      </p:tavLst>
                                    </p:anim>
                                    <p:anim calcmode="lin" valueType="num">
                                      <p:cBhvr additive="base">
                                        <p:cTn id="86" dur="500" fill="hold"/>
                                        <p:tgtEl>
                                          <p:spTgt spid="419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08" grpId="0"/>
      <p:bldP spid="42009" grpId="0" animBg="1"/>
      <p:bldP spid="42006" grpId="0"/>
      <p:bldP spid="42007" grpId="0" animBg="1"/>
      <p:bldP spid="42004" grpId="0"/>
      <p:bldP spid="42005" grpId="0" animBg="1"/>
      <p:bldP spid="42002" grpId="0"/>
      <p:bldP spid="42003" grpId="0" animBg="1"/>
      <p:bldP spid="42000" grpId="0"/>
      <p:bldP spid="42001" grpId="0" animBg="1"/>
      <p:bldP spid="41998" grpId="0"/>
      <p:bldP spid="41999" grpId="0" animBg="1"/>
      <p:bldP spid="41996" grpId="0"/>
      <p:bldP spid="41997" grpId="0" animBg="1"/>
    </p:bldLst>
  </p:timing>
</p:sld>
</file>

<file path=ppt/slides/slide1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45"/>
          <p:cNvGrpSpPr>
            <a:grpSpLocks/>
          </p:cNvGrpSpPr>
          <p:nvPr/>
        </p:nvGrpSpPr>
        <p:grpSpPr bwMode="auto">
          <a:xfrm>
            <a:off x="1400175" y="1995488"/>
            <a:ext cx="6196013" cy="3027362"/>
            <a:chOff x="761" y="1167"/>
            <a:chExt cx="3903" cy="1907"/>
          </a:xfrm>
        </p:grpSpPr>
        <p:pic>
          <p:nvPicPr>
            <p:cNvPr id="125975" name="Picture 21" descr="graphlines"/>
            <p:cNvPicPr>
              <a:picLocks noChangeAspect="1" noChangeArrowheads="1"/>
            </p:cNvPicPr>
            <p:nvPr/>
          </p:nvPicPr>
          <p:blipFill>
            <a:blip r:embed="rId3" cstate="print"/>
            <a:srcRect/>
            <a:stretch>
              <a:fillRect/>
            </a:stretch>
          </p:blipFill>
          <p:spPr bwMode="auto">
            <a:xfrm>
              <a:off x="1032" y="1222"/>
              <a:ext cx="3632" cy="1793"/>
            </a:xfrm>
            <a:prstGeom prst="rect">
              <a:avLst/>
            </a:prstGeom>
            <a:noFill/>
            <a:ln w="9525">
              <a:noFill/>
              <a:miter lim="800000"/>
              <a:headEnd/>
              <a:tailEnd/>
            </a:ln>
          </p:spPr>
        </p:pic>
        <p:grpSp>
          <p:nvGrpSpPr>
            <p:cNvPr id="3" name="Group 44"/>
            <p:cNvGrpSpPr>
              <a:grpSpLocks/>
            </p:cNvGrpSpPr>
            <p:nvPr/>
          </p:nvGrpSpPr>
          <p:grpSpPr bwMode="auto">
            <a:xfrm>
              <a:off x="761" y="1167"/>
              <a:ext cx="255" cy="1907"/>
              <a:chOff x="425" y="726"/>
              <a:chExt cx="255" cy="1907"/>
            </a:xfrm>
          </p:grpSpPr>
          <p:sp>
            <p:nvSpPr>
              <p:cNvPr id="125977" name="Text Box 37"/>
              <p:cNvSpPr txBox="1">
                <a:spLocks noChangeArrowheads="1"/>
              </p:cNvSpPr>
              <p:nvPr/>
            </p:nvSpPr>
            <p:spPr bwMode="auto">
              <a:xfrm>
                <a:off x="428" y="726"/>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0.6</a:t>
                </a:r>
              </a:p>
            </p:txBody>
          </p:sp>
          <p:sp>
            <p:nvSpPr>
              <p:cNvPr id="125978" name="Text Box 38"/>
              <p:cNvSpPr txBox="1">
                <a:spLocks noChangeArrowheads="1"/>
              </p:cNvSpPr>
              <p:nvPr/>
            </p:nvSpPr>
            <p:spPr bwMode="auto">
              <a:xfrm>
                <a:off x="426" y="1015"/>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0.5</a:t>
                </a:r>
              </a:p>
            </p:txBody>
          </p:sp>
          <p:sp>
            <p:nvSpPr>
              <p:cNvPr id="125979" name="Text Box 39"/>
              <p:cNvSpPr txBox="1">
                <a:spLocks noChangeArrowheads="1"/>
              </p:cNvSpPr>
              <p:nvPr/>
            </p:nvSpPr>
            <p:spPr bwMode="auto">
              <a:xfrm>
                <a:off x="427" y="1304"/>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0.4</a:t>
                </a:r>
              </a:p>
            </p:txBody>
          </p:sp>
          <p:sp>
            <p:nvSpPr>
              <p:cNvPr id="125980" name="Text Box 40"/>
              <p:cNvSpPr txBox="1">
                <a:spLocks noChangeArrowheads="1"/>
              </p:cNvSpPr>
              <p:nvPr/>
            </p:nvSpPr>
            <p:spPr bwMode="auto">
              <a:xfrm>
                <a:off x="425" y="1593"/>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0.3</a:t>
                </a:r>
              </a:p>
            </p:txBody>
          </p:sp>
          <p:sp>
            <p:nvSpPr>
              <p:cNvPr id="125981" name="Text Box 41"/>
              <p:cNvSpPr txBox="1">
                <a:spLocks noChangeArrowheads="1"/>
              </p:cNvSpPr>
              <p:nvPr/>
            </p:nvSpPr>
            <p:spPr bwMode="auto">
              <a:xfrm>
                <a:off x="429" y="1882"/>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0.2</a:t>
                </a:r>
              </a:p>
            </p:txBody>
          </p:sp>
          <p:sp>
            <p:nvSpPr>
              <p:cNvPr id="125982" name="Text Box 42"/>
              <p:cNvSpPr txBox="1">
                <a:spLocks noChangeArrowheads="1"/>
              </p:cNvSpPr>
              <p:nvPr/>
            </p:nvSpPr>
            <p:spPr bwMode="auto">
              <a:xfrm>
                <a:off x="427" y="2171"/>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0.1</a:t>
                </a:r>
              </a:p>
            </p:txBody>
          </p:sp>
          <p:sp>
            <p:nvSpPr>
              <p:cNvPr id="125983" name="Text Box 43"/>
              <p:cNvSpPr txBox="1">
                <a:spLocks noChangeArrowheads="1"/>
              </p:cNvSpPr>
              <p:nvPr/>
            </p:nvSpPr>
            <p:spPr bwMode="auto">
              <a:xfrm>
                <a:off x="503" y="2460"/>
                <a:ext cx="176" cy="173"/>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a:t>
                </a:r>
              </a:p>
            </p:txBody>
          </p:sp>
        </p:grpSp>
      </p:grpSp>
      <p:sp>
        <p:nvSpPr>
          <p:cNvPr id="125955" name="Rectangle 2"/>
          <p:cNvSpPr>
            <a:spLocks noGrp="1" noChangeArrowheads="1"/>
          </p:cNvSpPr>
          <p:nvPr>
            <p:ph type="title" idx="4294967295"/>
          </p:nvPr>
        </p:nvSpPr>
        <p:spPr>
          <a:xfrm>
            <a:off x="357188" y="0"/>
            <a:ext cx="7872412" cy="1125538"/>
          </a:xfrm>
        </p:spPr>
        <p:txBody>
          <a:bodyPr/>
          <a:lstStyle/>
          <a:p>
            <a:pPr eaLnBrk="1" hangingPunct="1"/>
            <a:r>
              <a:rPr lang="en-GB" smtClean="0"/>
              <a:t>Validity – Average Competency </a:t>
            </a:r>
          </a:p>
        </p:txBody>
      </p:sp>
      <p:sp>
        <p:nvSpPr>
          <p:cNvPr id="125956" name="TextBox 5"/>
          <p:cNvSpPr txBox="1">
            <a:spLocks noChangeArrowheads="1"/>
          </p:cNvSpPr>
          <p:nvPr/>
        </p:nvSpPr>
        <p:spPr bwMode="auto">
          <a:xfrm>
            <a:off x="763588" y="1131888"/>
            <a:ext cx="7985125" cy="641350"/>
          </a:xfrm>
          <a:prstGeom prst="rect">
            <a:avLst/>
          </a:prstGeom>
          <a:noFill/>
          <a:ln w="9525">
            <a:noFill/>
            <a:miter lim="800000"/>
            <a:headEnd/>
            <a:tailEnd/>
          </a:ln>
        </p:spPr>
        <p:txBody>
          <a:bodyPr>
            <a:spAutoFit/>
          </a:bodyPr>
          <a:lstStyle/>
          <a:p>
            <a:pPr>
              <a:spcBef>
                <a:spcPct val="0"/>
              </a:spcBef>
            </a:pPr>
            <a:r>
              <a:rPr lang="en-GB" sz="1800" b="1">
                <a:solidFill>
                  <a:srgbClr val="FFFFFF"/>
                </a:solidFill>
              </a:rPr>
              <a:t>The average validity in predicting SHL’s Great Eight competencies. </a:t>
            </a:r>
          </a:p>
          <a:p>
            <a:pPr>
              <a:spcBef>
                <a:spcPct val="0"/>
              </a:spcBef>
            </a:pPr>
            <a:r>
              <a:rPr lang="en-GB" sz="1800" b="1">
                <a:solidFill>
                  <a:srgbClr val="FFFFFF"/>
                </a:solidFill>
              </a:rPr>
              <a:t>Matched Sample of 308.</a:t>
            </a:r>
          </a:p>
        </p:txBody>
      </p:sp>
      <p:sp>
        <p:nvSpPr>
          <p:cNvPr id="43014" name="Rectangle 29"/>
          <p:cNvSpPr>
            <a:spLocks noChangeArrowheads="1"/>
          </p:cNvSpPr>
          <p:nvPr/>
        </p:nvSpPr>
        <p:spPr bwMode="auto">
          <a:xfrm>
            <a:off x="3708400" y="3284538"/>
            <a:ext cx="323850" cy="1589087"/>
          </a:xfrm>
          <a:prstGeom prst="rect">
            <a:avLst/>
          </a:prstGeom>
          <a:gradFill rotWithShape="1">
            <a:gsLst>
              <a:gs pos="0">
                <a:srgbClr val="767600"/>
              </a:gs>
              <a:gs pos="50000">
                <a:srgbClr val="FFFF00"/>
              </a:gs>
              <a:gs pos="100000">
                <a:srgbClr val="7676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3016" name="Rectangle 30"/>
          <p:cNvSpPr>
            <a:spLocks noChangeArrowheads="1"/>
          </p:cNvSpPr>
          <p:nvPr/>
        </p:nvSpPr>
        <p:spPr bwMode="auto">
          <a:xfrm>
            <a:off x="2916238" y="3357563"/>
            <a:ext cx="323850" cy="1495425"/>
          </a:xfrm>
          <a:prstGeom prst="rect">
            <a:avLst/>
          </a:prstGeom>
          <a:gradFill rotWithShape="1">
            <a:gsLst>
              <a:gs pos="0">
                <a:srgbClr val="767600"/>
              </a:gs>
              <a:gs pos="50000">
                <a:srgbClr val="FFFF00"/>
              </a:gs>
              <a:gs pos="100000">
                <a:srgbClr val="7676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3018" name="Rectangle 31"/>
          <p:cNvSpPr>
            <a:spLocks noChangeArrowheads="1"/>
          </p:cNvSpPr>
          <p:nvPr/>
        </p:nvSpPr>
        <p:spPr bwMode="auto">
          <a:xfrm>
            <a:off x="2051050" y="3573463"/>
            <a:ext cx="323850" cy="1303337"/>
          </a:xfrm>
          <a:prstGeom prst="rect">
            <a:avLst/>
          </a:prstGeom>
          <a:gradFill rotWithShape="1">
            <a:gsLst>
              <a:gs pos="0">
                <a:srgbClr val="767600"/>
              </a:gs>
              <a:gs pos="50000">
                <a:srgbClr val="FFFF00"/>
              </a:gs>
              <a:gs pos="100000">
                <a:srgbClr val="7676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3021" name="Rectangle 33"/>
          <p:cNvSpPr>
            <a:spLocks noChangeArrowheads="1"/>
          </p:cNvSpPr>
          <p:nvPr/>
        </p:nvSpPr>
        <p:spPr bwMode="auto">
          <a:xfrm>
            <a:off x="6203950" y="2816225"/>
            <a:ext cx="323850" cy="2057400"/>
          </a:xfrm>
          <a:prstGeom prst="rect">
            <a:avLst/>
          </a:prstGeom>
          <a:gradFill rotWithShape="1">
            <a:gsLst>
              <a:gs pos="0">
                <a:srgbClr val="767600"/>
              </a:gs>
              <a:gs pos="50000">
                <a:srgbClr val="FFFF00"/>
              </a:gs>
              <a:gs pos="100000">
                <a:srgbClr val="7676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3023" name="Rectangle 34"/>
          <p:cNvSpPr>
            <a:spLocks noChangeArrowheads="1"/>
          </p:cNvSpPr>
          <p:nvPr/>
        </p:nvSpPr>
        <p:spPr bwMode="auto">
          <a:xfrm>
            <a:off x="7023100" y="2578100"/>
            <a:ext cx="323850" cy="2298700"/>
          </a:xfrm>
          <a:prstGeom prst="rect">
            <a:avLst/>
          </a:prstGeom>
          <a:gradFill rotWithShape="1">
            <a:gsLst>
              <a:gs pos="0">
                <a:srgbClr val="767600"/>
              </a:gs>
              <a:gs pos="50000">
                <a:srgbClr val="FFFF00"/>
              </a:gs>
              <a:gs pos="100000">
                <a:srgbClr val="7676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3025" name="Rectangle 35"/>
          <p:cNvSpPr>
            <a:spLocks noChangeArrowheads="1"/>
          </p:cNvSpPr>
          <p:nvPr/>
        </p:nvSpPr>
        <p:spPr bwMode="auto">
          <a:xfrm>
            <a:off x="5364163" y="3068638"/>
            <a:ext cx="323850" cy="1789112"/>
          </a:xfrm>
          <a:prstGeom prst="rect">
            <a:avLst/>
          </a:prstGeom>
          <a:gradFill rotWithShape="1">
            <a:gsLst>
              <a:gs pos="0">
                <a:srgbClr val="767600"/>
              </a:gs>
              <a:gs pos="50000">
                <a:srgbClr val="FFFF00"/>
              </a:gs>
              <a:gs pos="100000">
                <a:srgbClr val="7676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3026" name="Rectangle 32"/>
          <p:cNvSpPr>
            <a:spLocks noChangeArrowheads="1"/>
          </p:cNvSpPr>
          <p:nvPr/>
        </p:nvSpPr>
        <p:spPr bwMode="auto">
          <a:xfrm>
            <a:off x="4572000" y="3213100"/>
            <a:ext cx="323850" cy="1654175"/>
          </a:xfrm>
          <a:prstGeom prst="rect">
            <a:avLst/>
          </a:prstGeom>
          <a:gradFill rotWithShape="1">
            <a:gsLst>
              <a:gs pos="0">
                <a:srgbClr val="767600"/>
              </a:gs>
              <a:gs pos="50000">
                <a:srgbClr val="FFFF00"/>
              </a:gs>
              <a:gs pos="100000">
                <a:srgbClr val="7676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grpSp>
        <p:nvGrpSpPr>
          <p:cNvPr id="4" name="Group 41"/>
          <p:cNvGrpSpPr>
            <a:grpSpLocks/>
          </p:cNvGrpSpPr>
          <p:nvPr/>
        </p:nvGrpSpPr>
        <p:grpSpPr bwMode="auto">
          <a:xfrm>
            <a:off x="423863" y="2387600"/>
            <a:ext cx="1139825" cy="2654300"/>
            <a:chOff x="267" y="1504"/>
            <a:chExt cx="718" cy="1672"/>
          </a:xfrm>
        </p:grpSpPr>
        <p:sp>
          <p:nvSpPr>
            <p:cNvPr id="435230" name="Text Box 30"/>
            <p:cNvSpPr txBox="1">
              <a:spLocks noChangeArrowheads="1"/>
            </p:cNvSpPr>
            <p:nvPr/>
          </p:nvSpPr>
          <p:spPr bwMode="auto">
            <a:xfrm>
              <a:off x="379" y="2964"/>
              <a:ext cx="606" cy="212"/>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l">
                <a:defRPr/>
              </a:pPr>
              <a:r>
                <a:rPr lang="en-GB" sz="1600" dirty="0">
                  <a:solidFill>
                    <a:srgbClr val="FFFFFF"/>
                  </a:solidFill>
                  <a:latin typeface="Arial" pitchFamily="34" charset="0"/>
                </a:rPr>
                <a:t>Chance</a:t>
              </a:r>
            </a:p>
          </p:txBody>
        </p:sp>
        <p:sp>
          <p:nvSpPr>
            <p:cNvPr id="435231" name="Text Box 31"/>
            <p:cNvSpPr txBox="1">
              <a:spLocks noChangeArrowheads="1"/>
            </p:cNvSpPr>
            <p:nvPr/>
          </p:nvSpPr>
          <p:spPr bwMode="auto">
            <a:xfrm>
              <a:off x="377" y="1504"/>
              <a:ext cx="606" cy="366"/>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l">
                <a:defRPr/>
              </a:pPr>
              <a:r>
                <a:rPr lang="en-GB" sz="1600" dirty="0">
                  <a:solidFill>
                    <a:srgbClr val="FFFFFF"/>
                  </a:solidFill>
                  <a:latin typeface="Arial" pitchFamily="34" charset="0"/>
                </a:rPr>
                <a:t>High Validity</a:t>
              </a:r>
            </a:p>
          </p:txBody>
        </p:sp>
        <p:sp>
          <p:nvSpPr>
            <p:cNvPr id="435232" name="Text Box 32"/>
            <p:cNvSpPr txBox="1">
              <a:spLocks noChangeArrowheads="1"/>
            </p:cNvSpPr>
            <p:nvPr/>
          </p:nvSpPr>
          <p:spPr bwMode="auto">
            <a:xfrm>
              <a:off x="267" y="2210"/>
              <a:ext cx="684" cy="366"/>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l">
                <a:defRPr/>
              </a:pPr>
              <a:r>
                <a:rPr lang="en-GB" sz="1600" dirty="0">
                  <a:solidFill>
                    <a:srgbClr val="FFFFFF"/>
                  </a:solidFill>
                  <a:latin typeface="Arial" pitchFamily="34" charset="0"/>
                </a:rPr>
                <a:t>Moderate Validity</a:t>
              </a:r>
            </a:p>
          </p:txBody>
        </p:sp>
      </p:grpSp>
      <p:sp>
        <p:nvSpPr>
          <p:cNvPr id="125965" name="Text Box 33"/>
          <p:cNvSpPr txBox="1">
            <a:spLocks noChangeArrowheads="1"/>
          </p:cNvSpPr>
          <p:nvPr/>
        </p:nvSpPr>
        <p:spPr bwMode="auto">
          <a:xfrm rot="10800000">
            <a:off x="2014538" y="4868863"/>
            <a:ext cx="396875" cy="1155700"/>
          </a:xfrm>
          <a:prstGeom prst="rect">
            <a:avLst/>
          </a:prstGeom>
          <a:noFill/>
          <a:ln w="28575" algn="ctr">
            <a:noFill/>
            <a:miter lim="800000"/>
            <a:headEnd/>
            <a:tailEnd/>
          </a:ln>
        </p:spPr>
        <p:txBody>
          <a:bodyPr vert="eaVert">
            <a:spAutoFit/>
          </a:bodyPr>
          <a:lstStyle/>
          <a:p>
            <a:r>
              <a:rPr lang="en-GB"/>
              <a:t>16PF5</a:t>
            </a:r>
          </a:p>
        </p:txBody>
      </p:sp>
      <p:sp>
        <p:nvSpPr>
          <p:cNvPr id="125966" name="Text Box 34"/>
          <p:cNvSpPr txBox="1">
            <a:spLocks noChangeArrowheads="1"/>
          </p:cNvSpPr>
          <p:nvPr/>
        </p:nvSpPr>
        <p:spPr bwMode="auto">
          <a:xfrm rot="10800000">
            <a:off x="2916238" y="4941888"/>
            <a:ext cx="396875" cy="1155700"/>
          </a:xfrm>
          <a:prstGeom prst="rect">
            <a:avLst/>
          </a:prstGeom>
          <a:noFill/>
          <a:ln w="28575" algn="ctr">
            <a:noFill/>
            <a:miter lim="800000"/>
            <a:headEnd/>
            <a:tailEnd/>
          </a:ln>
        </p:spPr>
        <p:txBody>
          <a:bodyPr vert="eaVert">
            <a:spAutoFit/>
          </a:bodyPr>
          <a:lstStyle/>
          <a:p>
            <a:r>
              <a:rPr lang="en-GB"/>
              <a:t>Hogan PI</a:t>
            </a:r>
          </a:p>
        </p:txBody>
      </p:sp>
      <p:sp>
        <p:nvSpPr>
          <p:cNvPr id="125967" name="Text Box 35"/>
          <p:cNvSpPr txBox="1">
            <a:spLocks noChangeArrowheads="1"/>
          </p:cNvSpPr>
          <p:nvPr/>
        </p:nvSpPr>
        <p:spPr bwMode="auto">
          <a:xfrm rot="10800000">
            <a:off x="3708400" y="4941888"/>
            <a:ext cx="396875" cy="1155700"/>
          </a:xfrm>
          <a:prstGeom prst="rect">
            <a:avLst/>
          </a:prstGeom>
          <a:noFill/>
          <a:ln w="28575" algn="ctr">
            <a:noFill/>
            <a:miter lim="800000"/>
            <a:headEnd/>
            <a:tailEnd/>
          </a:ln>
        </p:spPr>
        <p:txBody>
          <a:bodyPr vert="eaVert">
            <a:spAutoFit/>
          </a:bodyPr>
          <a:lstStyle/>
          <a:p>
            <a:r>
              <a:rPr lang="en-GB"/>
              <a:t>OPQ32i</a:t>
            </a:r>
          </a:p>
        </p:txBody>
      </p:sp>
      <p:sp>
        <p:nvSpPr>
          <p:cNvPr id="125968" name="Text Box 36"/>
          <p:cNvSpPr txBox="1">
            <a:spLocks noChangeArrowheads="1"/>
          </p:cNvSpPr>
          <p:nvPr/>
        </p:nvSpPr>
        <p:spPr bwMode="auto">
          <a:xfrm rot="10800000">
            <a:off x="4572000" y="4797425"/>
            <a:ext cx="396875" cy="1155700"/>
          </a:xfrm>
          <a:prstGeom prst="rect">
            <a:avLst/>
          </a:prstGeom>
          <a:noFill/>
          <a:ln w="28575" algn="ctr">
            <a:noFill/>
            <a:miter lim="800000"/>
            <a:headEnd/>
            <a:tailEnd/>
          </a:ln>
        </p:spPr>
        <p:txBody>
          <a:bodyPr vert="eaVert">
            <a:spAutoFit/>
          </a:bodyPr>
          <a:lstStyle/>
          <a:p>
            <a:r>
              <a:rPr lang="en-GB"/>
              <a:t>NEO</a:t>
            </a:r>
          </a:p>
        </p:txBody>
      </p:sp>
      <p:sp>
        <p:nvSpPr>
          <p:cNvPr id="125969" name="Text Box 37"/>
          <p:cNvSpPr txBox="1">
            <a:spLocks noChangeArrowheads="1"/>
          </p:cNvSpPr>
          <p:nvPr/>
        </p:nvSpPr>
        <p:spPr bwMode="auto">
          <a:xfrm rot="10800000">
            <a:off x="5364163" y="5013325"/>
            <a:ext cx="396875" cy="1155700"/>
          </a:xfrm>
          <a:prstGeom prst="rect">
            <a:avLst/>
          </a:prstGeom>
          <a:noFill/>
          <a:ln w="28575" algn="ctr">
            <a:noFill/>
            <a:miter lim="800000"/>
            <a:headEnd/>
            <a:tailEnd/>
          </a:ln>
        </p:spPr>
        <p:txBody>
          <a:bodyPr vert="eaVert">
            <a:spAutoFit/>
          </a:bodyPr>
          <a:lstStyle/>
          <a:p>
            <a:r>
              <a:rPr lang="en-GB"/>
              <a:t>Saville PQ</a:t>
            </a:r>
          </a:p>
        </p:txBody>
      </p:sp>
      <p:sp>
        <p:nvSpPr>
          <p:cNvPr id="125970" name="Text Box 38"/>
          <p:cNvSpPr txBox="1">
            <a:spLocks noChangeArrowheads="1"/>
          </p:cNvSpPr>
          <p:nvPr/>
        </p:nvSpPr>
        <p:spPr bwMode="auto">
          <a:xfrm rot="10800000">
            <a:off x="6227763" y="5084763"/>
            <a:ext cx="396875" cy="1155700"/>
          </a:xfrm>
          <a:prstGeom prst="rect">
            <a:avLst/>
          </a:prstGeom>
          <a:noFill/>
          <a:ln w="28575" algn="ctr">
            <a:noFill/>
            <a:miter lim="800000"/>
            <a:headEnd/>
            <a:tailEnd/>
          </a:ln>
        </p:spPr>
        <p:txBody>
          <a:bodyPr vert="eaVert">
            <a:spAutoFit/>
          </a:bodyPr>
          <a:lstStyle/>
          <a:p>
            <a:r>
              <a:rPr lang="en-GB"/>
              <a:t>Wave Focus</a:t>
            </a:r>
          </a:p>
        </p:txBody>
      </p:sp>
      <p:sp>
        <p:nvSpPr>
          <p:cNvPr id="125971" name="Text Box 39"/>
          <p:cNvSpPr txBox="1">
            <a:spLocks noChangeArrowheads="1"/>
          </p:cNvSpPr>
          <p:nvPr/>
        </p:nvSpPr>
        <p:spPr bwMode="auto">
          <a:xfrm rot="10800000">
            <a:off x="6877050" y="5084763"/>
            <a:ext cx="609600" cy="1155700"/>
          </a:xfrm>
          <a:prstGeom prst="rect">
            <a:avLst/>
          </a:prstGeom>
          <a:noFill/>
          <a:ln w="28575" algn="ctr">
            <a:noFill/>
            <a:miter lim="800000"/>
            <a:headEnd/>
            <a:tailEnd/>
          </a:ln>
        </p:spPr>
        <p:txBody>
          <a:bodyPr vert="eaVert">
            <a:spAutoFit/>
          </a:bodyPr>
          <a:lstStyle/>
          <a:p>
            <a:r>
              <a:rPr lang="en-GB"/>
              <a:t>Wave Professional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8"/>
                                        </p:tgtEl>
                                        <p:attrNameLst>
                                          <p:attrName>style.visibility</p:attrName>
                                        </p:attrNameLst>
                                      </p:cBhvr>
                                      <p:to>
                                        <p:strVal val="visible"/>
                                      </p:to>
                                    </p:set>
                                    <p:anim calcmode="lin" valueType="num">
                                      <p:cBhvr additive="base">
                                        <p:cTn id="7" dur="500" fill="hold"/>
                                        <p:tgtEl>
                                          <p:spTgt spid="43018"/>
                                        </p:tgtEl>
                                        <p:attrNameLst>
                                          <p:attrName>ppt_x</p:attrName>
                                        </p:attrNameLst>
                                      </p:cBhvr>
                                      <p:tavLst>
                                        <p:tav tm="0">
                                          <p:val>
                                            <p:strVal val="#ppt_x"/>
                                          </p:val>
                                        </p:tav>
                                        <p:tav tm="100000">
                                          <p:val>
                                            <p:strVal val="#ppt_x"/>
                                          </p:val>
                                        </p:tav>
                                      </p:tavLst>
                                    </p:anim>
                                    <p:anim calcmode="lin" valueType="num">
                                      <p:cBhvr additive="base">
                                        <p:cTn id="8" dur="500" fill="hold"/>
                                        <p:tgtEl>
                                          <p:spTgt spid="430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3016"/>
                                        </p:tgtEl>
                                        <p:attrNameLst>
                                          <p:attrName>style.visibility</p:attrName>
                                        </p:attrNameLst>
                                      </p:cBhvr>
                                      <p:to>
                                        <p:strVal val="visible"/>
                                      </p:to>
                                    </p:set>
                                    <p:anim calcmode="lin" valueType="num">
                                      <p:cBhvr additive="base">
                                        <p:cTn id="13" dur="500" fill="hold"/>
                                        <p:tgtEl>
                                          <p:spTgt spid="43016"/>
                                        </p:tgtEl>
                                        <p:attrNameLst>
                                          <p:attrName>ppt_x</p:attrName>
                                        </p:attrNameLst>
                                      </p:cBhvr>
                                      <p:tavLst>
                                        <p:tav tm="0">
                                          <p:val>
                                            <p:strVal val="#ppt_x"/>
                                          </p:val>
                                        </p:tav>
                                        <p:tav tm="100000">
                                          <p:val>
                                            <p:strVal val="#ppt_x"/>
                                          </p:val>
                                        </p:tav>
                                      </p:tavLst>
                                    </p:anim>
                                    <p:anim calcmode="lin" valueType="num">
                                      <p:cBhvr additive="base">
                                        <p:cTn id="14" dur="500" fill="hold"/>
                                        <p:tgtEl>
                                          <p:spTgt spid="430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3014"/>
                                        </p:tgtEl>
                                        <p:attrNameLst>
                                          <p:attrName>style.visibility</p:attrName>
                                        </p:attrNameLst>
                                      </p:cBhvr>
                                      <p:to>
                                        <p:strVal val="visible"/>
                                      </p:to>
                                    </p:set>
                                    <p:anim calcmode="lin" valueType="num">
                                      <p:cBhvr additive="base">
                                        <p:cTn id="19" dur="500" fill="hold"/>
                                        <p:tgtEl>
                                          <p:spTgt spid="43014"/>
                                        </p:tgtEl>
                                        <p:attrNameLst>
                                          <p:attrName>ppt_x</p:attrName>
                                        </p:attrNameLst>
                                      </p:cBhvr>
                                      <p:tavLst>
                                        <p:tav tm="0">
                                          <p:val>
                                            <p:strVal val="#ppt_x"/>
                                          </p:val>
                                        </p:tav>
                                        <p:tav tm="100000">
                                          <p:val>
                                            <p:strVal val="#ppt_x"/>
                                          </p:val>
                                        </p:tav>
                                      </p:tavLst>
                                    </p:anim>
                                    <p:anim calcmode="lin" valueType="num">
                                      <p:cBhvr additive="base">
                                        <p:cTn id="20" dur="500" fill="hold"/>
                                        <p:tgtEl>
                                          <p:spTgt spid="430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3026"/>
                                        </p:tgtEl>
                                        <p:attrNameLst>
                                          <p:attrName>style.visibility</p:attrName>
                                        </p:attrNameLst>
                                      </p:cBhvr>
                                      <p:to>
                                        <p:strVal val="visible"/>
                                      </p:to>
                                    </p:set>
                                    <p:anim calcmode="lin" valueType="num">
                                      <p:cBhvr additive="base">
                                        <p:cTn id="25" dur="500" fill="hold"/>
                                        <p:tgtEl>
                                          <p:spTgt spid="43026"/>
                                        </p:tgtEl>
                                        <p:attrNameLst>
                                          <p:attrName>ppt_x</p:attrName>
                                        </p:attrNameLst>
                                      </p:cBhvr>
                                      <p:tavLst>
                                        <p:tav tm="0">
                                          <p:val>
                                            <p:strVal val="#ppt_x"/>
                                          </p:val>
                                        </p:tav>
                                        <p:tav tm="100000">
                                          <p:val>
                                            <p:strVal val="#ppt_x"/>
                                          </p:val>
                                        </p:tav>
                                      </p:tavLst>
                                    </p:anim>
                                    <p:anim calcmode="lin" valueType="num">
                                      <p:cBhvr additive="base">
                                        <p:cTn id="26" dur="500" fill="hold"/>
                                        <p:tgtEl>
                                          <p:spTgt spid="4302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3025"/>
                                        </p:tgtEl>
                                        <p:attrNameLst>
                                          <p:attrName>style.visibility</p:attrName>
                                        </p:attrNameLst>
                                      </p:cBhvr>
                                      <p:to>
                                        <p:strVal val="visible"/>
                                      </p:to>
                                    </p:set>
                                    <p:anim calcmode="lin" valueType="num">
                                      <p:cBhvr additive="base">
                                        <p:cTn id="31" dur="500" fill="hold"/>
                                        <p:tgtEl>
                                          <p:spTgt spid="43025"/>
                                        </p:tgtEl>
                                        <p:attrNameLst>
                                          <p:attrName>ppt_x</p:attrName>
                                        </p:attrNameLst>
                                      </p:cBhvr>
                                      <p:tavLst>
                                        <p:tav tm="0">
                                          <p:val>
                                            <p:strVal val="#ppt_x"/>
                                          </p:val>
                                        </p:tav>
                                        <p:tav tm="100000">
                                          <p:val>
                                            <p:strVal val="#ppt_x"/>
                                          </p:val>
                                        </p:tav>
                                      </p:tavLst>
                                    </p:anim>
                                    <p:anim calcmode="lin" valueType="num">
                                      <p:cBhvr additive="base">
                                        <p:cTn id="32" dur="500" fill="hold"/>
                                        <p:tgtEl>
                                          <p:spTgt spid="4302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3021"/>
                                        </p:tgtEl>
                                        <p:attrNameLst>
                                          <p:attrName>style.visibility</p:attrName>
                                        </p:attrNameLst>
                                      </p:cBhvr>
                                      <p:to>
                                        <p:strVal val="visible"/>
                                      </p:to>
                                    </p:set>
                                    <p:anim calcmode="lin" valueType="num">
                                      <p:cBhvr additive="base">
                                        <p:cTn id="37" dur="500" fill="hold"/>
                                        <p:tgtEl>
                                          <p:spTgt spid="43021"/>
                                        </p:tgtEl>
                                        <p:attrNameLst>
                                          <p:attrName>ppt_x</p:attrName>
                                        </p:attrNameLst>
                                      </p:cBhvr>
                                      <p:tavLst>
                                        <p:tav tm="0">
                                          <p:val>
                                            <p:strVal val="#ppt_x"/>
                                          </p:val>
                                        </p:tav>
                                        <p:tav tm="100000">
                                          <p:val>
                                            <p:strVal val="#ppt_x"/>
                                          </p:val>
                                        </p:tav>
                                      </p:tavLst>
                                    </p:anim>
                                    <p:anim calcmode="lin" valueType="num">
                                      <p:cBhvr additive="base">
                                        <p:cTn id="38" dur="500" fill="hold"/>
                                        <p:tgtEl>
                                          <p:spTgt spid="4302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3023"/>
                                        </p:tgtEl>
                                        <p:attrNameLst>
                                          <p:attrName>style.visibility</p:attrName>
                                        </p:attrNameLst>
                                      </p:cBhvr>
                                      <p:to>
                                        <p:strVal val="visible"/>
                                      </p:to>
                                    </p:set>
                                    <p:anim calcmode="lin" valueType="num">
                                      <p:cBhvr additive="base">
                                        <p:cTn id="43" dur="500" fill="hold"/>
                                        <p:tgtEl>
                                          <p:spTgt spid="43023"/>
                                        </p:tgtEl>
                                        <p:attrNameLst>
                                          <p:attrName>ppt_x</p:attrName>
                                        </p:attrNameLst>
                                      </p:cBhvr>
                                      <p:tavLst>
                                        <p:tav tm="0">
                                          <p:val>
                                            <p:strVal val="#ppt_x"/>
                                          </p:val>
                                        </p:tav>
                                        <p:tav tm="100000">
                                          <p:val>
                                            <p:strVal val="#ppt_x"/>
                                          </p:val>
                                        </p:tav>
                                      </p:tavLst>
                                    </p:anim>
                                    <p:anim calcmode="lin" valueType="num">
                                      <p:cBhvr additive="base">
                                        <p:cTn id="44" dur="500" fill="hold"/>
                                        <p:tgtEl>
                                          <p:spTgt spid="430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animBg="1"/>
      <p:bldP spid="43016" grpId="0" animBg="1"/>
      <p:bldP spid="43018" grpId="0" animBg="1"/>
      <p:bldP spid="43021" grpId="0" animBg="1"/>
      <p:bldP spid="43023" grpId="0" animBg="1"/>
      <p:bldP spid="43025" grpId="0" animBg="1"/>
      <p:bldP spid="430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a:xfrm>
            <a:off x="150813" y="223838"/>
            <a:ext cx="5184775" cy="549275"/>
          </a:xfrm>
          <a:noFill/>
        </p:spPr>
        <p:txBody>
          <a:bodyPr/>
          <a:lstStyle/>
          <a:p>
            <a:pPr eaLnBrk="1" hangingPunct="1"/>
            <a:r>
              <a:rPr lang="en-US" sz="3000" smtClean="0"/>
              <a:t>Saville Consulting Wave</a:t>
            </a:r>
            <a:r>
              <a:rPr lang="en-US" sz="3000" smtClean="0">
                <a:latin typeface="Neo Sans Medium" pitchFamily="34" charset="0"/>
              </a:rPr>
              <a:t> </a:t>
            </a:r>
          </a:p>
        </p:txBody>
      </p:sp>
      <p:sp>
        <p:nvSpPr>
          <p:cNvPr id="14339" name="Rectangle 3"/>
          <p:cNvSpPr>
            <a:spLocks noGrp="1" noChangeArrowheads="1"/>
          </p:cNvSpPr>
          <p:nvPr>
            <p:ph type="body" idx="4294967295"/>
          </p:nvPr>
        </p:nvSpPr>
        <p:spPr>
          <a:xfrm>
            <a:off x="468313" y="3768725"/>
            <a:ext cx="8401050" cy="2533650"/>
          </a:xfrm>
          <a:noFill/>
        </p:spPr>
        <p:txBody>
          <a:bodyPr/>
          <a:lstStyle/>
          <a:p>
            <a:pPr algn="ctr" eaLnBrk="1" hangingPunct="1">
              <a:lnSpc>
                <a:spcPct val="120000"/>
              </a:lnSpc>
              <a:spcBef>
                <a:spcPct val="50000"/>
              </a:spcBef>
              <a:buFont typeface="Arial" charset="0"/>
              <a:buNone/>
            </a:pPr>
            <a:r>
              <a:rPr lang="en-US" sz="3200" smtClean="0">
                <a:solidFill>
                  <a:srgbClr val="00B5E6"/>
                </a:solidFill>
              </a:rPr>
              <a:t>INDIVIDUAL TOOLS</a:t>
            </a:r>
          </a:p>
          <a:p>
            <a:pPr algn="ctr" eaLnBrk="1" hangingPunct="1">
              <a:lnSpc>
                <a:spcPct val="120000"/>
              </a:lnSpc>
              <a:spcBef>
                <a:spcPct val="50000"/>
              </a:spcBef>
              <a:buFont typeface="Arial" charset="0"/>
              <a:buNone/>
            </a:pPr>
            <a:r>
              <a:rPr lang="en-US" sz="3200" smtClean="0"/>
              <a:t>Wave Professional Styles           40</a:t>
            </a:r>
            <a:r>
              <a:rPr lang="en-US" sz="3200" smtClean="0">
                <a:latin typeface="Neo Sans Medium" pitchFamily="34" charset="0"/>
              </a:rPr>
              <a:t> </a:t>
            </a:r>
            <a:r>
              <a:rPr lang="en-US" sz="3200" smtClean="0"/>
              <a:t>mins</a:t>
            </a:r>
          </a:p>
          <a:p>
            <a:pPr algn="ctr" eaLnBrk="1" hangingPunct="1">
              <a:lnSpc>
                <a:spcPct val="120000"/>
              </a:lnSpc>
              <a:spcBef>
                <a:spcPct val="50000"/>
              </a:spcBef>
              <a:buFont typeface="Arial" charset="0"/>
              <a:buNone/>
            </a:pPr>
            <a:r>
              <a:rPr lang="en-US" sz="3200" smtClean="0"/>
              <a:t>Wave Focus Styles                     13 mins</a:t>
            </a:r>
          </a:p>
          <a:p>
            <a:pPr algn="ctr" eaLnBrk="1" hangingPunct="1">
              <a:lnSpc>
                <a:spcPct val="120000"/>
              </a:lnSpc>
              <a:spcBef>
                <a:spcPct val="50000"/>
              </a:spcBef>
              <a:buFont typeface="Arial" charset="0"/>
              <a:buNone/>
            </a:pPr>
            <a:endParaRPr lang="en-GB" sz="2800" smtClean="0"/>
          </a:p>
          <a:p>
            <a:pPr algn="ctr" eaLnBrk="1" hangingPunct="1">
              <a:lnSpc>
                <a:spcPct val="120000"/>
              </a:lnSpc>
              <a:spcBef>
                <a:spcPct val="50000"/>
              </a:spcBef>
              <a:buFont typeface="Arial" charset="0"/>
              <a:buNone/>
            </a:pPr>
            <a:endParaRPr lang="en-GB" sz="2800" smtClean="0"/>
          </a:p>
          <a:p>
            <a:pPr algn="ctr" eaLnBrk="1" hangingPunct="1">
              <a:lnSpc>
                <a:spcPct val="120000"/>
              </a:lnSpc>
              <a:spcBef>
                <a:spcPct val="50000"/>
              </a:spcBef>
              <a:buFont typeface="Arial" charset="0"/>
              <a:buNone/>
            </a:pPr>
            <a:endParaRPr lang="en-US" sz="2800" smtClean="0"/>
          </a:p>
        </p:txBody>
      </p:sp>
      <p:sp>
        <p:nvSpPr>
          <p:cNvPr id="14340" name="Text Box 4"/>
          <p:cNvSpPr txBox="1">
            <a:spLocks noChangeArrowheads="1"/>
          </p:cNvSpPr>
          <p:nvPr/>
        </p:nvSpPr>
        <p:spPr bwMode="auto">
          <a:xfrm>
            <a:off x="755650" y="819150"/>
            <a:ext cx="1016000" cy="1555750"/>
          </a:xfrm>
          <a:prstGeom prst="rect">
            <a:avLst/>
          </a:prstGeom>
          <a:noFill/>
          <a:ln w="9525">
            <a:noFill/>
            <a:miter lim="800000"/>
            <a:headEnd/>
            <a:tailEnd/>
          </a:ln>
        </p:spPr>
        <p:txBody>
          <a:bodyPr>
            <a:spAutoFit/>
          </a:bodyPr>
          <a:lstStyle/>
          <a:p>
            <a:pPr algn="l"/>
            <a:r>
              <a:rPr lang="en-GB" sz="9600">
                <a:solidFill>
                  <a:srgbClr val="00B5E8"/>
                </a:solidFill>
                <a:latin typeface="Georgia" pitchFamily="18" charset="0"/>
              </a:rPr>
              <a:t>“</a:t>
            </a:r>
            <a:endParaRPr lang="en-US" sz="9600">
              <a:solidFill>
                <a:srgbClr val="00B5E8"/>
              </a:solidFill>
              <a:latin typeface="Georgia" pitchFamily="18" charset="0"/>
            </a:endParaRPr>
          </a:p>
        </p:txBody>
      </p:sp>
      <p:sp>
        <p:nvSpPr>
          <p:cNvPr id="14341" name="Text Box 5"/>
          <p:cNvSpPr txBox="1">
            <a:spLocks noChangeArrowheads="1"/>
          </p:cNvSpPr>
          <p:nvPr/>
        </p:nvSpPr>
        <p:spPr bwMode="auto">
          <a:xfrm rot="10800000">
            <a:off x="6804025" y="2032000"/>
            <a:ext cx="1008063" cy="1555750"/>
          </a:xfrm>
          <a:prstGeom prst="rect">
            <a:avLst/>
          </a:prstGeom>
          <a:noFill/>
          <a:ln w="9525">
            <a:noFill/>
            <a:miter lim="800000"/>
            <a:headEnd/>
            <a:tailEnd/>
          </a:ln>
        </p:spPr>
        <p:txBody>
          <a:bodyPr>
            <a:spAutoFit/>
          </a:bodyPr>
          <a:lstStyle/>
          <a:p>
            <a:pPr algn="l"/>
            <a:r>
              <a:rPr lang="en-GB" sz="9600">
                <a:solidFill>
                  <a:srgbClr val="00B5E8"/>
                </a:solidFill>
                <a:latin typeface="Georgia" pitchFamily="18" charset="0"/>
              </a:rPr>
              <a:t>“</a:t>
            </a:r>
            <a:endParaRPr lang="en-US" sz="9600">
              <a:solidFill>
                <a:srgbClr val="00B5E8"/>
              </a:solidFill>
              <a:latin typeface="Georgia" pitchFamily="18" charset="0"/>
            </a:endParaRPr>
          </a:p>
        </p:txBody>
      </p:sp>
      <p:sp>
        <p:nvSpPr>
          <p:cNvPr id="14342" name="Rectangle 6"/>
          <p:cNvSpPr>
            <a:spLocks noChangeArrowheads="1"/>
          </p:cNvSpPr>
          <p:nvPr/>
        </p:nvSpPr>
        <p:spPr bwMode="auto">
          <a:xfrm>
            <a:off x="1547813" y="1033463"/>
            <a:ext cx="6696075" cy="2282825"/>
          </a:xfrm>
          <a:prstGeom prst="rect">
            <a:avLst/>
          </a:prstGeom>
          <a:noFill/>
          <a:ln w="9525">
            <a:noFill/>
            <a:miter lim="800000"/>
            <a:headEnd/>
            <a:tailEnd/>
          </a:ln>
        </p:spPr>
        <p:txBody>
          <a:bodyPr>
            <a:spAutoFit/>
          </a:bodyPr>
          <a:lstStyle/>
          <a:p>
            <a:pPr algn="l">
              <a:lnSpc>
                <a:spcPct val="150000"/>
              </a:lnSpc>
            </a:pPr>
            <a:r>
              <a:rPr lang="en-GB" sz="2400" i="1"/>
              <a:t>A new suite of online questionnaires measuring </a:t>
            </a:r>
            <a:br>
              <a:rPr lang="en-GB" sz="2400" i="1"/>
            </a:br>
            <a:r>
              <a:rPr lang="en-GB" sz="2400" i="1"/>
              <a:t>personality, talent, motives, competencies </a:t>
            </a:r>
            <a:br>
              <a:rPr lang="en-GB" sz="2400" i="1"/>
            </a:br>
            <a:r>
              <a:rPr lang="en-GB" sz="2400" i="1"/>
              <a:t>and preferred culture, all combined in </a:t>
            </a:r>
            <a:br>
              <a:rPr lang="en-GB" sz="2400" i="1"/>
            </a:br>
            <a:r>
              <a:rPr lang="en-GB" sz="2400" i="1"/>
              <a:t>one dynamic instrument.</a:t>
            </a:r>
          </a:p>
        </p:txBody>
      </p:sp>
    </p:spTree>
  </p:cSld>
  <p:clrMapOvr>
    <a:masterClrMapping/>
  </p:clrMapOvr>
  <p:transition>
    <p:fade thruBlk="1"/>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45"/>
          <p:cNvGrpSpPr>
            <a:grpSpLocks/>
          </p:cNvGrpSpPr>
          <p:nvPr/>
        </p:nvGrpSpPr>
        <p:grpSpPr bwMode="auto">
          <a:xfrm>
            <a:off x="1255713" y="1889125"/>
            <a:ext cx="6196012" cy="3027363"/>
            <a:chOff x="761" y="1167"/>
            <a:chExt cx="3903" cy="1907"/>
          </a:xfrm>
        </p:grpSpPr>
        <p:pic>
          <p:nvPicPr>
            <p:cNvPr id="126996" name="Picture 21" descr="graphlines"/>
            <p:cNvPicPr>
              <a:picLocks noChangeAspect="1" noChangeArrowheads="1"/>
            </p:cNvPicPr>
            <p:nvPr/>
          </p:nvPicPr>
          <p:blipFill>
            <a:blip r:embed="rId3" cstate="print"/>
            <a:srcRect/>
            <a:stretch>
              <a:fillRect/>
            </a:stretch>
          </p:blipFill>
          <p:spPr bwMode="auto">
            <a:xfrm>
              <a:off x="1032" y="1222"/>
              <a:ext cx="3632" cy="1793"/>
            </a:xfrm>
            <a:prstGeom prst="rect">
              <a:avLst/>
            </a:prstGeom>
            <a:noFill/>
            <a:ln w="9525">
              <a:noFill/>
              <a:miter lim="800000"/>
              <a:headEnd/>
              <a:tailEnd/>
            </a:ln>
          </p:spPr>
        </p:pic>
        <p:grpSp>
          <p:nvGrpSpPr>
            <p:cNvPr id="3" name="Group 44"/>
            <p:cNvGrpSpPr>
              <a:grpSpLocks/>
            </p:cNvGrpSpPr>
            <p:nvPr/>
          </p:nvGrpSpPr>
          <p:grpSpPr bwMode="auto">
            <a:xfrm>
              <a:off x="761" y="1167"/>
              <a:ext cx="255" cy="1907"/>
              <a:chOff x="425" y="726"/>
              <a:chExt cx="255" cy="1907"/>
            </a:xfrm>
          </p:grpSpPr>
          <p:sp>
            <p:nvSpPr>
              <p:cNvPr id="126998" name="Text Box 37"/>
              <p:cNvSpPr txBox="1">
                <a:spLocks noChangeArrowheads="1"/>
              </p:cNvSpPr>
              <p:nvPr/>
            </p:nvSpPr>
            <p:spPr bwMode="auto">
              <a:xfrm>
                <a:off x="428" y="726"/>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0.6</a:t>
                </a:r>
              </a:p>
            </p:txBody>
          </p:sp>
          <p:sp>
            <p:nvSpPr>
              <p:cNvPr id="126999" name="Text Box 38"/>
              <p:cNvSpPr txBox="1">
                <a:spLocks noChangeArrowheads="1"/>
              </p:cNvSpPr>
              <p:nvPr/>
            </p:nvSpPr>
            <p:spPr bwMode="auto">
              <a:xfrm>
                <a:off x="426" y="1015"/>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0.5</a:t>
                </a:r>
              </a:p>
            </p:txBody>
          </p:sp>
          <p:sp>
            <p:nvSpPr>
              <p:cNvPr id="127000" name="Text Box 39"/>
              <p:cNvSpPr txBox="1">
                <a:spLocks noChangeArrowheads="1"/>
              </p:cNvSpPr>
              <p:nvPr/>
            </p:nvSpPr>
            <p:spPr bwMode="auto">
              <a:xfrm>
                <a:off x="427" y="1304"/>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0.4</a:t>
                </a:r>
              </a:p>
            </p:txBody>
          </p:sp>
          <p:sp>
            <p:nvSpPr>
              <p:cNvPr id="127001" name="Text Box 40"/>
              <p:cNvSpPr txBox="1">
                <a:spLocks noChangeArrowheads="1"/>
              </p:cNvSpPr>
              <p:nvPr/>
            </p:nvSpPr>
            <p:spPr bwMode="auto">
              <a:xfrm>
                <a:off x="425" y="1593"/>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0.3</a:t>
                </a:r>
              </a:p>
            </p:txBody>
          </p:sp>
          <p:sp>
            <p:nvSpPr>
              <p:cNvPr id="127002" name="Text Box 41"/>
              <p:cNvSpPr txBox="1">
                <a:spLocks noChangeArrowheads="1"/>
              </p:cNvSpPr>
              <p:nvPr/>
            </p:nvSpPr>
            <p:spPr bwMode="auto">
              <a:xfrm>
                <a:off x="429" y="1882"/>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0.2</a:t>
                </a:r>
              </a:p>
            </p:txBody>
          </p:sp>
          <p:sp>
            <p:nvSpPr>
              <p:cNvPr id="127003" name="Text Box 42"/>
              <p:cNvSpPr txBox="1">
                <a:spLocks noChangeArrowheads="1"/>
              </p:cNvSpPr>
              <p:nvPr/>
            </p:nvSpPr>
            <p:spPr bwMode="auto">
              <a:xfrm>
                <a:off x="427" y="2171"/>
                <a:ext cx="251" cy="174"/>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0.1</a:t>
                </a:r>
              </a:p>
            </p:txBody>
          </p:sp>
          <p:sp>
            <p:nvSpPr>
              <p:cNvPr id="127004" name="Text Box 43"/>
              <p:cNvSpPr txBox="1">
                <a:spLocks noChangeArrowheads="1"/>
              </p:cNvSpPr>
              <p:nvPr/>
            </p:nvSpPr>
            <p:spPr bwMode="auto">
              <a:xfrm>
                <a:off x="503" y="2460"/>
                <a:ext cx="176" cy="173"/>
              </a:xfrm>
              <a:prstGeom prst="rect">
                <a:avLst/>
              </a:prstGeom>
              <a:noFill/>
              <a:ln w="9525">
                <a:noFill/>
                <a:miter lim="800000"/>
                <a:headEnd/>
                <a:tailEnd/>
              </a:ln>
            </p:spPr>
            <p:txBody>
              <a:bodyPr wrap="none">
                <a:spAutoFit/>
              </a:bodyPr>
              <a:lstStyle/>
              <a:p>
                <a:pPr algn="l">
                  <a:spcBef>
                    <a:spcPct val="0"/>
                  </a:spcBef>
                </a:pPr>
                <a:r>
                  <a:rPr lang="en-GB" sz="1200">
                    <a:solidFill>
                      <a:srgbClr val="FFFFFF"/>
                    </a:solidFill>
                  </a:rPr>
                  <a:t>0</a:t>
                </a:r>
              </a:p>
            </p:txBody>
          </p:sp>
        </p:grpSp>
      </p:grpSp>
      <p:sp>
        <p:nvSpPr>
          <p:cNvPr id="126979" name="Rectangle 2"/>
          <p:cNvSpPr>
            <a:spLocks noGrp="1" noChangeArrowheads="1"/>
          </p:cNvSpPr>
          <p:nvPr>
            <p:ph type="title" idx="4294967295"/>
          </p:nvPr>
        </p:nvSpPr>
        <p:spPr>
          <a:xfrm>
            <a:off x="500063" y="214313"/>
            <a:ext cx="7729537" cy="693737"/>
          </a:xfrm>
        </p:spPr>
        <p:txBody>
          <a:bodyPr/>
          <a:lstStyle/>
          <a:p>
            <a:pPr eaLnBrk="1" hangingPunct="1"/>
            <a:r>
              <a:rPr lang="en-GB" smtClean="0"/>
              <a:t>Valid Power – Validity per 15mins</a:t>
            </a:r>
          </a:p>
        </p:txBody>
      </p:sp>
      <p:sp>
        <p:nvSpPr>
          <p:cNvPr id="126980" name="TextBox 5"/>
          <p:cNvSpPr txBox="1">
            <a:spLocks noChangeArrowheads="1"/>
          </p:cNvSpPr>
          <p:nvPr/>
        </p:nvSpPr>
        <p:spPr bwMode="auto">
          <a:xfrm>
            <a:off x="1249363" y="1316038"/>
            <a:ext cx="7138987" cy="457200"/>
          </a:xfrm>
          <a:prstGeom prst="rect">
            <a:avLst/>
          </a:prstGeom>
          <a:noFill/>
          <a:ln w="9525">
            <a:noFill/>
            <a:miter lim="800000"/>
            <a:headEnd/>
            <a:tailEnd/>
          </a:ln>
        </p:spPr>
        <p:txBody>
          <a:bodyPr>
            <a:spAutoFit/>
          </a:bodyPr>
          <a:lstStyle/>
          <a:p>
            <a:pPr>
              <a:spcBef>
                <a:spcPct val="0"/>
              </a:spcBef>
            </a:pPr>
            <a:r>
              <a:rPr lang="en-GB" sz="2400">
                <a:solidFill>
                  <a:srgbClr val="FFFFFF"/>
                </a:solidFill>
              </a:rPr>
              <a:t>Matched Sample of 308 </a:t>
            </a:r>
          </a:p>
        </p:txBody>
      </p:sp>
      <p:sp>
        <p:nvSpPr>
          <p:cNvPr id="45062" name="Rectangle 29"/>
          <p:cNvSpPr>
            <a:spLocks noChangeArrowheads="1"/>
          </p:cNvSpPr>
          <p:nvPr/>
        </p:nvSpPr>
        <p:spPr bwMode="auto">
          <a:xfrm>
            <a:off x="1992313" y="4376738"/>
            <a:ext cx="323850" cy="390525"/>
          </a:xfrm>
          <a:prstGeom prst="rect">
            <a:avLst/>
          </a:prstGeom>
          <a:gradFill rotWithShape="1">
            <a:gsLst>
              <a:gs pos="0">
                <a:srgbClr val="760000"/>
              </a:gs>
              <a:gs pos="50000">
                <a:srgbClr val="FF0000"/>
              </a:gs>
              <a:gs pos="100000">
                <a:srgbClr val="7600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5069" name="Rectangle 29"/>
          <p:cNvSpPr>
            <a:spLocks noChangeArrowheads="1"/>
          </p:cNvSpPr>
          <p:nvPr/>
        </p:nvSpPr>
        <p:spPr bwMode="auto">
          <a:xfrm>
            <a:off x="3597275" y="4029075"/>
            <a:ext cx="323850" cy="739775"/>
          </a:xfrm>
          <a:prstGeom prst="rect">
            <a:avLst/>
          </a:prstGeom>
          <a:gradFill rotWithShape="1">
            <a:gsLst>
              <a:gs pos="0">
                <a:srgbClr val="760000"/>
              </a:gs>
              <a:gs pos="50000">
                <a:srgbClr val="FF0000"/>
              </a:gs>
              <a:gs pos="100000">
                <a:srgbClr val="7600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5070" name="Rectangle 29"/>
          <p:cNvSpPr>
            <a:spLocks noChangeArrowheads="1"/>
          </p:cNvSpPr>
          <p:nvPr/>
        </p:nvSpPr>
        <p:spPr bwMode="auto">
          <a:xfrm>
            <a:off x="4421188" y="4032250"/>
            <a:ext cx="323850" cy="738188"/>
          </a:xfrm>
          <a:prstGeom prst="rect">
            <a:avLst/>
          </a:prstGeom>
          <a:gradFill rotWithShape="1">
            <a:gsLst>
              <a:gs pos="0">
                <a:srgbClr val="760000"/>
              </a:gs>
              <a:gs pos="50000">
                <a:srgbClr val="FF0000"/>
              </a:gs>
              <a:gs pos="100000">
                <a:srgbClr val="7600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5071" name="Rectangle 29"/>
          <p:cNvSpPr>
            <a:spLocks noChangeArrowheads="1"/>
          </p:cNvSpPr>
          <p:nvPr/>
        </p:nvSpPr>
        <p:spPr bwMode="auto">
          <a:xfrm>
            <a:off x="2771775" y="4149725"/>
            <a:ext cx="323850" cy="612775"/>
          </a:xfrm>
          <a:prstGeom prst="rect">
            <a:avLst/>
          </a:prstGeom>
          <a:gradFill rotWithShape="1">
            <a:gsLst>
              <a:gs pos="0">
                <a:srgbClr val="760000"/>
              </a:gs>
              <a:gs pos="50000">
                <a:srgbClr val="FF0000"/>
              </a:gs>
              <a:gs pos="100000">
                <a:srgbClr val="7600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5072" name="Rectangle 29"/>
          <p:cNvSpPr>
            <a:spLocks noChangeArrowheads="1"/>
          </p:cNvSpPr>
          <p:nvPr/>
        </p:nvSpPr>
        <p:spPr bwMode="auto">
          <a:xfrm>
            <a:off x="6877050" y="2420938"/>
            <a:ext cx="323850" cy="2328862"/>
          </a:xfrm>
          <a:prstGeom prst="rect">
            <a:avLst/>
          </a:prstGeom>
          <a:gradFill rotWithShape="1">
            <a:gsLst>
              <a:gs pos="0">
                <a:srgbClr val="760000"/>
              </a:gs>
              <a:gs pos="50000">
                <a:srgbClr val="FF0000"/>
              </a:gs>
              <a:gs pos="100000">
                <a:srgbClr val="7600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5073" name="Rectangle 29"/>
          <p:cNvSpPr>
            <a:spLocks noChangeArrowheads="1"/>
          </p:cNvSpPr>
          <p:nvPr/>
        </p:nvSpPr>
        <p:spPr bwMode="auto">
          <a:xfrm>
            <a:off x="5148263" y="3789363"/>
            <a:ext cx="323850" cy="976312"/>
          </a:xfrm>
          <a:prstGeom prst="rect">
            <a:avLst/>
          </a:prstGeom>
          <a:gradFill rotWithShape="1">
            <a:gsLst>
              <a:gs pos="0">
                <a:srgbClr val="760000"/>
              </a:gs>
              <a:gs pos="50000">
                <a:srgbClr val="FF0000"/>
              </a:gs>
              <a:gs pos="100000">
                <a:srgbClr val="7600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5074" name="Rectangle 29"/>
          <p:cNvSpPr>
            <a:spLocks noChangeArrowheads="1"/>
          </p:cNvSpPr>
          <p:nvPr/>
        </p:nvSpPr>
        <p:spPr bwMode="auto">
          <a:xfrm>
            <a:off x="6011863" y="3068638"/>
            <a:ext cx="323850" cy="1728787"/>
          </a:xfrm>
          <a:prstGeom prst="rect">
            <a:avLst/>
          </a:prstGeom>
          <a:gradFill rotWithShape="1">
            <a:gsLst>
              <a:gs pos="0">
                <a:srgbClr val="760000"/>
              </a:gs>
              <a:gs pos="50000">
                <a:srgbClr val="FF0000"/>
              </a:gs>
              <a:gs pos="100000">
                <a:srgbClr val="760000"/>
              </a:gs>
            </a:gsLst>
            <a:lin ang="0" scaled="1"/>
          </a:gradFill>
          <a:ln w="9525">
            <a:noFill/>
            <a:miter lim="800000"/>
            <a:headEnd/>
            <a:tailEnd/>
          </a:ln>
        </p:spPr>
        <p:txBody>
          <a:bodyPr wrap="none" anchor="ctr"/>
          <a:lstStyle/>
          <a:p>
            <a:pPr algn="l">
              <a:spcBef>
                <a:spcPct val="0"/>
              </a:spcBef>
            </a:pPr>
            <a:endParaRPr lang="en-GB" sz="2400">
              <a:solidFill>
                <a:srgbClr val="FFFFFF"/>
              </a:solidFill>
            </a:endParaRPr>
          </a:p>
        </p:txBody>
      </p:sp>
      <p:sp>
        <p:nvSpPr>
          <p:cNvPr id="41" name="TextBox 40"/>
          <p:cNvSpPr txBox="1"/>
          <p:nvPr/>
        </p:nvSpPr>
        <p:spPr>
          <a:xfrm>
            <a:off x="664028" y="1295399"/>
            <a:ext cx="553998" cy="4141750"/>
          </a:xfrm>
          <a:prstGeom prst="rect">
            <a:avLst/>
          </a:prstGeom>
          <a:noFill/>
        </p:spPr>
        <p:txBody>
          <a:bodyPr vert="vert270">
            <a:spAutoFit/>
          </a:bodyPr>
          <a:lstStyle/>
          <a:p>
            <a:pPr>
              <a:spcBef>
                <a:spcPct val="0"/>
              </a:spcBef>
              <a:defRPr/>
            </a:pPr>
            <a:r>
              <a:rPr lang="en-GB" sz="2400" dirty="0">
                <a:solidFill>
                  <a:srgbClr val="FFFFFF"/>
                </a:solidFill>
                <a:latin typeface="Arial" pitchFamily="34" charset="0"/>
              </a:rPr>
              <a:t>Valid Power</a:t>
            </a:r>
          </a:p>
        </p:txBody>
      </p:sp>
      <p:sp>
        <p:nvSpPr>
          <p:cNvPr id="126989" name="Text Box 30"/>
          <p:cNvSpPr txBox="1">
            <a:spLocks noChangeArrowheads="1"/>
          </p:cNvSpPr>
          <p:nvPr/>
        </p:nvSpPr>
        <p:spPr bwMode="auto">
          <a:xfrm rot="10800000">
            <a:off x="1943100" y="4868863"/>
            <a:ext cx="396875" cy="1368425"/>
          </a:xfrm>
          <a:prstGeom prst="rect">
            <a:avLst/>
          </a:prstGeom>
          <a:noFill/>
          <a:ln w="28575" algn="ctr">
            <a:noFill/>
            <a:miter lim="800000"/>
            <a:headEnd/>
            <a:tailEnd/>
          </a:ln>
        </p:spPr>
        <p:txBody>
          <a:bodyPr vert="eaVert">
            <a:spAutoFit/>
          </a:bodyPr>
          <a:lstStyle/>
          <a:p>
            <a:r>
              <a:rPr lang="en-GB"/>
              <a:t>OPQ32i</a:t>
            </a:r>
          </a:p>
        </p:txBody>
      </p:sp>
      <p:sp>
        <p:nvSpPr>
          <p:cNvPr id="126990" name="Text Box 32"/>
          <p:cNvSpPr txBox="1">
            <a:spLocks noChangeArrowheads="1"/>
          </p:cNvSpPr>
          <p:nvPr/>
        </p:nvSpPr>
        <p:spPr bwMode="auto">
          <a:xfrm rot="10800000">
            <a:off x="2771775" y="4724400"/>
            <a:ext cx="396875" cy="1368425"/>
          </a:xfrm>
          <a:prstGeom prst="rect">
            <a:avLst/>
          </a:prstGeom>
          <a:noFill/>
          <a:ln w="28575" algn="ctr">
            <a:noFill/>
            <a:miter lim="800000"/>
            <a:headEnd/>
            <a:tailEnd/>
          </a:ln>
        </p:spPr>
        <p:txBody>
          <a:bodyPr vert="eaVert">
            <a:spAutoFit/>
          </a:bodyPr>
          <a:lstStyle/>
          <a:p>
            <a:r>
              <a:rPr lang="en-GB"/>
              <a:t>NEO</a:t>
            </a:r>
          </a:p>
        </p:txBody>
      </p:sp>
      <p:sp>
        <p:nvSpPr>
          <p:cNvPr id="126991" name="Text Box 33"/>
          <p:cNvSpPr txBox="1">
            <a:spLocks noChangeArrowheads="1"/>
          </p:cNvSpPr>
          <p:nvPr/>
        </p:nvSpPr>
        <p:spPr bwMode="auto">
          <a:xfrm rot="10800000">
            <a:off x="3563938" y="4868863"/>
            <a:ext cx="396875" cy="1368425"/>
          </a:xfrm>
          <a:prstGeom prst="rect">
            <a:avLst/>
          </a:prstGeom>
          <a:noFill/>
          <a:ln w="28575" algn="ctr">
            <a:noFill/>
            <a:miter lim="800000"/>
            <a:headEnd/>
            <a:tailEnd/>
          </a:ln>
        </p:spPr>
        <p:txBody>
          <a:bodyPr vert="eaVert">
            <a:spAutoFit/>
          </a:bodyPr>
          <a:lstStyle/>
          <a:p>
            <a:r>
              <a:rPr lang="en-GB"/>
              <a:t>Hogan PI</a:t>
            </a:r>
          </a:p>
        </p:txBody>
      </p:sp>
      <p:sp>
        <p:nvSpPr>
          <p:cNvPr id="126992" name="Text Box 34"/>
          <p:cNvSpPr txBox="1">
            <a:spLocks noChangeArrowheads="1"/>
          </p:cNvSpPr>
          <p:nvPr/>
        </p:nvSpPr>
        <p:spPr bwMode="auto">
          <a:xfrm rot="10800000">
            <a:off x="4425950" y="4797425"/>
            <a:ext cx="396875" cy="1368425"/>
          </a:xfrm>
          <a:prstGeom prst="rect">
            <a:avLst/>
          </a:prstGeom>
          <a:noFill/>
          <a:ln w="28575" algn="ctr">
            <a:noFill/>
            <a:miter lim="800000"/>
            <a:headEnd/>
            <a:tailEnd/>
          </a:ln>
        </p:spPr>
        <p:txBody>
          <a:bodyPr vert="eaVert">
            <a:spAutoFit/>
          </a:bodyPr>
          <a:lstStyle/>
          <a:p>
            <a:r>
              <a:rPr lang="en-GB"/>
              <a:t>16PF5</a:t>
            </a:r>
          </a:p>
        </p:txBody>
      </p:sp>
      <p:sp>
        <p:nvSpPr>
          <p:cNvPr id="126993" name="Text Box 35"/>
          <p:cNvSpPr txBox="1">
            <a:spLocks noChangeArrowheads="1"/>
          </p:cNvSpPr>
          <p:nvPr/>
        </p:nvSpPr>
        <p:spPr bwMode="auto">
          <a:xfrm rot="10800000">
            <a:off x="5003800" y="4941888"/>
            <a:ext cx="609600" cy="1368425"/>
          </a:xfrm>
          <a:prstGeom prst="rect">
            <a:avLst/>
          </a:prstGeom>
          <a:noFill/>
          <a:ln w="28575" algn="ctr">
            <a:noFill/>
            <a:miter lim="800000"/>
            <a:headEnd/>
            <a:tailEnd/>
          </a:ln>
        </p:spPr>
        <p:txBody>
          <a:bodyPr vert="eaVert">
            <a:spAutoFit/>
          </a:bodyPr>
          <a:lstStyle/>
          <a:p>
            <a:r>
              <a:rPr lang="en-GB"/>
              <a:t>Wave Professional</a:t>
            </a:r>
          </a:p>
        </p:txBody>
      </p:sp>
      <p:sp>
        <p:nvSpPr>
          <p:cNvPr id="126994" name="Text Box 36"/>
          <p:cNvSpPr txBox="1">
            <a:spLocks noChangeArrowheads="1"/>
          </p:cNvSpPr>
          <p:nvPr/>
        </p:nvSpPr>
        <p:spPr bwMode="auto">
          <a:xfrm rot="10800000">
            <a:off x="6011863" y="4868863"/>
            <a:ext cx="396875" cy="1368425"/>
          </a:xfrm>
          <a:prstGeom prst="rect">
            <a:avLst/>
          </a:prstGeom>
          <a:noFill/>
          <a:ln w="28575" algn="ctr">
            <a:noFill/>
            <a:miter lim="800000"/>
            <a:headEnd/>
            <a:tailEnd/>
          </a:ln>
        </p:spPr>
        <p:txBody>
          <a:bodyPr vert="eaVert">
            <a:spAutoFit/>
          </a:bodyPr>
          <a:lstStyle/>
          <a:p>
            <a:r>
              <a:rPr lang="en-GB"/>
              <a:t>Saville PQ</a:t>
            </a:r>
          </a:p>
        </p:txBody>
      </p:sp>
      <p:sp>
        <p:nvSpPr>
          <p:cNvPr id="126995" name="Text Box 37"/>
          <p:cNvSpPr txBox="1">
            <a:spLocks noChangeArrowheads="1"/>
          </p:cNvSpPr>
          <p:nvPr/>
        </p:nvSpPr>
        <p:spPr bwMode="auto">
          <a:xfrm rot="10800000">
            <a:off x="6877050" y="4868863"/>
            <a:ext cx="396875" cy="1368425"/>
          </a:xfrm>
          <a:prstGeom prst="rect">
            <a:avLst/>
          </a:prstGeom>
          <a:noFill/>
          <a:ln w="28575" algn="ctr">
            <a:noFill/>
            <a:miter lim="800000"/>
            <a:headEnd/>
            <a:tailEnd/>
          </a:ln>
        </p:spPr>
        <p:txBody>
          <a:bodyPr vert="eaVert">
            <a:spAutoFit/>
          </a:bodyPr>
          <a:lstStyle/>
          <a:p>
            <a:r>
              <a:rPr lang="en-GB"/>
              <a:t>Wave Focus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2"/>
                                        </p:tgtEl>
                                        <p:attrNameLst>
                                          <p:attrName>style.visibility</p:attrName>
                                        </p:attrNameLst>
                                      </p:cBhvr>
                                      <p:to>
                                        <p:strVal val="visible"/>
                                      </p:to>
                                    </p:set>
                                    <p:anim calcmode="lin" valueType="num">
                                      <p:cBhvr additive="base">
                                        <p:cTn id="7" dur="500" fill="hold"/>
                                        <p:tgtEl>
                                          <p:spTgt spid="45062"/>
                                        </p:tgtEl>
                                        <p:attrNameLst>
                                          <p:attrName>ppt_x</p:attrName>
                                        </p:attrNameLst>
                                      </p:cBhvr>
                                      <p:tavLst>
                                        <p:tav tm="0">
                                          <p:val>
                                            <p:strVal val="#ppt_x"/>
                                          </p:val>
                                        </p:tav>
                                        <p:tav tm="100000">
                                          <p:val>
                                            <p:strVal val="#ppt_x"/>
                                          </p:val>
                                        </p:tav>
                                      </p:tavLst>
                                    </p:anim>
                                    <p:anim calcmode="lin" valueType="num">
                                      <p:cBhvr additive="base">
                                        <p:cTn id="8" dur="500" fill="hold"/>
                                        <p:tgtEl>
                                          <p:spTgt spid="450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071"/>
                                        </p:tgtEl>
                                        <p:attrNameLst>
                                          <p:attrName>style.visibility</p:attrName>
                                        </p:attrNameLst>
                                      </p:cBhvr>
                                      <p:to>
                                        <p:strVal val="visible"/>
                                      </p:to>
                                    </p:set>
                                    <p:anim calcmode="lin" valueType="num">
                                      <p:cBhvr additive="base">
                                        <p:cTn id="13" dur="500" fill="hold"/>
                                        <p:tgtEl>
                                          <p:spTgt spid="45071"/>
                                        </p:tgtEl>
                                        <p:attrNameLst>
                                          <p:attrName>ppt_x</p:attrName>
                                        </p:attrNameLst>
                                      </p:cBhvr>
                                      <p:tavLst>
                                        <p:tav tm="0">
                                          <p:val>
                                            <p:strVal val="#ppt_x"/>
                                          </p:val>
                                        </p:tav>
                                        <p:tav tm="100000">
                                          <p:val>
                                            <p:strVal val="#ppt_x"/>
                                          </p:val>
                                        </p:tav>
                                      </p:tavLst>
                                    </p:anim>
                                    <p:anim calcmode="lin" valueType="num">
                                      <p:cBhvr additive="base">
                                        <p:cTn id="14" dur="500" fill="hold"/>
                                        <p:tgtEl>
                                          <p:spTgt spid="4507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5069"/>
                                        </p:tgtEl>
                                        <p:attrNameLst>
                                          <p:attrName>style.visibility</p:attrName>
                                        </p:attrNameLst>
                                      </p:cBhvr>
                                      <p:to>
                                        <p:strVal val="visible"/>
                                      </p:to>
                                    </p:set>
                                    <p:anim calcmode="lin" valueType="num">
                                      <p:cBhvr additive="base">
                                        <p:cTn id="19" dur="500" fill="hold"/>
                                        <p:tgtEl>
                                          <p:spTgt spid="45069"/>
                                        </p:tgtEl>
                                        <p:attrNameLst>
                                          <p:attrName>ppt_x</p:attrName>
                                        </p:attrNameLst>
                                      </p:cBhvr>
                                      <p:tavLst>
                                        <p:tav tm="0">
                                          <p:val>
                                            <p:strVal val="#ppt_x"/>
                                          </p:val>
                                        </p:tav>
                                        <p:tav tm="100000">
                                          <p:val>
                                            <p:strVal val="#ppt_x"/>
                                          </p:val>
                                        </p:tav>
                                      </p:tavLst>
                                    </p:anim>
                                    <p:anim calcmode="lin" valueType="num">
                                      <p:cBhvr additive="base">
                                        <p:cTn id="20" dur="500" fill="hold"/>
                                        <p:tgtEl>
                                          <p:spTgt spid="4506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5070"/>
                                        </p:tgtEl>
                                        <p:attrNameLst>
                                          <p:attrName>style.visibility</p:attrName>
                                        </p:attrNameLst>
                                      </p:cBhvr>
                                      <p:to>
                                        <p:strVal val="visible"/>
                                      </p:to>
                                    </p:set>
                                    <p:anim calcmode="lin" valueType="num">
                                      <p:cBhvr additive="base">
                                        <p:cTn id="25" dur="500" fill="hold"/>
                                        <p:tgtEl>
                                          <p:spTgt spid="45070"/>
                                        </p:tgtEl>
                                        <p:attrNameLst>
                                          <p:attrName>ppt_x</p:attrName>
                                        </p:attrNameLst>
                                      </p:cBhvr>
                                      <p:tavLst>
                                        <p:tav tm="0">
                                          <p:val>
                                            <p:strVal val="#ppt_x"/>
                                          </p:val>
                                        </p:tav>
                                        <p:tav tm="100000">
                                          <p:val>
                                            <p:strVal val="#ppt_x"/>
                                          </p:val>
                                        </p:tav>
                                      </p:tavLst>
                                    </p:anim>
                                    <p:anim calcmode="lin" valueType="num">
                                      <p:cBhvr additive="base">
                                        <p:cTn id="26" dur="500" fill="hold"/>
                                        <p:tgtEl>
                                          <p:spTgt spid="4507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5073"/>
                                        </p:tgtEl>
                                        <p:attrNameLst>
                                          <p:attrName>style.visibility</p:attrName>
                                        </p:attrNameLst>
                                      </p:cBhvr>
                                      <p:to>
                                        <p:strVal val="visible"/>
                                      </p:to>
                                    </p:set>
                                    <p:anim calcmode="lin" valueType="num">
                                      <p:cBhvr additive="base">
                                        <p:cTn id="31" dur="500" fill="hold"/>
                                        <p:tgtEl>
                                          <p:spTgt spid="45073"/>
                                        </p:tgtEl>
                                        <p:attrNameLst>
                                          <p:attrName>ppt_x</p:attrName>
                                        </p:attrNameLst>
                                      </p:cBhvr>
                                      <p:tavLst>
                                        <p:tav tm="0">
                                          <p:val>
                                            <p:strVal val="#ppt_x"/>
                                          </p:val>
                                        </p:tav>
                                        <p:tav tm="100000">
                                          <p:val>
                                            <p:strVal val="#ppt_x"/>
                                          </p:val>
                                        </p:tav>
                                      </p:tavLst>
                                    </p:anim>
                                    <p:anim calcmode="lin" valueType="num">
                                      <p:cBhvr additive="base">
                                        <p:cTn id="32" dur="500" fill="hold"/>
                                        <p:tgtEl>
                                          <p:spTgt spid="4507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5074"/>
                                        </p:tgtEl>
                                        <p:attrNameLst>
                                          <p:attrName>style.visibility</p:attrName>
                                        </p:attrNameLst>
                                      </p:cBhvr>
                                      <p:to>
                                        <p:strVal val="visible"/>
                                      </p:to>
                                    </p:set>
                                    <p:anim calcmode="lin" valueType="num">
                                      <p:cBhvr additive="base">
                                        <p:cTn id="37" dur="500" fill="hold"/>
                                        <p:tgtEl>
                                          <p:spTgt spid="45074"/>
                                        </p:tgtEl>
                                        <p:attrNameLst>
                                          <p:attrName>ppt_x</p:attrName>
                                        </p:attrNameLst>
                                      </p:cBhvr>
                                      <p:tavLst>
                                        <p:tav tm="0">
                                          <p:val>
                                            <p:strVal val="#ppt_x"/>
                                          </p:val>
                                        </p:tav>
                                        <p:tav tm="100000">
                                          <p:val>
                                            <p:strVal val="#ppt_x"/>
                                          </p:val>
                                        </p:tav>
                                      </p:tavLst>
                                    </p:anim>
                                    <p:anim calcmode="lin" valueType="num">
                                      <p:cBhvr additive="base">
                                        <p:cTn id="38" dur="500" fill="hold"/>
                                        <p:tgtEl>
                                          <p:spTgt spid="4507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5072"/>
                                        </p:tgtEl>
                                        <p:attrNameLst>
                                          <p:attrName>style.visibility</p:attrName>
                                        </p:attrNameLst>
                                      </p:cBhvr>
                                      <p:to>
                                        <p:strVal val="visible"/>
                                      </p:to>
                                    </p:set>
                                    <p:anim calcmode="lin" valueType="num">
                                      <p:cBhvr additive="base">
                                        <p:cTn id="43" dur="500" fill="hold"/>
                                        <p:tgtEl>
                                          <p:spTgt spid="45072"/>
                                        </p:tgtEl>
                                        <p:attrNameLst>
                                          <p:attrName>ppt_x</p:attrName>
                                        </p:attrNameLst>
                                      </p:cBhvr>
                                      <p:tavLst>
                                        <p:tav tm="0">
                                          <p:val>
                                            <p:strVal val="#ppt_x"/>
                                          </p:val>
                                        </p:tav>
                                        <p:tav tm="100000">
                                          <p:val>
                                            <p:strVal val="#ppt_x"/>
                                          </p:val>
                                        </p:tav>
                                      </p:tavLst>
                                    </p:anim>
                                    <p:anim calcmode="lin" valueType="num">
                                      <p:cBhvr additive="base">
                                        <p:cTn id="44" dur="500" fill="hold"/>
                                        <p:tgtEl>
                                          <p:spTgt spid="450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2" grpId="0" animBg="1"/>
      <p:bldP spid="45069" grpId="0" animBg="1"/>
      <p:bldP spid="45070" grpId="0" animBg="1"/>
      <p:bldP spid="45071" grpId="0" animBg="1"/>
      <p:bldP spid="45072" grpId="0" animBg="1"/>
      <p:bldP spid="45073" grpId="0" animBg="1"/>
      <p:bldP spid="45074"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pPr eaLnBrk="1" hangingPunct="1"/>
            <a:r>
              <a:rPr lang="en-GB" smtClean="0"/>
              <a:t>Increasing Validity Increases ROI</a:t>
            </a:r>
          </a:p>
        </p:txBody>
      </p:sp>
      <p:sp>
        <p:nvSpPr>
          <p:cNvPr id="128003" name="Rectangle 3"/>
          <p:cNvSpPr>
            <a:spLocks noGrp="1" noChangeArrowheads="1"/>
          </p:cNvSpPr>
          <p:nvPr>
            <p:ph type="body" idx="1"/>
          </p:nvPr>
        </p:nvSpPr>
        <p:spPr>
          <a:xfrm>
            <a:off x="395288" y="1341438"/>
            <a:ext cx="7705725" cy="4967287"/>
          </a:xfrm>
        </p:spPr>
        <p:txBody>
          <a:bodyPr/>
          <a:lstStyle/>
          <a:p>
            <a:pPr eaLnBrk="1" hangingPunct="1"/>
            <a:r>
              <a:rPr lang="en-GB" smtClean="0"/>
              <a:t>Questionnaires with the highest validity increase the chance of selecting the best performers at work and considerably reduce selection errors</a:t>
            </a:r>
          </a:p>
          <a:p>
            <a:pPr eaLnBrk="1" hangingPunct="1"/>
            <a:endParaRPr lang="en-GB" smtClean="0"/>
          </a:p>
          <a:p>
            <a:pPr eaLnBrk="1" hangingPunct="1"/>
            <a:r>
              <a:rPr lang="en-GB" smtClean="0"/>
              <a:t>Moving from recruiting using a questionnaire with a validity of +0.2 to using a questionnaire with a validity of +0.4 can double the cost benefit to an organisation</a:t>
            </a:r>
          </a:p>
          <a:p>
            <a:pPr eaLnBrk="1" hangingPunct="1"/>
            <a:endParaRPr lang="en-GB" smtClean="0"/>
          </a:p>
          <a:p>
            <a:pPr eaLnBrk="1" hangingPunct="1"/>
            <a:r>
              <a:rPr lang="en-GB" smtClean="0"/>
              <a:t>It can reduce the number of serious selection errors five-fold, remarkably improving the accuracy of the selection process</a:t>
            </a:r>
          </a:p>
          <a:p>
            <a:pPr eaLnBrk="1" hangingPunct="1"/>
            <a:endParaRPr lang="en-GB" smtClean="0"/>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eaLnBrk="1" hangingPunct="1"/>
            <a:r>
              <a:rPr lang="en-GB" smtClean="0"/>
              <a:t>Project Epsom: Summary</a:t>
            </a:r>
          </a:p>
        </p:txBody>
      </p:sp>
      <p:sp>
        <p:nvSpPr>
          <p:cNvPr id="129027" name="Rectangle 3"/>
          <p:cNvSpPr>
            <a:spLocks noGrp="1" noChangeArrowheads="1"/>
          </p:cNvSpPr>
          <p:nvPr>
            <p:ph type="body" idx="1"/>
          </p:nvPr>
        </p:nvSpPr>
        <p:spPr>
          <a:xfrm>
            <a:off x="395288" y="1341438"/>
            <a:ext cx="7921625" cy="5256212"/>
          </a:xfrm>
        </p:spPr>
        <p:txBody>
          <a:bodyPr/>
          <a:lstStyle/>
          <a:p>
            <a:pPr eaLnBrk="1" hangingPunct="1"/>
            <a:r>
              <a:rPr lang="en-GB" sz="2000" smtClean="0"/>
              <a:t>The Saville Consulting questionnaires maximise the measurement of performance at work, assessing work-specific competencies which are relevant to modern business life</a:t>
            </a:r>
          </a:p>
          <a:p>
            <a:pPr eaLnBrk="1" hangingPunct="1"/>
            <a:endParaRPr lang="en-GB" sz="2000" smtClean="0"/>
          </a:p>
          <a:p>
            <a:pPr eaLnBrk="1" hangingPunct="1"/>
            <a:r>
              <a:rPr lang="en-GB" sz="2000" smtClean="0"/>
              <a:t>Some other questionnaires, perhaps developed half a century ago:</a:t>
            </a:r>
          </a:p>
          <a:p>
            <a:pPr eaLnBrk="1" hangingPunct="1"/>
            <a:endParaRPr lang="en-GB" sz="2000" smtClean="0"/>
          </a:p>
          <a:p>
            <a:pPr lvl="1" eaLnBrk="1" hangingPunct="1"/>
            <a:r>
              <a:rPr lang="en-GB" sz="1800" smtClean="0"/>
              <a:t>Measure out of date aspects of work performance</a:t>
            </a:r>
          </a:p>
          <a:p>
            <a:pPr lvl="1" eaLnBrk="1" hangingPunct="1"/>
            <a:r>
              <a:rPr lang="en-GB" sz="1800" smtClean="0"/>
              <a:t>Have work-irrelevant clinical scales of poor validity</a:t>
            </a:r>
          </a:p>
          <a:p>
            <a:pPr lvl="1" eaLnBrk="1" hangingPunct="1"/>
            <a:r>
              <a:rPr lang="en-GB" sz="1800" smtClean="0"/>
              <a:t>Use obscure and badly written questions</a:t>
            </a:r>
          </a:p>
          <a:p>
            <a:pPr eaLnBrk="1" hangingPunct="1"/>
            <a:endParaRPr lang="en-GB" sz="2000" smtClean="0"/>
          </a:p>
          <a:p>
            <a:pPr eaLnBrk="1" hangingPunct="1"/>
            <a:r>
              <a:rPr lang="en-GB" sz="2000" smtClean="0"/>
              <a:t>Cost savings from using better tests can be startlingly large</a:t>
            </a:r>
          </a:p>
          <a:p>
            <a:pPr eaLnBrk="1" hangingPunct="1"/>
            <a:endParaRPr lang="en-GB" sz="2000" smtClean="0"/>
          </a:p>
          <a:p>
            <a:pPr eaLnBrk="1" hangingPunct="1"/>
            <a:r>
              <a:rPr lang="en-GB" sz="2000" smtClean="0"/>
              <a:t>Neither employer nor employee gains from poor selection</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231775" y="260350"/>
            <a:ext cx="4772025" cy="576263"/>
          </a:xfrm>
        </p:spPr>
        <p:txBody>
          <a:bodyPr/>
          <a:lstStyle/>
          <a:p>
            <a:pPr eaLnBrk="1" hangingPunct="1"/>
            <a:r>
              <a:rPr lang="en-GB" smtClean="0"/>
              <a:t>Validity Summary</a:t>
            </a:r>
          </a:p>
        </p:txBody>
      </p:sp>
      <p:sp>
        <p:nvSpPr>
          <p:cNvPr id="130051" name="Rectangle 3"/>
          <p:cNvSpPr>
            <a:spLocks noGrp="1" noChangeArrowheads="1"/>
          </p:cNvSpPr>
          <p:nvPr>
            <p:ph type="body" idx="1"/>
          </p:nvPr>
        </p:nvSpPr>
        <p:spPr>
          <a:xfrm>
            <a:off x="468313" y="946150"/>
            <a:ext cx="8064500" cy="5578475"/>
          </a:xfrm>
        </p:spPr>
        <p:txBody>
          <a:bodyPr/>
          <a:lstStyle/>
          <a:p>
            <a:pPr eaLnBrk="1" hangingPunct="1">
              <a:lnSpc>
                <a:spcPct val="130000"/>
              </a:lnSpc>
            </a:pPr>
            <a:r>
              <a:rPr lang="en-GB" smtClean="0"/>
              <a:t>Validity is crucial</a:t>
            </a:r>
          </a:p>
          <a:p>
            <a:pPr eaLnBrk="1" hangingPunct="1">
              <a:lnSpc>
                <a:spcPct val="130000"/>
              </a:lnSpc>
            </a:pPr>
            <a:r>
              <a:rPr lang="en-GB" smtClean="0"/>
              <a:t>Validation-centric approach maximises validity </a:t>
            </a:r>
          </a:p>
          <a:p>
            <a:pPr eaLnBrk="1" hangingPunct="1">
              <a:lnSpc>
                <a:spcPct val="130000"/>
              </a:lnSpc>
            </a:pPr>
            <a:r>
              <a:rPr lang="en-GB" smtClean="0"/>
              <a:t>Matched performance model defines more clearly what we are measuring and predicting</a:t>
            </a:r>
          </a:p>
          <a:p>
            <a:pPr eaLnBrk="1" hangingPunct="1">
              <a:lnSpc>
                <a:spcPct val="130000"/>
              </a:lnSpc>
            </a:pPr>
            <a:r>
              <a:rPr lang="en-GB" smtClean="0"/>
              <a:t>Ongoing international research programme to build up huge body of understanding on links to key occupational measures</a:t>
            </a:r>
          </a:p>
          <a:p>
            <a:pPr eaLnBrk="1" hangingPunct="1">
              <a:lnSpc>
                <a:spcPct val="130000"/>
              </a:lnSpc>
            </a:pPr>
            <a:r>
              <a:rPr lang="en-GB" smtClean="0"/>
              <a:t>Both Wave questionnaires (IA and SA) have a pattern of exceptional validity in predicting competencies, overall performance and promotability</a:t>
            </a:r>
          </a:p>
          <a:p>
            <a:pPr eaLnBrk="1" hangingPunct="1">
              <a:lnSpc>
                <a:spcPct val="130000"/>
              </a:lnSpc>
              <a:buFont typeface="Arial" charset="0"/>
              <a:buNone/>
            </a:pPr>
            <a:endParaRPr lang="en-GB" smtClean="0"/>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ctrTitle"/>
          </p:nvPr>
        </p:nvSpPr>
        <p:spPr>
          <a:xfrm>
            <a:off x="685800" y="2924175"/>
            <a:ext cx="7772400" cy="866775"/>
          </a:xfrm>
        </p:spPr>
        <p:txBody>
          <a:bodyPr/>
          <a:lstStyle/>
          <a:p>
            <a:pPr eaLnBrk="1" hangingPunct="1"/>
            <a:r>
              <a:rPr lang="en-GB" dirty="0" smtClean="0"/>
              <a:t>Additional Wave Reports</a:t>
            </a:r>
          </a:p>
        </p:txBody>
      </p:sp>
      <p:sp>
        <p:nvSpPr>
          <p:cNvPr id="131075" name="Rectangle 3"/>
          <p:cNvSpPr>
            <a:spLocks noGrp="1" noChangeArrowheads="1"/>
          </p:cNvSpPr>
          <p:nvPr>
            <p:ph type="subTitle" idx="1"/>
          </p:nvPr>
        </p:nvSpPr>
        <p:spPr/>
        <p:txBody>
          <a:bodyPr/>
          <a:lstStyle/>
          <a:p>
            <a:pPr eaLnBrk="1" hangingPunct="1"/>
            <a:r>
              <a:rPr lang="en-GB" dirty="0" smtClean="0"/>
              <a:t>International Accreditation -Wave</a:t>
            </a:r>
            <a:endParaRPr lang="en-US" dirty="0" smtClean="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0"/>
          <p:cNvSpPr>
            <a:spLocks noGrp="1" noChangeArrowheads="1"/>
          </p:cNvSpPr>
          <p:nvPr>
            <p:ph type="title"/>
          </p:nvPr>
        </p:nvSpPr>
        <p:spPr>
          <a:xfrm>
            <a:off x="231775" y="182563"/>
            <a:ext cx="8085138" cy="574675"/>
          </a:xfrm>
        </p:spPr>
        <p:txBody>
          <a:bodyPr/>
          <a:lstStyle/>
          <a:p>
            <a:pPr eaLnBrk="1" hangingPunct="1"/>
            <a:r>
              <a:rPr lang="en-GB" smtClean="0"/>
              <a:t>Saville Consulting Wave Types  Model</a:t>
            </a:r>
          </a:p>
        </p:txBody>
      </p:sp>
      <p:sp>
        <p:nvSpPr>
          <p:cNvPr id="132099" name="Rectangle 21"/>
          <p:cNvSpPr>
            <a:spLocks noChangeArrowheads="1"/>
          </p:cNvSpPr>
          <p:nvPr/>
        </p:nvSpPr>
        <p:spPr bwMode="auto">
          <a:xfrm>
            <a:off x="0" y="0"/>
            <a:ext cx="9144000" cy="6858000"/>
          </a:xfrm>
          <a:prstGeom prst="rect">
            <a:avLst/>
          </a:prstGeom>
          <a:noFill/>
          <a:ln w="9525">
            <a:noFill/>
            <a:miter lim="800000"/>
            <a:headEnd/>
            <a:tailEnd/>
          </a:ln>
        </p:spPr>
        <p:txBody>
          <a:bodyPr wrap="none" anchor="ctr"/>
          <a:lstStyle/>
          <a:p>
            <a:endParaRPr lang="en-GB"/>
          </a:p>
        </p:txBody>
      </p:sp>
      <p:sp>
        <p:nvSpPr>
          <p:cNvPr id="132100" name="AutoShape 22"/>
          <p:cNvSpPr>
            <a:spLocks noChangeArrowheads="1"/>
          </p:cNvSpPr>
          <p:nvPr/>
        </p:nvSpPr>
        <p:spPr bwMode="auto">
          <a:xfrm>
            <a:off x="4752975" y="4270375"/>
            <a:ext cx="1947863" cy="520700"/>
          </a:xfrm>
          <a:prstGeom prst="roundRect">
            <a:avLst>
              <a:gd name="adj" fmla="val 16667"/>
            </a:avLst>
          </a:prstGeom>
          <a:solidFill>
            <a:srgbClr val="387C2B"/>
          </a:solidFill>
          <a:ln w="9525">
            <a:solidFill>
              <a:srgbClr val="FFFFFF"/>
            </a:solidFill>
            <a:round/>
            <a:headEnd/>
            <a:tailEnd/>
          </a:ln>
        </p:spPr>
        <p:txBody>
          <a:bodyPr wrap="none" anchor="ctr"/>
          <a:lstStyle/>
          <a:p>
            <a:endParaRPr lang="en-GB"/>
          </a:p>
        </p:txBody>
      </p:sp>
      <p:sp>
        <p:nvSpPr>
          <p:cNvPr id="132101" name="AutoShape 23"/>
          <p:cNvSpPr>
            <a:spLocks noChangeArrowheads="1"/>
          </p:cNvSpPr>
          <p:nvPr/>
        </p:nvSpPr>
        <p:spPr bwMode="auto">
          <a:xfrm>
            <a:off x="4740275" y="2044700"/>
            <a:ext cx="1943100" cy="520700"/>
          </a:xfrm>
          <a:prstGeom prst="roundRect">
            <a:avLst>
              <a:gd name="adj" fmla="val 16667"/>
            </a:avLst>
          </a:prstGeom>
          <a:solidFill>
            <a:srgbClr val="C1AF2C"/>
          </a:solidFill>
          <a:ln w="9525">
            <a:solidFill>
              <a:srgbClr val="FFFFFF"/>
            </a:solidFill>
            <a:round/>
            <a:headEnd/>
            <a:tailEnd/>
          </a:ln>
        </p:spPr>
        <p:txBody>
          <a:bodyPr wrap="none" anchor="ctr"/>
          <a:lstStyle/>
          <a:p>
            <a:endParaRPr lang="en-GB"/>
          </a:p>
        </p:txBody>
      </p:sp>
      <p:sp>
        <p:nvSpPr>
          <p:cNvPr id="132102" name="AutoShape 24"/>
          <p:cNvSpPr>
            <a:spLocks noChangeArrowheads="1"/>
          </p:cNvSpPr>
          <p:nvPr/>
        </p:nvSpPr>
        <p:spPr bwMode="auto">
          <a:xfrm>
            <a:off x="1731963" y="2044700"/>
            <a:ext cx="1944687" cy="520700"/>
          </a:xfrm>
          <a:prstGeom prst="roundRect">
            <a:avLst>
              <a:gd name="adj" fmla="val 16667"/>
            </a:avLst>
          </a:prstGeom>
          <a:solidFill>
            <a:srgbClr val="B32317"/>
          </a:solidFill>
          <a:ln w="9525">
            <a:solidFill>
              <a:srgbClr val="FFFFFF"/>
            </a:solidFill>
            <a:round/>
            <a:headEnd/>
            <a:tailEnd/>
          </a:ln>
        </p:spPr>
        <p:txBody>
          <a:bodyPr wrap="none" anchor="ctr"/>
          <a:lstStyle/>
          <a:p>
            <a:endParaRPr lang="en-GB"/>
          </a:p>
        </p:txBody>
      </p:sp>
      <p:sp>
        <p:nvSpPr>
          <p:cNvPr id="132103" name="Rectangle 25"/>
          <p:cNvSpPr>
            <a:spLocks noChangeArrowheads="1"/>
          </p:cNvSpPr>
          <p:nvPr/>
        </p:nvSpPr>
        <p:spPr bwMode="auto">
          <a:xfrm>
            <a:off x="4700588" y="2078038"/>
            <a:ext cx="2016125" cy="360362"/>
          </a:xfrm>
          <a:prstGeom prst="rect">
            <a:avLst/>
          </a:prstGeom>
          <a:noFill/>
          <a:ln w="9525">
            <a:noFill/>
            <a:miter lim="800000"/>
            <a:headEnd/>
            <a:tailEnd/>
          </a:ln>
        </p:spPr>
        <p:txBody>
          <a:bodyPr wrap="none" anchor="ctr"/>
          <a:lstStyle/>
          <a:p>
            <a:pPr defTabSz="179388">
              <a:lnSpc>
                <a:spcPct val="145000"/>
              </a:lnSpc>
              <a:spcBef>
                <a:spcPct val="0"/>
              </a:spcBef>
            </a:pPr>
            <a:r>
              <a:rPr lang="en-GB" sz="2000"/>
              <a:t>ADAPTABILITY</a:t>
            </a:r>
          </a:p>
        </p:txBody>
      </p:sp>
      <p:sp>
        <p:nvSpPr>
          <p:cNvPr id="132104" name="Rectangle 26"/>
          <p:cNvSpPr>
            <a:spLocks noChangeArrowheads="1"/>
          </p:cNvSpPr>
          <p:nvPr/>
        </p:nvSpPr>
        <p:spPr bwMode="auto">
          <a:xfrm>
            <a:off x="4800600" y="4294188"/>
            <a:ext cx="1828800" cy="360362"/>
          </a:xfrm>
          <a:prstGeom prst="rect">
            <a:avLst/>
          </a:prstGeom>
          <a:noFill/>
          <a:ln w="9525">
            <a:noFill/>
            <a:miter lim="800000"/>
            <a:headEnd/>
            <a:tailEnd/>
          </a:ln>
        </p:spPr>
        <p:txBody>
          <a:bodyPr wrap="none" anchor="ctr"/>
          <a:lstStyle/>
          <a:p>
            <a:pPr>
              <a:lnSpc>
                <a:spcPct val="145000"/>
              </a:lnSpc>
              <a:spcBef>
                <a:spcPct val="0"/>
              </a:spcBef>
            </a:pPr>
            <a:r>
              <a:rPr lang="en-GB" sz="2200"/>
              <a:t>DELIVERY</a:t>
            </a:r>
          </a:p>
        </p:txBody>
      </p:sp>
      <p:sp>
        <p:nvSpPr>
          <p:cNvPr id="132105" name="Rectangle 27"/>
          <p:cNvSpPr>
            <a:spLocks noChangeArrowheads="1"/>
          </p:cNvSpPr>
          <p:nvPr/>
        </p:nvSpPr>
        <p:spPr bwMode="auto">
          <a:xfrm>
            <a:off x="1804988" y="1955800"/>
            <a:ext cx="1800225" cy="503238"/>
          </a:xfrm>
          <a:prstGeom prst="rect">
            <a:avLst/>
          </a:prstGeom>
          <a:noFill/>
          <a:ln w="9525">
            <a:noFill/>
            <a:miter lim="800000"/>
            <a:headEnd/>
            <a:tailEnd/>
          </a:ln>
        </p:spPr>
        <p:txBody>
          <a:bodyPr wrap="none"/>
          <a:lstStyle/>
          <a:p>
            <a:pPr>
              <a:lnSpc>
                <a:spcPct val="145000"/>
              </a:lnSpc>
              <a:spcBef>
                <a:spcPct val="0"/>
              </a:spcBef>
            </a:pPr>
            <a:r>
              <a:rPr lang="en-GB" sz="2200"/>
              <a:t>INFLUENCE</a:t>
            </a:r>
          </a:p>
        </p:txBody>
      </p:sp>
      <p:sp>
        <p:nvSpPr>
          <p:cNvPr id="132106" name="Rectangle 28"/>
          <p:cNvSpPr>
            <a:spLocks noChangeArrowheads="1"/>
          </p:cNvSpPr>
          <p:nvPr/>
        </p:nvSpPr>
        <p:spPr bwMode="auto">
          <a:xfrm>
            <a:off x="1176338" y="1052513"/>
            <a:ext cx="6337300" cy="701675"/>
          </a:xfrm>
          <a:prstGeom prst="rect">
            <a:avLst/>
          </a:prstGeom>
          <a:noFill/>
          <a:ln w="9525">
            <a:noFill/>
            <a:miter lim="800000"/>
            <a:headEnd/>
            <a:tailEnd/>
          </a:ln>
        </p:spPr>
        <p:txBody>
          <a:bodyPr>
            <a:spAutoFit/>
          </a:bodyPr>
          <a:lstStyle/>
          <a:p>
            <a:pPr>
              <a:lnSpc>
                <a:spcPct val="200000"/>
              </a:lnSpc>
              <a:spcBef>
                <a:spcPct val="0"/>
              </a:spcBef>
            </a:pPr>
            <a:r>
              <a:rPr lang="en-GB" sz="2000"/>
              <a:t>4 People Types based on High/Low on Clusters:</a:t>
            </a:r>
          </a:p>
        </p:txBody>
      </p:sp>
      <p:sp>
        <p:nvSpPr>
          <p:cNvPr id="132107" name="AutoShape 29"/>
          <p:cNvSpPr>
            <a:spLocks noChangeArrowheads="1"/>
          </p:cNvSpPr>
          <p:nvPr/>
        </p:nvSpPr>
        <p:spPr bwMode="auto">
          <a:xfrm>
            <a:off x="1722438" y="4235450"/>
            <a:ext cx="1944687" cy="520700"/>
          </a:xfrm>
          <a:prstGeom prst="roundRect">
            <a:avLst>
              <a:gd name="adj" fmla="val 16667"/>
            </a:avLst>
          </a:prstGeom>
          <a:solidFill>
            <a:srgbClr val="5A87C5"/>
          </a:solidFill>
          <a:ln w="9525">
            <a:solidFill>
              <a:srgbClr val="FFFFFF"/>
            </a:solidFill>
            <a:round/>
            <a:headEnd/>
            <a:tailEnd/>
          </a:ln>
        </p:spPr>
        <p:txBody>
          <a:bodyPr wrap="none" anchor="ctr"/>
          <a:lstStyle/>
          <a:p>
            <a:endParaRPr lang="en-GB"/>
          </a:p>
        </p:txBody>
      </p:sp>
      <p:sp>
        <p:nvSpPr>
          <p:cNvPr id="132108" name="Rectangle 30"/>
          <p:cNvSpPr>
            <a:spLocks noChangeArrowheads="1"/>
          </p:cNvSpPr>
          <p:nvPr/>
        </p:nvSpPr>
        <p:spPr bwMode="auto">
          <a:xfrm>
            <a:off x="1914525" y="4260850"/>
            <a:ext cx="1681163" cy="360363"/>
          </a:xfrm>
          <a:prstGeom prst="rect">
            <a:avLst/>
          </a:prstGeom>
          <a:noFill/>
          <a:ln w="9525">
            <a:noFill/>
            <a:miter lim="800000"/>
            <a:headEnd/>
            <a:tailEnd/>
          </a:ln>
        </p:spPr>
        <p:txBody>
          <a:bodyPr wrap="none" lIns="0" anchor="ctr"/>
          <a:lstStyle/>
          <a:p>
            <a:pPr>
              <a:lnSpc>
                <a:spcPct val="145000"/>
              </a:lnSpc>
              <a:spcBef>
                <a:spcPct val="0"/>
              </a:spcBef>
            </a:pPr>
            <a:r>
              <a:rPr lang="en-GB" sz="2200"/>
              <a:t>THOUGHT</a:t>
            </a:r>
          </a:p>
        </p:txBody>
      </p:sp>
      <p:sp>
        <p:nvSpPr>
          <p:cNvPr id="132109" name="Rectangle 32"/>
          <p:cNvSpPr>
            <a:spLocks noChangeArrowheads="1"/>
          </p:cNvSpPr>
          <p:nvPr/>
        </p:nvSpPr>
        <p:spPr bwMode="auto">
          <a:xfrm>
            <a:off x="3679825" y="1690688"/>
            <a:ext cx="1008063" cy="946150"/>
          </a:xfrm>
          <a:prstGeom prst="rect">
            <a:avLst/>
          </a:prstGeom>
          <a:noFill/>
          <a:ln w="9525">
            <a:noFill/>
            <a:miter lim="800000"/>
            <a:headEnd/>
            <a:tailEnd/>
          </a:ln>
        </p:spPr>
        <p:txBody>
          <a:bodyPr>
            <a:spAutoFit/>
          </a:bodyPr>
          <a:lstStyle/>
          <a:p>
            <a:pPr>
              <a:lnSpc>
                <a:spcPct val="200000"/>
              </a:lnSpc>
              <a:spcBef>
                <a:spcPct val="0"/>
              </a:spcBef>
            </a:pPr>
            <a:r>
              <a:rPr lang="en-GB" sz="2800" b="1"/>
              <a:t>&amp;</a:t>
            </a:r>
          </a:p>
        </p:txBody>
      </p:sp>
      <p:sp>
        <p:nvSpPr>
          <p:cNvPr id="132110" name="Rectangle 33"/>
          <p:cNvSpPr>
            <a:spLocks noChangeArrowheads="1"/>
          </p:cNvSpPr>
          <p:nvPr/>
        </p:nvSpPr>
        <p:spPr bwMode="auto">
          <a:xfrm>
            <a:off x="1182688" y="3324225"/>
            <a:ext cx="6337300" cy="701675"/>
          </a:xfrm>
          <a:prstGeom prst="rect">
            <a:avLst/>
          </a:prstGeom>
          <a:noFill/>
          <a:ln w="9525">
            <a:noFill/>
            <a:miter lim="800000"/>
            <a:headEnd/>
            <a:tailEnd/>
          </a:ln>
        </p:spPr>
        <p:txBody>
          <a:bodyPr>
            <a:spAutoFit/>
          </a:bodyPr>
          <a:lstStyle/>
          <a:p>
            <a:pPr>
              <a:lnSpc>
                <a:spcPct val="200000"/>
              </a:lnSpc>
              <a:spcBef>
                <a:spcPct val="0"/>
              </a:spcBef>
            </a:pPr>
            <a:r>
              <a:rPr lang="en-GB" sz="2000"/>
              <a:t>4 Task Types based on High/Low on Clusters:</a:t>
            </a:r>
          </a:p>
        </p:txBody>
      </p:sp>
      <p:sp>
        <p:nvSpPr>
          <p:cNvPr id="132111" name="Rectangle 34"/>
          <p:cNvSpPr>
            <a:spLocks noChangeArrowheads="1"/>
          </p:cNvSpPr>
          <p:nvPr/>
        </p:nvSpPr>
        <p:spPr bwMode="auto">
          <a:xfrm>
            <a:off x="3708400" y="3935413"/>
            <a:ext cx="1008063" cy="946150"/>
          </a:xfrm>
          <a:prstGeom prst="rect">
            <a:avLst/>
          </a:prstGeom>
          <a:noFill/>
          <a:ln w="9525">
            <a:noFill/>
            <a:miter lim="800000"/>
            <a:headEnd/>
            <a:tailEnd/>
          </a:ln>
        </p:spPr>
        <p:txBody>
          <a:bodyPr>
            <a:spAutoFit/>
          </a:bodyPr>
          <a:lstStyle/>
          <a:p>
            <a:pPr>
              <a:lnSpc>
                <a:spcPct val="200000"/>
              </a:lnSpc>
              <a:spcBef>
                <a:spcPct val="0"/>
              </a:spcBef>
            </a:pPr>
            <a:r>
              <a:rPr lang="en-GB" sz="2800" b="1"/>
              <a:t>&amp;</a:t>
            </a:r>
          </a:p>
        </p:txBody>
      </p:sp>
      <p:sp>
        <p:nvSpPr>
          <p:cNvPr id="132112" name="Rectangle 35"/>
          <p:cNvSpPr>
            <a:spLocks noChangeArrowheads="1"/>
          </p:cNvSpPr>
          <p:nvPr/>
        </p:nvSpPr>
        <p:spPr bwMode="auto">
          <a:xfrm>
            <a:off x="1090613" y="4935538"/>
            <a:ext cx="6337300" cy="701675"/>
          </a:xfrm>
          <a:prstGeom prst="rect">
            <a:avLst/>
          </a:prstGeom>
          <a:noFill/>
          <a:ln w="9525">
            <a:noFill/>
            <a:miter lim="800000"/>
            <a:headEnd/>
            <a:tailEnd/>
          </a:ln>
        </p:spPr>
        <p:txBody>
          <a:bodyPr>
            <a:spAutoFit/>
          </a:bodyPr>
          <a:lstStyle/>
          <a:p>
            <a:pPr>
              <a:lnSpc>
                <a:spcPct val="200000"/>
              </a:lnSpc>
              <a:spcBef>
                <a:spcPct val="0"/>
              </a:spcBef>
            </a:pPr>
            <a:r>
              <a:rPr lang="en-GB" sz="2000" b="1">
                <a:solidFill>
                  <a:srgbClr val="00204E"/>
                </a:solidFill>
              </a:rPr>
              <a:t>= 16 Wave Types</a:t>
            </a:r>
          </a:p>
        </p:txBody>
      </p:sp>
      <p:sp>
        <p:nvSpPr>
          <p:cNvPr id="132113" name="Rectangle 36"/>
          <p:cNvSpPr>
            <a:spLocks noChangeArrowheads="1"/>
          </p:cNvSpPr>
          <p:nvPr/>
        </p:nvSpPr>
        <p:spPr bwMode="auto">
          <a:xfrm>
            <a:off x="1258888" y="2632075"/>
            <a:ext cx="6337300" cy="701675"/>
          </a:xfrm>
          <a:prstGeom prst="rect">
            <a:avLst/>
          </a:prstGeom>
          <a:noFill/>
          <a:ln w="9525">
            <a:noFill/>
            <a:miter lim="800000"/>
            <a:headEnd/>
            <a:tailEnd/>
          </a:ln>
        </p:spPr>
        <p:txBody>
          <a:bodyPr>
            <a:spAutoFit/>
          </a:bodyPr>
          <a:lstStyle/>
          <a:p>
            <a:pPr>
              <a:lnSpc>
                <a:spcPct val="200000"/>
              </a:lnSpc>
              <a:spcBef>
                <a:spcPct val="0"/>
              </a:spcBef>
            </a:pPr>
            <a:r>
              <a:rPr lang="en-GB" sz="2000"/>
              <a:t>combined with</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231775" y="477838"/>
            <a:ext cx="6335713" cy="574675"/>
          </a:xfrm>
        </p:spPr>
        <p:txBody>
          <a:bodyPr/>
          <a:lstStyle/>
          <a:p>
            <a:pPr eaLnBrk="1" hangingPunct="1"/>
            <a:r>
              <a:rPr lang="en-GB" smtClean="0"/>
              <a:t>Wave Types Report</a:t>
            </a:r>
            <a:r>
              <a:rPr lang="en-GB" b="1" smtClean="0"/>
              <a:t/>
            </a:r>
            <a:br>
              <a:rPr lang="en-GB" b="1" smtClean="0"/>
            </a:br>
            <a:endParaRPr lang="en-GB" b="1" smtClean="0"/>
          </a:p>
        </p:txBody>
      </p:sp>
      <p:sp>
        <p:nvSpPr>
          <p:cNvPr id="133123" name="Rectangle 6"/>
          <p:cNvSpPr>
            <a:spLocks noGrp="1" noChangeArrowheads="1"/>
          </p:cNvSpPr>
          <p:nvPr>
            <p:ph type="body" sz="half" idx="1"/>
          </p:nvPr>
        </p:nvSpPr>
        <p:spPr>
          <a:xfrm>
            <a:off x="395288" y="981075"/>
            <a:ext cx="3816350" cy="4967288"/>
          </a:xfrm>
        </p:spPr>
        <p:txBody>
          <a:bodyPr/>
          <a:lstStyle/>
          <a:p>
            <a:pPr eaLnBrk="1" hangingPunct="1">
              <a:lnSpc>
                <a:spcPct val="90000"/>
              </a:lnSpc>
            </a:pPr>
            <a:r>
              <a:rPr lang="en-GB" sz="1800" smtClean="0"/>
              <a:t>Report Overview:</a:t>
            </a:r>
          </a:p>
          <a:p>
            <a:pPr eaLnBrk="1" hangingPunct="1">
              <a:lnSpc>
                <a:spcPct val="90000"/>
              </a:lnSpc>
            </a:pPr>
            <a:endParaRPr lang="en-GB" sz="1800" smtClean="0"/>
          </a:p>
          <a:p>
            <a:pPr eaLnBrk="1" hangingPunct="1">
              <a:lnSpc>
                <a:spcPct val="90000"/>
              </a:lnSpc>
            </a:pPr>
            <a:r>
              <a:rPr lang="en-GB" sz="1800" smtClean="0"/>
              <a:t>Based on Styles questionnaire</a:t>
            </a:r>
          </a:p>
          <a:p>
            <a:pPr eaLnBrk="1" hangingPunct="1">
              <a:lnSpc>
                <a:spcPct val="90000"/>
              </a:lnSpc>
            </a:pPr>
            <a:endParaRPr lang="en-GB" sz="1800" smtClean="0"/>
          </a:p>
          <a:p>
            <a:pPr eaLnBrk="1" hangingPunct="1">
              <a:lnSpc>
                <a:spcPct val="90000"/>
              </a:lnSpc>
            </a:pPr>
            <a:r>
              <a:rPr lang="en-GB" sz="1800" smtClean="0"/>
              <a:t>Typology Output </a:t>
            </a:r>
          </a:p>
          <a:p>
            <a:pPr eaLnBrk="1" hangingPunct="1">
              <a:lnSpc>
                <a:spcPct val="90000"/>
              </a:lnSpc>
            </a:pPr>
            <a:endParaRPr lang="en-GB" sz="1800" smtClean="0"/>
          </a:p>
          <a:p>
            <a:pPr eaLnBrk="1" hangingPunct="1">
              <a:lnSpc>
                <a:spcPct val="90000"/>
              </a:lnSpc>
            </a:pPr>
            <a:r>
              <a:rPr lang="en-GB" sz="1800" smtClean="0"/>
              <a:t>4 Clusters covering 3 Sections each</a:t>
            </a:r>
          </a:p>
          <a:p>
            <a:pPr eaLnBrk="1" hangingPunct="1">
              <a:lnSpc>
                <a:spcPct val="90000"/>
              </a:lnSpc>
            </a:pPr>
            <a:endParaRPr lang="en-GB" sz="1800" smtClean="0"/>
          </a:p>
          <a:p>
            <a:pPr eaLnBrk="1" hangingPunct="1">
              <a:lnSpc>
                <a:spcPct val="90000"/>
              </a:lnSpc>
            </a:pPr>
            <a:r>
              <a:rPr lang="en-GB" sz="1800" smtClean="0"/>
              <a:t>People Type Matrix</a:t>
            </a:r>
          </a:p>
          <a:p>
            <a:pPr eaLnBrk="1" hangingPunct="1">
              <a:lnSpc>
                <a:spcPct val="90000"/>
              </a:lnSpc>
            </a:pPr>
            <a:endParaRPr lang="en-GB" sz="1800" smtClean="0"/>
          </a:p>
          <a:p>
            <a:pPr eaLnBrk="1" hangingPunct="1">
              <a:lnSpc>
                <a:spcPct val="90000"/>
              </a:lnSpc>
            </a:pPr>
            <a:r>
              <a:rPr lang="en-GB" sz="1800" smtClean="0"/>
              <a:t>Task Type Matrix</a:t>
            </a:r>
          </a:p>
          <a:p>
            <a:pPr eaLnBrk="1" hangingPunct="1">
              <a:lnSpc>
                <a:spcPct val="90000"/>
              </a:lnSpc>
            </a:pPr>
            <a:endParaRPr lang="en-GB" sz="1800" smtClean="0"/>
          </a:p>
          <a:p>
            <a:pPr eaLnBrk="1" hangingPunct="1">
              <a:lnSpc>
                <a:spcPct val="90000"/>
              </a:lnSpc>
            </a:pPr>
            <a:r>
              <a:rPr lang="en-GB" sz="1800" smtClean="0"/>
              <a:t>1 of 16 Types</a:t>
            </a:r>
          </a:p>
          <a:p>
            <a:pPr eaLnBrk="1" hangingPunct="1">
              <a:lnSpc>
                <a:spcPct val="90000"/>
              </a:lnSpc>
            </a:pPr>
            <a:endParaRPr lang="en-GB" sz="1800" smtClean="0"/>
          </a:p>
          <a:p>
            <a:pPr eaLnBrk="1" hangingPunct="1">
              <a:lnSpc>
                <a:spcPct val="90000"/>
              </a:lnSpc>
            </a:pPr>
            <a:r>
              <a:rPr lang="en-GB" sz="1800" smtClean="0"/>
              <a:t>Types Implications</a:t>
            </a:r>
          </a:p>
          <a:p>
            <a:pPr eaLnBrk="1" hangingPunct="1">
              <a:lnSpc>
                <a:spcPct val="90000"/>
              </a:lnSpc>
            </a:pPr>
            <a:endParaRPr lang="en-GB" sz="1800" smtClean="0"/>
          </a:p>
        </p:txBody>
      </p:sp>
      <p:pic>
        <p:nvPicPr>
          <p:cNvPr id="133124" name="Picture 4"/>
          <p:cNvPicPr>
            <a:picLocks noChangeAspect="1" noChangeArrowheads="1"/>
          </p:cNvPicPr>
          <p:nvPr/>
        </p:nvPicPr>
        <p:blipFill>
          <a:blip r:embed="rId3" cstate="print"/>
          <a:srcRect l="31429" t="12549" r="30499" b="24690"/>
          <a:stretch>
            <a:fillRect/>
          </a:stretch>
        </p:blipFill>
        <p:spPr bwMode="auto">
          <a:xfrm>
            <a:off x="4632325" y="1096963"/>
            <a:ext cx="4278313" cy="5159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250825" y="333375"/>
            <a:ext cx="6842125" cy="496888"/>
          </a:xfrm>
          <a:noFill/>
        </p:spPr>
        <p:txBody>
          <a:bodyPr/>
          <a:lstStyle/>
          <a:p>
            <a:pPr eaLnBrk="1" hangingPunct="1"/>
            <a:r>
              <a:rPr lang="en-GB" smtClean="0"/>
              <a:t>People Type</a:t>
            </a:r>
          </a:p>
        </p:txBody>
      </p:sp>
      <p:pic>
        <p:nvPicPr>
          <p:cNvPr id="134147" name="Picture 3"/>
          <p:cNvPicPr>
            <a:picLocks noChangeAspect="1" noChangeArrowheads="1"/>
          </p:cNvPicPr>
          <p:nvPr/>
        </p:nvPicPr>
        <p:blipFill>
          <a:blip r:embed="rId3" cstate="print"/>
          <a:srcRect l="22679" t="14014" r="21976" b="9213"/>
          <a:stretch>
            <a:fillRect/>
          </a:stretch>
        </p:blipFill>
        <p:spPr bwMode="auto">
          <a:xfrm>
            <a:off x="4211638" y="1484313"/>
            <a:ext cx="4352925" cy="4416425"/>
          </a:xfrm>
          <a:prstGeom prst="rect">
            <a:avLst/>
          </a:prstGeom>
          <a:noFill/>
          <a:ln w="9525">
            <a:noFill/>
            <a:miter lim="800000"/>
            <a:headEnd/>
            <a:tailEnd/>
          </a:ln>
        </p:spPr>
      </p:pic>
      <p:sp>
        <p:nvSpPr>
          <p:cNvPr id="134148" name="Rectangle 4"/>
          <p:cNvSpPr>
            <a:spLocks noChangeArrowheads="1"/>
          </p:cNvSpPr>
          <p:nvPr/>
        </p:nvSpPr>
        <p:spPr bwMode="auto">
          <a:xfrm>
            <a:off x="323850" y="1120775"/>
            <a:ext cx="3960813" cy="5505450"/>
          </a:xfrm>
          <a:prstGeom prst="rect">
            <a:avLst/>
          </a:prstGeom>
          <a:noFill/>
          <a:ln w="9525">
            <a:noFill/>
            <a:miter lim="800000"/>
            <a:headEnd/>
            <a:tailEnd/>
          </a:ln>
        </p:spPr>
        <p:txBody>
          <a:bodyPr/>
          <a:lstStyle/>
          <a:p>
            <a:pPr algn="l">
              <a:lnSpc>
                <a:spcPct val="200000"/>
              </a:lnSpc>
              <a:spcBef>
                <a:spcPct val="0"/>
              </a:spcBef>
              <a:buFont typeface="Arial" charset="0"/>
              <a:buChar char="»"/>
            </a:pPr>
            <a:r>
              <a:rPr lang="en-GB" sz="1800"/>
              <a:t> Influence=Horizontal Axis</a:t>
            </a:r>
          </a:p>
          <a:p>
            <a:pPr algn="l">
              <a:lnSpc>
                <a:spcPct val="200000"/>
              </a:lnSpc>
              <a:spcBef>
                <a:spcPct val="0"/>
              </a:spcBef>
              <a:buFont typeface="Arial" charset="0"/>
              <a:buChar char="»"/>
            </a:pPr>
            <a:r>
              <a:rPr lang="en-GB" sz="1800"/>
              <a:t> Adaptability= Vertical Axis</a:t>
            </a:r>
          </a:p>
          <a:p>
            <a:pPr algn="l">
              <a:lnSpc>
                <a:spcPct val="200000"/>
              </a:lnSpc>
              <a:spcBef>
                <a:spcPct val="0"/>
              </a:spcBef>
              <a:buFont typeface="Arial" charset="0"/>
              <a:buChar char="»"/>
            </a:pPr>
            <a:r>
              <a:rPr lang="en-GB" sz="1800"/>
              <a:t> 10 Stens = Strength Scale</a:t>
            </a:r>
          </a:p>
          <a:p>
            <a:pPr algn="l">
              <a:lnSpc>
                <a:spcPct val="200000"/>
              </a:lnSpc>
              <a:spcBef>
                <a:spcPct val="0"/>
              </a:spcBef>
              <a:buFont typeface="Arial" charset="0"/>
              <a:buChar char="»"/>
            </a:pPr>
            <a:r>
              <a:rPr lang="en-GB" sz="1800"/>
              <a:t> Score = Orange Indicator </a:t>
            </a:r>
          </a:p>
          <a:p>
            <a:pPr algn="l">
              <a:lnSpc>
                <a:spcPct val="200000"/>
              </a:lnSpc>
              <a:spcBef>
                <a:spcPct val="0"/>
              </a:spcBef>
              <a:buFont typeface="Arial" charset="0"/>
              <a:buChar char="»"/>
            </a:pPr>
            <a:r>
              <a:rPr lang="en-GB" sz="1800"/>
              <a:t> People Type = Orange Box</a:t>
            </a:r>
          </a:p>
          <a:p>
            <a:pPr algn="l">
              <a:lnSpc>
                <a:spcPct val="200000"/>
              </a:lnSpc>
              <a:spcBef>
                <a:spcPct val="0"/>
              </a:spcBef>
              <a:buFont typeface="Arial" charset="0"/>
              <a:buChar char="»"/>
            </a:pPr>
            <a:r>
              <a:rPr lang="en-GB" sz="1800"/>
              <a:t> Axis Distance = Differentiation</a:t>
            </a:r>
          </a:p>
          <a:p>
            <a:pPr algn="l">
              <a:lnSpc>
                <a:spcPct val="200000"/>
              </a:lnSpc>
              <a:spcBef>
                <a:spcPct val="0"/>
              </a:spcBef>
              <a:buFont typeface="Arial" charset="0"/>
              <a:buChar char="»"/>
            </a:pPr>
            <a:r>
              <a:rPr lang="en-GB" sz="1800"/>
              <a:t> Verbalise Meaning</a:t>
            </a:r>
          </a:p>
          <a:p>
            <a:pPr algn="l">
              <a:lnSpc>
                <a:spcPct val="200000"/>
              </a:lnSpc>
              <a:spcBef>
                <a:spcPct val="0"/>
              </a:spcBef>
              <a:buFont typeface="Arial" charset="0"/>
              <a:buChar char="»"/>
            </a:pPr>
            <a:r>
              <a:rPr lang="en-GB" sz="1800"/>
              <a:t> Discuss People Type Two-way</a:t>
            </a:r>
            <a:r>
              <a:rPr lang="en-GB" sz="2000"/>
              <a:t> </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231775" y="260350"/>
            <a:ext cx="4772025" cy="576263"/>
          </a:xfrm>
        </p:spPr>
        <p:txBody>
          <a:bodyPr/>
          <a:lstStyle/>
          <a:p>
            <a:pPr eaLnBrk="1" hangingPunct="1"/>
            <a:r>
              <a:rPr lang="en-GB" smtClean="0"/>
              <a:t>Wave Model – People Types</a:t>
            </a:r>
          </a:p>
        </p:txBody>
      </p:sp>
      <p:sp>
        <p:nvSpPr>
          <p:cNvPr id="135171" name="AutoShape 3"/>
          <p:cNvSpPr>
            <a:spLocks noChangeAspect="1" noChangeArrowheads="1"/>
          </p:cNvSpPr>
          <p:nvPr/>
        </p:nvSpPr>
        <p:spPr bwMode="auto">
          <a:xfrm>
            <a:off x="1905000" y="1135063"/>
            <a:ext cx="5229225" cy="4206875"/>
          </a:xfrm>
          <a:prstGeom prst="roundRect">
            <a:avLst>
              <a:gd name="adj" fmla="val 7551"/>
            </a:avLst>
          </a:prstGeom>
          <a:gradFill rotWithShape="1">
            <a:gsLst>
              <a:gs pos="0">
                <a:srgbClr val="00B7CE"/>
              </a:gs>
              <a:gs pos="100000">
                <a:srgbClr val="0094A8"/>
              </a:gs>
            </a:gsLst>
            <a:path path="shape">
              <a:fillToRect l="50000" t="50000" r="50000" b="50000"/>
            </a:path>
          </a:gradFill>
          <a:ln w="12700">
            <a:solidFill>
              <a:schemeClr val="bg1"/>
            </a:solidFill>
            <a:round/>
            <a:headEnd/>
            <a:tailEnd/>
          </a:ln>
        </p:spPr>
        <p:txBody>
          <a:bodyPr wrap="none" anchor="ctr"/>
          <a:lstStyle/>
          <a:p>
            <a:pPr>
              <a:spcBef>
                <a:spcPct val="0"/>
              </a:spcBef>
            </a:pPr>
            <a:endParaRPr lang="en-GB" sz="2000" i="1">
              <a:solidFill>
                <a:schemeClr val="tx1"/>
              </a:solidFill>
            </a:endParaRPr>
          </a:p>
        </p:txBody>
      </p:sp>
      <p:sp>
        <p:nvSpPr>
          <p:cNvPr id="135172" name="Text Box 4"/>
          <p:cNvSpPr txBox="1">
            <a:spLocks noChangeAspect="1" noChangeArrowheads="1"/>
          </p:cNvSpPr>
          <p:nvPr/>
        </p:nvSpPr>
        <p:spPr bwMode="auto">
          <a:xfrm>
            <a:off x="2051050" y="3141663"/>
            <a:ext cx="2305050" cy="1925637"/>
          </a:xfrm>
          <a:prstGeom prst="rect">
            <a:avLst/>
          </a:prstGeom>
          <a:noFill/>
          <a:ln w="9525">
            <a:noFill/>
            <a:miter lim="800000"/>
            <a:headEnd/>
            <a:tailEnd/>
          </a:ln>
        </p:spPr>
        <p:txBody>
          <a:bodyPr>
            <a:spAutoFit/>
          </a:bodyPr>
          <a:lstStyle/>
          <a:p>
            <a:r>
              <a:rPr lang="en-GB" sz="1600" b="1"/>
              <a:t>Individualist</a:t>
            </a:r>
          </a:p>
          <a:p>
            <a:r>
              <a:rPr lang="en-GB" sz="1600"/>
              <a:t>Individualists are task- rather than people-focused.  They favour environments where their specialist expertise is valued.</a:t>
            </a:r>
          </a:p>
        </p:txBody>
      </p:sp>
      <p:sp>
        <p:nvSpPr>
          <p:cNvPr id="135173" name="Text Box 5"/>
          <p:cNvSpPr txBox="1">
            <a:spLocks noChangeAspect="1" noChangeArrowheads="1"/>
          </p:cNvSpPr>
          <p:nvPr/>
        </p:nvSpPr>
        <p:spPr bwMode="auto">
          <a:xfrm>
            <a:off x="4273550" y="1420813"/>
            <a:ext cx="2632075" cy="1681162"/>
          </a:xfrm>
          <a:prstGeom prst="rect">
            <a:avLst/>
          </a:prstGeom>
          <a:noFill/>
          <a:ln w="9525">
            <a:noFill/>
            <a:miter lim="800000"/>
            <a:headEnd/>
            <a:tailEnd/>
          </a:ln>
        </p:spPr>
        <p:txBody>
          <a:bodyPr>
            <a:spAutoFit/>
          </a:bodyPr>
          <a:lstStyle/>
          <a:p>
            <a:r>
              <a:rPr lang="en-GB" sz="1600" b="1"/>
              <a:t>Transformer</a:t>
            </a:r>
          </a:p>
          <a:p>
            <a:r>
              <a:rPr lang="en-GB" sz="1600"/>
              <a:t>Transformers combine interpersonal sensitivity with powerful social networks and definite leadership impact.</a:t>
            </a:r>
          </a:p>
        </p:txBody>
      </p:sp>
      <p:sp>
        <p:nvSpPr>
          <p:cNvPr id="135174" name="Text Box 6"/>
          <p:cNvSpPr txBox="1">
            <a:spLocks noChangeAspect="1" noChangeArrowheads="1"/>
          </p:cNvSpPr>
          <p:nvPr/>
        </p:nvSpPr>
        <p:spPr bwMode="auto">
          <a:xfrm>
            <a:off x="4284663" y="3146425"/>
            <a:ext cx="2674937" cy="1925638"/>
          </a:xfrm>
          <a:prstGeom prst="rect">
            <a:avLst/>
          </a:prstGeom>
          <a:noFill/>
          <a:ln w="9525">
            <a:noFill/>
            <a:miter lim="800000"/>
            <a:headEnd/>
            <a:tailEnd/>
          </a:ln>
        </p:spPr>
        <p:txBody>
          <a:bodyPr>
            <a:spAutoFit/>
          </a:bodyPr>
          <a:lstStyle/>
          <a:p>
            <a:r>
              <a:rPr lang="en-GB" sz="1600" b="1"/>
              <a:t>Influencer</a:t>
            </a:r>
          </a:p>
          <a:p>
            <a:r>
              <a:rPr lang="en-GB" sz="1600"/>
              <a:t>Influencers excel at communicating their message.  They enjoy using power and single-mindedly pursue their goals.</a:t>
            </a:r>
          </a:p>
        </p:txBody>
      </p:sp>
      <p:sp>
        <p:nvSpPr>
          <p:cNvPr id="135175" name="Text Box 7"/>
          <p:cNvSpPr txBox="1">
            <a:spLocks noChangeAspect="1" noChangeArrowheads="1"/>
          </p:cNvSpPr>
          <p:nvPr/>
        </p:nvSpPr>
        <p:spPr bwMode="auto">
          <a:xfrm>
            <a:off x="1987550" y="1422400"/>
            <a:ext cx="2398713" cy="1681163"/>
          </a:xfrm>
          <a:prstGeom prst="rect">
            <a:avLst/>
          </a:prstGeom>
          <a:noFill/>
          <a:ln w="9525">
            <a:noFill/>
            <a:miter lim="800000"/>
            <a:headEnd/>
            <a:tailEnd/>
          </a:ln>
        </p:spPr>
        <p:txBody>
          <a:bodyPr>
            <a:spAutoFit/>
          </a:bodyPr>
          <a:lstStyle/>
          <a:p>
            <a:r>
              <a:rPr lang="en-GB" sz="1600" b="1"/>
              <a:t>Adaptor</a:t>
            </a:r>
          </a:p>
          <a:p>
            <a:r>
              <a:rPr lang="en-GB" sz="1600"/>
              <a:t>Adaptors are supportive, resilient and flexible in response to change.  They are quiet and accommodating. </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277813" y="260350"/>
            <a:ext cx="6842125" cy="566738"/>
          </a:xfrm>
          <a:noFill/>
        </p:spPr>
        <p:txBody>
          <a:bodyPr/>
          <a:lstStyle/>
          <a:p>
            <a:pPr eaLnBrk="1" hangingPunct="1"/>
            <a:r>
              <a:rPr lang="en-GB" smtClean="0"/>
              <a:t>Task Type</a:t>
            </a:r>
          </a:p>
        </p:txBody>
      </p:sp>
      <p:pic>
        <p:nvPicPr>
          <p:cNvPr id="136195" name="Picture 3"/>
          <p:cNvPicPr>
            <a:picLocks noChangeAspect="1" noChangeArrowheads="1"/>
          </p:cNvPicPr>
          <p:nvPr/>
        </p:nvPicPr>
        <p:blipFill>
          <a:blip r:embed="rId3" cstate="print"/>
          <a:srcRect l="22142" t="15813" r="20084" b="8076"/>
          <a:stretch>
            <a:fillRect/>
          </a:stretch>
        </p:blipFill>
        <p:spPr bwMode="auto">
          <a:xfrm>
            <a:off x="4500563" y="1484313"/>
            <a:ext cx="4013200" cy="4378325"/>
          </a:xfrm>
          <a:prstGeom prst="rect">
            <a:avLst/>
          </a:prstGeom>
          <a:noFill/>
          <a:ln w="9525">
            <a:noFill/>
            <a:miter lim="800000"/>
            <a:headEnd/>
            <a:tailEnd/>
          </a:ln>
        </p:spPr>
      </p:pic>
      <p:sp>
        <p:nvSpPr>
          <p:cNvPr id="136196" name="Rectangle 4"/>
          <p:cNvSpPr>
            <a:spLocks noChangeArrowheads="1"/>
          </p:cNvSpPr>
          <p:nvPr/>
        </p:nvSpPr>
        <p:spPr bwMode="auto">
          <a:xfrm>
            <a:off x="323850" y="836613"/>
            <a:ext cx="4032250" cy="5800725"/>
          </a:xfrm>
          <a:prstGeom prst="rect">
            <a:avLst/>
          </a:prstGeom>
          <a:noFill/>
          <a:ln w="9525">
            <a:noFill/>
            <a:miter lim="800000"/>
            <a:headEnd/>
            <a:tailEnd/>
          </a:ln>
        </p:spPr>
        <p:txBody>
          <a:bodyPr/>
          <a:lstStyle/>
          <a:p>
            <a:pPr algn="l">
              <a:lnSpc>
                <a:spcPct val="200000"/>
              </a:lnSpc>
              <a:spcBef>
                <a:spcPct val="0"/>
              </a:spcBef>
              <a:buFont typeface="Arial" charset="0"/>
              <a:buChar char="»"/>
            </a:pPr>
            <a:r>
              <a:rPr lang="en-GB" sz="1800"/>
              <a:t> Delivery = Horizontal Axis</a:t>
            </a:r>
          </a:p>
          <a:p>
            <a:pPr algn="l">
              <a:lnSpc>
                <a:spcPct val="200000"/>
              </a:lnSpc>
              <a:spcBef>
                <a:spcPct val="0"/>
              </a:spcBef>
              <a:buFont typeface="Arial" charset="0"/>
              <a:buChar char="»"/>
            </a:pPr>
            <a:r>
              <a:rPr lang="en-GB" sz="1800"/>
              <a:t> Thought = Vertical Axis</a:t>
            </a:r>
          </a:p>
          <a:p>
            <a:pPr algn="l">
              <a:lnSpc>
                <a:spcPct val="200000"/>
              </a:lnSpc>
              <a:spcBef>
                <a:spcPct val="0"/>
              </a:spcBef>
              <a:buFont typeface="Arial" charset="0"/>
              <a:buChar char="»"/>
            </a:pPr>
            <a:r>
              <a:rPr lang="en-GB" sz="1800"/>
              <a:t> 10 Stens = Strength Scale</a:t>
            </a:r>
          </a:p>
          <a:p>
            <a:pPr algn="l">
              <a:lnSpc>
                <a:spcPct val="200000"/>
              </a:lnSpc>
              <a:spcBef>
                <a:spcPct val="0"/>
              </a:spcBef>
              <a:buFont typeface="Arial" charset="0"/>
              <a:buChar char="»"/>
            </a:pPr>
            <a:r>
              <a:rPr lang="en-GB" sz="1800"/>
              <a:t> Score = Orange Indicator </a:t>
            </a:r>
          </a:p>
          <a:p>
            <a:pPr algn="l">
              <a:lnSpc>
                <a:spcPct val="200000"/>
              </a:lnSpc>
              <a:spcBef>
                <a:spcPct val="0"/>
              </a:spcBef>
              <a:buFont typeface="Arial" charset="0"/>
              <a:buChar char="»"/>
            </a:pPr>
            <a:r>
              <a:rPr lang="en-GB" sz="1800"/>
              <a:t> Task Type = Orange Box</a:t>
            </a:r>
          </a:p>
          <a:p>
            <a:pPr algn="l">
              <a:lnSpc>
                <a:spcPct val="200000"/>
              </a:lnSpc>
              <a:spcBef>
                <a:spcPct val="0"/>
              </a:spcBef>
              <a:buFont typeface="Arial" charset="0"/>
              <a:buChar char="»"/>
            </a:pPr>
            <a:r>
              <a:rPr lang="en-GB" sz="1800"/>
              <a:t> Axis Distance = Differentiation</a:t>
            </a:r>
          </a:p>
          <a:p>
            <a:pPr algn="l">
              <a:lnSpc>
                <a:spcPct val="200000"/>
              </a:lnSpc>
              <a:spcBef>
                <a:spcPct val="0"/>
              </a:spcBef>
              <a:buFont typeface="Arial" charset="0"/>
              <a:buChar char="»"/>
            </a:pPr>
            <a:r>
              <a:rPr lang="en-GB" sz="1800"/>
              <a:t> Verbalise Meaning</a:t>
            </a:r>
          </a:p>
          <a:p>
            <a:pPr algn="l">
              <a:lnSpc>
                <a:spcPct val="200000"/>
              </a:lnSpc>
              <a:spcBef>
                <a:spcPct val="0"/>
              </a:spcBef>
              <a:buFont typeface="Arial" charset="0"/>
              <a:buChar char="»"/>
            </a:pPr>
            <a:r>
              <a:rPr lang="en-GB" sz="1800"/>
              <a:t> Discuss Task Type Two-way</a:t>
            </a:r>
            <a:r>
              <a:rPr lang="en-GB" sz="2000"/>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7186" name="AutoShape 2"/>
          <p:cNvSpPr>
            <a:spLocks noChangeArrowheads="1"/>
          </p:cNvSpPr>
          <p:nvPr/>
        </p:nvSpPr>
        <p:spPr bwMode="auto">
          <a:xfrm>
            <a:off x="4216400" y="5876925"/>
            <a:ext cx="1946275" cy="520700"/>
          </a:xfrm>
          <a:prstGeom prst="roundRect">
            <a:avLst>
              <a:gd name="adj" fmla="val 16667"/>
            </a:avLst>
          </a:prstGeom>
          <a:solidFill>
            <a:srgbClr val="387C2B"/>
          </a:solidFill>
          <a:ln w="9525">
            <a:solidFill>
              <a:srgbClr val="FFFFFF"/>
            </a:solidFill>
            <a:round/>
            <a:headEnd/>
            <a:tailEnd/>
          </a:ln>
        </p:spPr>
        <p:txBody>
          <a:bodyPr wrap="none" anchor="ctr"/>
          <a:lstStyle/>
          <a:p>
            <a:endParaRPr lang="en-GB"/>
          </a:p>
        </p:txBody>
      </p:sp>
      <p:sp>
        <p:nvSpPr>
          <p:cNvPr id="3677187" name="AutoShape 3"/>
          <p:cNvSpPr>
            <a:spLocks noChangeArrowheads="1"/>
          </p:cNvSpPr>
          <p:nvPr/>
        </p:nvSpPr>
        <p:spPr bwMode="auto">
          <a:xfrm>
            <a:off x="4156075" y="4221163"/>
            <a:ext cx="2085975" cy="520700"/>
          </a:xfrm>
          <a:prstGeom prst="roundRect">
            <a:avLst>
              <a:gd name="adj" fmla="val 16667"/>
            </a:avLst>
          </a:prstGeom>
          <a:solidFill>
            <a:srgbClr val="C1AF2C"/>
          </a:solidFill>
          <a:ln w="9525">
            <a:solidFill>
              <a:srgbClr val="FFFFFF"/>
            </a:solidFill>
            <a:round/>
            <a:headEnd/>
            <a:tailEnd/>
          </a:ln>
        </p:spPr>
        <p:txBody>
          <a:bodyPr wrap="none" anchor="ctr"/>
          <a:lstStyle/>
          <a:p>
            <a:endParaRPr lang="en-GB"/>
          </a:p>
        </p:txBody>
      </p:sp>
      <p:sp>
        <p:nvSpPr>
          <p:cNvPr id="3677188" name="AutoShape 4"/>
          <p:cNvSpPr>
            <a:spLocks noChangeArrowheads="1"/>
          </p:cNvSpPr>
          <p:nvPr/>
        </p:nvSpPr>
        <p:spPr bwMode="auto">
          <a:xfrm>
            <a:off x="4152900" y="2692400"/>
            <a:ext cx="2019300" cy="520700"/>
          </a:xfrm>
          <a:prstGeom prst="roundRect">
            <a:avLst>
              <a:gd name="adj" fmla="val 16667"/>
            </a:avLst>
          </a:prstGeom>
          <a:solidFill>
            <a:srgbClr val="B32317"/>
          </a:solidFill>
          <a:ln w="9525">
            <a:solidFill>
              <a:srgbClr val="FFFFFF"/>
            </a:solidFill>
            <a:round/>
            <a:headEnd/>
            <a:tailEnd/>
          </a:ln>
        </p:spPr>
        <p:txBody>
          <a:bodyPr wrap="none" anchor="ctr"/>
          <a:lstStyle/>
          <a:p>
            <a:endParaRPr lang="en-GB"/>
          </a:p>
        </p:txBody>
      </p:sp>
      <p:sp>
        <p:nvSpPr>
          <p:cNvPr id="3677190" name="Freeform 6"/>
          <p:cNvSpPr>
            <a:spLocks/>
          </p:cNvSpPr>
          <p:nvPr/>
        </p:nvSpPr>
        <p:spPr bwMode="auto">
          <a:xfrm>
            <a:off x="1335088" y="3297238"/>
            <a:ext cx="1770062" cy="176212"/>
          </a:xfrm>
          <a:custGeom>
            <a:avLst/>
            <a:gdLst>
              <a:gd name="T0" fmla="*/ 0 w 1375"/>
              <a:gd name="T1" fmla="*/ 176212 h 136"/>
              <a:gd name="T2" fmla="*/ 875376 w 1375"/>
              <a:gd name="T3" fmla="*/ 0 h 136"/>
              <a:gd name="T4" fmla="*/ 1770062 w 1375"/>
              <a:gd name="T5" fmla="*/ 173621 h 136"/>
              <a:gd name="T6" fmla="*/ 0 60000 65536"/>
              <a:gd name="T7" fmla="*/ 0 60000 65536"/>
              <a:gd name="T8" fmla="*/ 0 60000 65536"/>
              <a:gd name="T9" fmla="*/ 0 w 1375"/>
              <a:gd name="T10" fmla="*/ 0 h 136"/>
              <a:gd name="T11" fmla="*/ 1375 w 1375"/>
              <a:gd name="T12" fmla="*/ 136 h 136"/>
            </a:gdLst>
            <a:ahLst/>
            <a:cxnLst>
              <a:cxn ang="T6">
                <a:pos x="T0" y="T1"/>
              </a:cxn>
              <a:cxn ang="T7">
                <a:pos x="T2" y="T3"/>
              </a:cxn>
              <a:cxn ang="T8">
                <a:pos x="T4" y="T5"/>
              </a:cxn>
            </a:cxnLst>
            <a:rect l="T9" t="T10" r="T11" b="T12"/>
            <a:pathLst>
              <a:path w="1375" h="136">
                <a:moveTo>
                  <a:pt x="0" y="136"/>
                </a:moveTo>
                <a:lnTo>
                  <a:pt x="680" y="0"/>
                </a:lnTo>
                <a:lnTo>
                  <a:pt x="1375" y="134"/>
                </a:lnTo>
              </a:path>
            </a:pathLst>
          </a:custGeom>
          <a:noFill/>
          <a:ln w="9525">
            <a:solidFill>
              <a:schemeClr val="accent2"/>
            </a:solidFill>
            <a:round/>
            <a:headEnd/>
            <a:tailEnd/>
          </a:ln>
        </p:spPr>
        <p:txBody>
          <a:bodyPr/>
          <a:lstStyle/>
          <a:p>
            <a:endParaRPr lang="en-GB"/>
          </a:p>
        </p:txBody>
      </p:sp>
      <p:sp>
        <p:nvSpPr>
          <p:cNvPr id="3677191" name="Freeform 7"/>
          <p:cNvSpPr>
            <a:spLocks/>
          </p:cNvSpPr>
          <p:nvPr/>
        </p:nvSpPr>
        <p:spPr bwMode="auto">
          <a:xfrm>
            <a:off x="850900" y="3768725"/>
            <a:ext cx="2746375" cy="350838"/>
          </a:xfrm>
          <a:custGeom>
            <a:avLst/>
            <a:gdLst>
              <a:gd name="T0" fmla="*/ 0 w 2134"/>
              <a:gd name="T1" fmla="*/ 350838 h 269"/>
              <a:gd name="T2" fmla="*/ 1360318 w 2134"/>
              <a:gd name="T3" fmla="*/ 0 h 269"/>
              <a:gd name="T4" fmla="*/ 2746375 w 2134"/>
              <a:gd name="T5" fmla="*/ 348230 h 269"/>
              <a:gd name="T6" fmla="*/ 0 60000 65536"/>
              <a:gd name="T7" fmla="*/ 0 60000 65536"/>
              <a:gd name="T8" fmla="*/ 0 60000 65536"/>
              <a:gd name="T9" fmla="*/ 0 w 2134"/>
              <a:gd name="T10" fmla="*/ 0 h 269"/>
              <a:gd name="T11" fmla="*/ 2134 w 2134"/>
              <a:gd name="T12" fmla="*/ 269 h 269"/>
            </a:gdLst>
            <a:ahLst/>
            <a:cxnLst>
              <a:cxn ang="T6">
                <a:pos x="T0" y="T1"/>
              </a:cxn>
              <a:cxn ang="T7">
                <a:pos x="T2" y="T3"/>
              </a:cxn>
              <a:cxn ang="T8">
                <a:pos x="T4" y="T5"/>
              </a:cxn>
            </a:cxnLst>
            <a:rect l="T9" t="T10" r="T11" b="T12"/>
            <a:pathLst>
              <a:path w="2134" h="269">
                <a:moveTo>
                  <a:pt x="0" y="269"/>
                </a:moveTo>
                <a:lnTo>
                  <a:pt x="1057" y="0"/>
                </a:lnTo>
                <a:lnTo>
                  <a:pt x="2134" y="267"/>
                </a:lnTo>
              </a:path>
            </a:pathLst>
          </a:custGeom>
          <a:noFill/>
          <a:ln w="9525">
            <a:solidFill>
              <a:schemeClr val="accent2"/>
            </a:solidFill>
            <a:round/>
            <a:headEnd/>
            <a:tailEnd/>
          </a:ln>
        </p:spPr>
        <p:txBody>
          <a:bodyPr/>
          <a:lstStyle/>
          <a:p>
            <a:endParaRPr lang="en-GB"/>
          </a:p>
        </p:txBody>
      </p:sp>
      <p:sp>
        <p:nvSpPr>
          <p:cNvPr id="3677192" name="Freeform 8"/>
          <p:cNvSpPr>
            <a:spLocks/>
          </p:cNvSpPr>
          <p:nvPr/>
        </p:nvSpPr>
        <p:spPr bwMode="auto">
          <a:xfrm>
            <a:off x="455613" y="4122738"/>
            <a:ext cx="3551237" cy="530225"/>
          </a:xfrm>
          <a:custGeom>
            <a:avLst/>
            <a:gdLst>
              <a:gd name="T0" fmla="*/ 0 w 2758"/>
              <a:gd name="T1" fmla="*/ 522408 h 407"/>
              <a:gd name="T2" fmla="*/ 1755017 w 2758"/>
              <a:gd name="T3" fmla="*/ 0 h 407"/>
              <a:gd name="T4" fmla="*/ 3551237 w 2758"/>
              <a:gd name="T5" fmla="*/ 530225 h 407"/>
              <a:gd name="T6" fmla="*/ 0 60000 65536"/>
              <a:gd name="T7" fmla="*/ 0 60000 65536"/>
              <a:gd name="T8" fmla="*/ 0 60000 65536"/>
              <a:gd name="T9" fmla="*/ 0 w 2758"/>
              <a:gd name="T10" fmla="*/ 0 h 407"/>
              <a:gd name="T11" fmla="*/ 2758 w 2758"/>
              <a:gd name="T12" fmla="*/ 407 h 407"/>
            </a:gdLst>
            <a:ahLst/>
            <a:cxnLst>
              <a:cxn ang="T6">
                <a:pos x="T0" y="T1"/>
              </a:cxn>
              <a:cxn ang="T7">
                <a:pos x="T2" y="T3"/>
              </a:cxn>
              <a:cxn ang="T8">
                <a:pos x="T4" y="T5"/>
              </a:cxn>
            </a:cxnLst>
            <a:rect l="T9" t="T10" r="T11" b="T12"/>
            <a:pathLst>
              <a:path w="2758" h="407">
                <a:moveTo>
                  <a:pt x="0" y="401"/>
                </a:moveTo>
                <a:lnTo>
                  <a:pt x="1363" y="0"/>
                </a:lnTo>
                <a:lnTo>
                  <a:pt x="2758" y="407"/>
                </a:lnTo>
              </a:path>
            </a:pathLst>
          </a:custGeom>
          <a:noFill/>
          <a:ln w="9525">
            <a:solidFill>
              <a:schemeClr val="accent2"/>
            </a:solidFill>
            <a:round/>
            <a:headEnd/>
            <a:tailEnd/>
          </a:ln>
        </p:spPr>
        <p:txBody>
          <a:bodyPr/>
          <a:lstStyle/>
          <a:p>
            <a:endParaRPr lang="en-GB"/>
          </a:p>
        </p:txBody>
      </p:sp>
      <p:sp>
        <p:nvSpPr>
          <p:cNvPr id="3677193" name="Freeform 9"/>
          <p:cNvSpPr>
            <a:spLocks/>
          </p:cNvSpPr>
          <p:nvPr/>
        </p:nvSpPr>
        <p:spPr bwMode="auto">
          <a:xfrm>
            <a:off x="53975" y="4537075"/>
            <a:ext cx="4318000" cy="606425"/>
          </a:xfrm>
          <a:custGeom>
            <a:avLst/>
            <a:gdLst>
              <a:gd name="T0" fmla="*/ 4318000 w 2720"/>
              <a:gd name="T1" fmla="*/ 590550 h 382"/>
              <a:gd name="T2" fmla="*/ 2155825 w 2720"/>
              <a:gd name="T3" fmla="*/ 0 h 382"/>
              <a:gd name="T4" fmla="*/ 0 w 2720"/>
              <a:gd name="T5" fmla="*/ 606425 h 382"/>
              <a:gd name="T6" fmla="*/ 0 60000 65536"/>
              <a:gd name="T7" fmla="*/ 0 60000 65536"/>
              <a:gd name="T8" fmla="*/ 0 60000 65536"/>
              <a:gd name="T9" fmla="*/ 0 w 2720"/>
              <a:gd name="T10" fmla="*/ 0 h 382"/>
              <a:gd name="T11" fmla="*/ 2720 w 2720"/>
              <a:gd name="T12" fmla="*/ 382 h 382"/>
            </a:gdLst>
            <a:ahLst/>
            <a:cxnLst>
              <a:cxn ang="T6">
                <a:pos x="T0" y="T1"/>
              </a:cxn>
              <a:cxn ang="T7">
                <a:pos x="T2" y="T3"/>
              </a:cxn>
              <a:cxn ang="T8">
                <a:pos x="T4" y="T5"/>
              </a:cxn>
            </a:cxnLst>
            <a:rect l="T9" t="T10" r="T11" b="T12"/>
            <a:pathLst>
              <a:path w="2720" h="382">
                <a:moveTo>
                  <a:pt x="2720" y="372"/>
                </a:moveTo>
                <a:lnTo>
                  <a:pt x="1358" y="0"/>
                </a:lnTo>
                <a:lnTo>
                  <a:pt x="0" y="382"/>
                </a:lnTo>
              </a:path>
            </a:pathLst>
          </a:custGeom>
          <a:noFill/>
          <a:ln w="9525">
            <a:solidFill>
              <a:schemeClr val="accent2"/>
            </a:solidFill>
            <a:round/>
            <a:headEnd/>
            <a:tailEnd/>
          </a:ln>
        </p:spPr>
        <p:txBody>
          <a:bodyPr/>
          <a:lstStyle/>
          <a:p>
            <a:endParaRPr lang="en-GB"/>
          </a:p>
        </p:txBody>
      </p:sp>
      <p:sp>
        <p:nvSpPr>
          <p:cNvPr id="3677194" name="AutoShape 10"/>
          <p:cNvSpPr>
            <a:spLocks noChangeArrowheads="1"/>
          </p:cNvSpPr>
          <p:nvPr/>
        </p:nvSpPr>
        <p:spPr bwMode="auto">
          <a:xfrm rot="-1170231">
            <a:off x="1584325" y="2220913"/>
            <a:ext cx="2301875" cy="3394075"/>
          </a:xfrm>
          <a:prstGeom prst="triangle">
            <a:avLst>
              <a:gd name="adj" fmla="val 52227"/>
            </a:avLst>
          </a:prstGeom>
          <a:solidFill>
            <a:srgbClr val="009BB0">
              <a:alpha val="50195"/>
            </a:srgbClr>
          </a:solidFill>
          <a:ln w="12700">
            <a:solidFill>
              <a:schemeClr val="hlink"/>
            </a:solidFill>
            <a:miter lim="800000"/>
            <a:headEnd/>
            <a:tailEnd/>
          </a:ln>
        </p:spPr>
        <p:txBody>
          <a:bodyPr wrap="none" anchor="ctr"/>
          <a:lstStyle/>
          <a:p>
            <a:endParaRPr lang="en-GB"/>
          </a:p>
        </p:txBody>
      </p:sp>
      <p:sp>
        <p:nvSpPr>
          <p:cNvPr id="3677195" name="AutoShape 11"/>
          <p:cNvSpPr>
            <a:spLocks noChangeArrowheads="1"/>
          </p:cNvSpPr>
          <p:nvPr/>
        </p:nvSpPr>
        <p:spPr bwMode="auto">
          <a:xfrm rot="1170231" flipH="1">
            <a:off x="555625" y="2220913"/>
            <a:ext cx="2301875" cy="3394075"/>
          </a:xfrm>
          <a:prstGeom prst="triangle">
            <a:avLst>
              <a:gd name="adj" fmla="val 52551"/>
            </a:avLst>
          </a:prstGeom>
          <a:solidFill>
            <a:srgbClr val="009BB0">
              <a:alpha val="30980"/>
            </a:srgbClr>
          </a:solidFill>
          <a:ln w="12700">
            <a:solidFill>
              <a:srgbClr val="009999"/>
            </a:solidFill>
            <a:miter lim="800000"/>
            <a:headEnd/>
            <a:tailEnd/>
          </a:ln>
        </p:spPr>
        <p:txBody>
          <a:bodyPr wrap="none" anchor="ctr"/>
          <a:lstStyle/>
          <a:p>
            <a:endParaRPr lang="en-GB"/>
          </a:p>
        </p:txBody>
      </p:sp>
      <p:sp>
        <p:nvSpPr>
          <p:cNvPr id="3677196" name="Freeform 12"/>
          <p:cNvSpPr>
            <a:spLocks/>
          </p:cNvSpPr>
          <p:nvPr/>
        </p:nvSpPr>
        <p:spPr bwMode="auto">
          <a:xfrm>
            <a:off x="454025" y="4649788"/>
            <a:ext cx="3552825" cy="595312"/>
          </a:xfrm>
          <a:custGeom>
            <a:avLst/>
            <a:gdLst>
              <a:gd name="T0" fmla="*/ 3552825 w 2760"/>
              <a:gd name="T1" fmla="*/ 5211 h 457"/>
              <a:gd name="T2" fmla="*/ 1757104 w 2760"/>
              <a:gd name="T3" fmla="*/ 595312 h 457"/>
              <a:gd name="T4" fmla="*/ 0 w 2760"/>
              <a:gd name="T5" fmla="*/ 0 h 457"/>
              <a:gd name="T6" fmla="*/ 0 60000 65536"/>
              <a:gd name="T7" fmla="*/ 0 60000 65536"/>
              <a:gd name="T8" fmla="*/ 0 60000 65536"/>
              <a:gd name="T9" fmla="*/ 0 w 2760"/>
              <a:gd name="T10" fmla="*/ 0 h 457"/>
              <a:gd name="T11" fmla="*/ 2760 w 2760"/>
              <a:gd name="T12" fmla="*/ 457 h 457"/>
            </a:gdLst>
            <a:ahLst/>
            <a:cxnLst>
              <a:cxn ang="T6">
                <a:pos x="T0" y="T1"/>
              </a:cxn>
              <a:cxn ang="T7">
                <a:pos x="T2" y="T3"/>
              </a:cxn>
              <a:cxn ang="T8">
                <a:pos x="T4" y="T5"/>
              </a:cxn>
            </a:cxnLst>
            <a:rect l="T9" t="T10" r="T11" b="T12"/>
            <a:pathLst>
              <a:path w="2760" h="457">
                <a:moveTo>
                  <a:pt x="2760" y="4"/>
                </a:moveTo>
                <a:lnTo>
                  <a:pt x="1365" y="457"/>
                </a:lnTo>
                <a:lnTo>
                  <a:pt x="0" y="0"/>
                </a:lnTo>
              </a:path>
            </a:pathLst>
          </a:custGeom>
          <a:noFill/>
          <a:ln w="9525">
            <a:solidFill>
              <a:srgbClr val="009BB0"/>
            </a:solidFill>
            <a:round/>
            <a:headEnd/>
            <a:tailEnd/>
          </a:ln>
        </p:spPr>
        <p:txBody>
          <a:bodyPr/>
          <a:lstStyle/>
          <a:p>
            <a:endParaRPr lang="en-GB"/>
          </a:p>
        </p:txBody>
      </p:sp>
      <p:sp>
        <p:nvSpPr>
          <p:cNvPr id="3677197" name="Freeform 13"/>
          <p:cNvSpPr>
            <a:spLocks/>
          </p:cNvSpPr>
          <p:nvPr/>
        </p:nvSpPr>
        <p:spPr bwMode="auto">
          <a:xfrm>
            <a:off x="847725" y="4119563"/>
            <a:ext cx="2754313" cy="357187"/>
          </a:xfrm>
          <a:custGeom>
            <a:avLst/>
            <a:gdLst>
              <a:gd name="T0" fmla="*/ 2754313 w 2140"/>
              <a:gd name="T1" fmla="*/ 2598 h 275"/>
              <a:gd name="T2" fmla="*/ 1362999 w 2140"/>
              <a:gd name="T3" fmla="*/ 357187 h 275"/>
              <a:gd name="T4" fmla="*/ 0 w 2140"/>
              <a:gd name="T5" fmla="*/ 0 h 275"/>
              <a:gd name="T6" fmla="*/ 0 60000 65536"/>
              <a:gd name="T7" fmla="*/ 0 60000 65536"/>
              <a:gd name="T8" fmla="*/ 0 60000 65536"/>
              <a:gd name="T9" fmla="*/ 0 w 2140"/>
              <a:gd name="T10" fmla="*/ 0 h 275"/>
              <a:gd name="T11" fmla="*/ 2140 w 2140"/>
              <a:gd name="T12" fmla="*/ 275 h 275"/>
            </a:gdLst>
            <a:ahLst/>
            <a:cxnLst>
              <a:cxn ang="T6">
                <a:pos x="T0" y="T1"/>
              </a:cxn>
              <a:cxn ang="T7">
                <a:pos x="T2" y="T3"/>
              </a:cxn>
              <a:cxn ang="T8">
                <a:pos x="T4" y="T5"/>
              </a:cxn>
            </a:cxnLst>
            <a:rect l="T9" t="T10" r="T11" b="T12"/>
            <a:pathLst>
              <a:path w="2140" h="275">
                <a:moveTo>
                  <a:pt x="2140" y="2"/>
                </a:moveTo>
                <a:lnTo>
                  <a:pt x="1059" y="275"/>
                </a:lnTo>
                <a:lnTo>
                  <a:pt x="0" y="0"/>
                </a:lnTo>
              </a:path>
            </a:pathLst>
          </a:custGeom>
          <a:noFill/>
          <a:ln w="9525">
            <a:solidFill>
              <a:srgbClr val="009BB0"/>
            </a:solidFill>
            <a:round/>
            <a:headEnd/>
            <a:tailEnd/>
          </a:ln>
        </p:spPr>
        <p:txBody>
          <a:bodyPr/>
          <a:lstStyle/>
          <a:p>
            <a:endParaRPr lang="en-GB"/>
          </a:p>
        </p:txBody>
      </p:sp>
      <p:sp>
        <p:nvSpPr>
          <p:cNvPr id="3677198" name="Freeform 14"/>
          <p:cNvSpPr>
            <a:spLocks/>
          </p:cNvSpPr>
          <p:nvPr/>
        </p:nvSpPr>
        <p:spPr bwMode="auto">
          <a:xfrm>
            <a:off x="1335088" y="3471863"/>
            <a:ext cx="1773237" cy="179387"/>
          </a:xfrm>
          <a:custGeom>
            <a:avLst/>
            <a:gdLst>
              <a:gd name="T0" fmla="*/ 1773237 w 1377"/>
              <a:gd name="T1" fmla="*/ 0 h 138"/>
              <a:gd name="T2" fmla="*/ 875673 w 1377"/>
              <a:gd name="T3" fmla="*/ 179387 h 138"/>
              <a:gd name="T4" fmla="*/ 0 w 1377"/>
              <a:gd name="T5" fmla="*/ 2600 h 138"/>
              <a:gd name="T6" fmla="*/ 0 60000 65536"/>
              <a:gd name="T7" fmla="*/ 0 60000 65536"/>
              <a:gd name="T8" fmla="*/ 0 60000 65536"/>
              <a:gd name="T9" fmla="*/ 0 w 1377"/>
              <a:gd name="T10" fmla="*/ 0 h 138"/>
              <a:gd name="T11" fmla="*/ 1377 w 1377"/>
              <a:gd name="T12" fmla="*/ 138 h 138"/>
            </a:gdLst>
            <a:ahLst/>
            <a:cxnLst>
              <a:cxn ang="T6">
                <a:pos x="T0" y="T1"/>
              </a:cxn>
              <a:cxn ang="T7">
                <a:pos x="T2" y="T3"/>
              </a:cxn>
              <a:cxn ang="T8">
                <a:pos x="T4" y="T5"/>
              </a:cxn>
            </a:cxnLst>
            <a:rect l="T9" t="T10" r="T11" b="T12"/>
            <a:pathLst>
              <a:path w="1377" h="138">
                <a:moveTo>
                  <a:pt x="1377" y="0"/>
                </a:moveTo>
                <a:lnTo>
                  <a:pt x="680" y="138"/>
                </a:lnTo>
                <a:lnTo>
                  <a:pt x="0" y="2"/>
                </a:lnTo>
              </a:path>
            </a:pathLst>
          </a:custGeom>
          <a:noFill/>
          <a:ln w="9525">
            <a:solidFill>
              <a:srgbClr val="009BB0"/>
            </a:solidFill>
            <a:round/>
            <a:headEnd/>
            <a:tailEnd/>
          </a:ln>
        </p:spPr>
        <p:txBody>
          <a:bodyPr/>
          <a:lstStyle/>
          <a:p>
            <a:endParaRPr lang="en-GB"/>
          </a:p>
        </p:txBody>
      </p:sp>
      <p:sp>
        <p:nvSpPr>
          <p:cNvPr id="3677199" name="Freeform 15"/>
          <p:cNvSpPr>
            <a:spLocks/>
          </p:cNvSpPr>
          <p:nvPr/>
        </p:nvSpPr>
        <p:spPr bwMode="auto">
          <a:xfrm>
            <a:off x="47625" y="5130800"/>
            <a:ext cx="2165350" cy="763588"/>
          </a:xfrm>
          <a:custGeom>
            <a:avLst/>
            <a:gdLst>
              <a:gd name="T0" fmla="*/ 2165350 w 1364"/>
              <a:gd name="T1" fmla="*/ 763588 h 481"/>
              <a:gd name="T2" fmla="*/ 0 w 1364"/>
              <a:gd name="T3" fmla="*/ 0 h 481"/>
              <a:gd name="T4" fmla="*/ 0 60000 65536"/>
              <a:gd name="T5" fmla="*/ 0 60000 65536"/>
              <a:gd name="T6" fmla="*/ 0 w 1364"/>
              <a:gd name="T7" fmla="*/ 0 h 481"/>
              <a:gd name="T8" fmla="*/ 1364 w 1364"/>
              <a:gd name="T9" fmla="*/ 481 h 481"/>
            </a:gdLst>
            <a:ahLst/>
            <a:cxnLst>
              <a:cxn ang="T4">
                <a:pos x="T0" y="T1"/>
              </a:cxn>
              <a:cxn ang="T5">
                <a:pos x="T2" y="T3"/>
              </a:cxn>
            </a:cxnLst>
            <a:rect l="T6" t="T7" r="T8" b="T9"/>
            <a:pathLst>
              <a:path w="1364" h="481">
                <a:moveTo>
                  <a:pt x="1364" y="481"/>
                </a:moveTo>
                <a:lnTo>
                  <a:pt x="0" y="0"/>
                </a:lnTo>
              </a:path>
            </a:pathLst>
          </a:custGeom>
          <a:noFill/>
          <a:ln w="9525">
            <a:solidFill>
              <a:srgbClr val="009BB0"/>
            </a:solidFill>
            <a:round/>
            <a:headEnd type="none" w="med" len="med"/>
            <a:tailEnd type="none" w="med" len="med"/>
          </a:ln>
        </p:spPr>
        <p:txBody>
          <a:bodyPr/>
          <a:lstStyle/>
          <a:p>
            <a:endParaRPr lang="en-GB"/>
          </a:p>
        </p:txBody>
      </p:sp>
      <p:sp>
        <p:nvSpPr>
          <p:cNvPr id="3677200" name="Line 16"/>
          <p:cNvSpPr>
            <a:spLocks noChangeShapeType="1"/>
          </p:cNvSpPr>
          <p:nvPr/>
        </p:nvSpPr>
        <p:spPr bwMode="auto">
          <a:xfrm flipH="1">
            <a:off x="2211388" y="5126038"/>
            <a:ext cx="2160587" cy="768350"/>
          </a:xfrm>
          <a:prstGeom prst="line">
            <a:avLst/>
          </a:prstGeom>
          <a:noFill/>
          <a:ln w="9525">
            <a:solidFill>
              <a:srgbClr val="009BB0"/>
            </a:solidFill>
            <a:round/>
            <a:headEnd/>
            <a:tailEnd/>
          </a:ln>
        </p:spPr>
        <p:txBody>
          <a:bodyPr/>
          <a:lstStyle/>
          <a:p>
            <a:endParaRPr lang="en-GB"/>
          </a:p>
        </p:txBody>
      </p:sp>
      <p:sp>
        <p:nvSpPr>
          <p:cNvPr id="15376" name="Freeform 17"/>
          <p:cNvSpPr>
            <a:spLocks/>
          </p:cNvSpPr>
          <p:nvPr/>
        </p:nvSpPr>
        <p:spPr bwMode="auto">
          <a:xfrm>
            <a:off x="2211388" y="2293938"/>
            <a:ext cx="865187" cy="1366837"/>
          </a:xfrm>
          <a:custGeom>
            <a:avLst/>
            <a:gdLst>
              <a:gd name="T0" fmla="*/ 865187 w 545"/>
              <a:gd name="T1" fmla="*/ 1150937 h 861"/>
              <a:gd name="T2" fmla="*/ 0 w 545"/>
              <a:gd name="T3" fmla="*/ 1366837 h 861"/>
              <a:gd name="T4" fmla="*/ 0 w 545"/>
              <a:gd name="T5" fmla="*/ 0 h 861"/>
              <a:gd name="T6" fmla="*/ 865187 w 545"/>
              <a:gd name="T7" fmla="*/ 1150937 h 861"/>
              <a:gd name="T8" fmla="*/ 0 60000 65536"/>
              <a:gd name="T9" fmla="*/ 0 60000 65536"/>
              <a:gd name="T10" fmla="*/ 0 60000 65536"/>
              <a:gd name="T11" fmla="*/ 0 60000 65536"/>
              <a:gd name="T12" fmla="*/ 0 w 545"/>
              <a:gd name="T13" fmla="*/ 0 h 861"/>
              <a:gd name="T14" fmla="*/ 545 w 545"/>
              <a:gd name="T15" fmla="*/ 861 h 861"/>
            </a:gdLst>
            <a:ahLst/>
            <a:cxnLst>
              <a:cxn ang="T8">
                <a:pos x="T0" y="T1"/>
              </a:cxn>
              <a:cxn ang="T9">
                <a:pos x="T2" y="T3"/>
              </a:cxn>
              <a:cxn ang="T10">
                <a:pos x="T4" y="T5"/>
              </a:cxn>
              <a:cxn ang="T11">
                <a:pos x="T6" y="T7"/>
              </a:cxn>
            </a:cxnLst>
            <a:rect l="T12" t="T13" r="T14" b="T15"/>
            <a:pathLst>
              <a:path w="545" h="861">
                <a:moveTo>
                  <a:pt x="545" y="725"/>
                </a:moveTo>
                <a:lnTo>
                  <a:pt x="0" y="861"/>
                </a:lnTo>
                <a:lnTo>
                  <a:pt x="0" y="0"/>
                </a:lnTo>
                <a:lnTo>
                  <a:pt x="545" y="725"/>
                </a:lnTo>
                <a:close/>
              </a:path>
            </a:pathLst>
          </a:custGeom>
          <a:noFill/>
          <a:ln w="9525">
            <a:noFill/>
            <a:round/>
            <a:headEnd/>
            <a:tailEnd/>
          </a:ln>
        </p:spPr>
        <p:txBody>
          <a:bodyPr/>
          <a:lstStyle/>
          <a:p>
            <a:endParaRPr lang="en-GB"/>
          </a:p>
        </p:txBody>
      </p:sp>
      <p:sp>
        <p:nvSpPr>
          <p:cNvPr id="3677202" name="Text Box 18"/>
          <p:cNvSpPr txBox="1">
            <a:spLocks noChangeArrowheads="1"/>
          </p:cNvSpPr>
          <p:nvPr/>
        </p:nvSpPr>
        <p:spPr bwMode="auto">
          <a:xfrm rot="-600000">
            <a:off x="1984375" y="2789238"/>
            <a:ext cx="1081088" cy="623887"/>
          </a:xfrm>
          <a:prstGeom prst="rect">
            <a:avLst/>
          </a:prstGeom>
          <a:noFill/>
          <a:ln w="9525">
            <a:noFill/>
            <a:miter lim="800000"/>
            <a:headEnd/>
            <a:tailEnd/>
          </a:ln>
        </p:spPr>
        <p:txBody>
          <a:bodyPr>
            <a:spAutoFit/>
          </a:bodyPr>
          <a:lstStyle/>
          <a:p>
            <a:r>
              <a:rPr lang="en-GB"/>
              <a:t>4</a:t>
            </a:r>
          </a:p>
          <a:p>
            <a:r>
              <a:rPr lang="en-GB"/>
              <a:t>Clusters</a:t>
            </a:r>
          </a:p>
        </p:txBody>
      </p:sp>
      <p:sp>
        <p:nvSpPr>
          <p:cNvPr id="3677203" name="Text Box 19"/>
          <p:cNvSpPr txBox="1">
            <a:spLocks noChangeArrowheads="1"/>
          </p:cNvSpPr>
          <p:nvPr/>
        </p:nvSpPr>
        <p:spPr bwMode="auto">
          <a:xfrm rot="547328">
            <a:off x="1355725" y="2808288"/>
            <a:ext cx="1081088" cy="623887"/>
          </a:xfrm>
          <a:prstGeom prst="rect">
            <a:avLst/>
          </a:prstGeom>
          <a:noFill/>
          <a:ln w="9525">
            <a:noFill/>
            <a:miter lim="800000"/>
            <a:headEnd/>
            <a:tailEnd/>
          </a:ln>
        </p:spPr>
        <p:txBody>
          <a:bodyPr>
            <a:spAutoFit/>
          </a:bodyPr>
          <a:lstStyle/>
          <a:p>
            <a:r>
              <a:rPr lang="en-GB"/>
              <a:t>4</a:t>
            </a:r>
          </a:p>
          <a:p>
            <a:r>
              <a:rPr lang="en-GB"/>
              <a:t>Clusters</a:t>
            </a:r>
          </a:p>
        </p:txBody>
      </p:sp>
      <p:sp>
        <p:nvSpPr>
          <p:cNvPr id="3677204" name="Text Box 20"/>
          <p:cNvSpPr txBox="1">
            <a:spLocks noChangeArrowheads="1"/>
          </p:cNvSpPr>
          <p:nvPr/>
        </p:nvSpPr>
        <p:spPr bwMode="auto">
          <a:xfrm rot="-840000">
            <a:off x="2238375" y="3797300"/>
            <a:ext cx="1154113" cy="304800"/>
          </a:xfrm>
          <a:prstGeom prst="rect">
            <a:avLst/>
          </a:prstGeom>
          <a:noFill/>
          <a:ln w="9525">
            <a:noFill/>
            <a:miter lim="800000"/>
            <a:headEnd/>
            <a:tailEnd/>
          </a:ln>
        </p:spPr>
        <p:txBody>
          <a:bodyPr>
            <a:spAutoFit/>
          </a:bodyPr>
          <a:lstStyle/>
          <a:p>
            <a:pPr algn="l"/>
            <a:r>
              <a:rPr lang="en-GB"/>
              <a:t>12 Sections</a:t>
            </a:r>
          </a:p>
        </p:txBody>
      </p:sp>
      <p:sp>
        <p:nvSpPr>
          <p:cNvPr id="3677205" name="Text Box 21"/>
          <p:cNvSpPr txBox="1">
            <a:spLocks noChangeArrowheads="1"/>
          </p:cNvSpPr>
          <p:nvPr/>
        </p:nvSpPr>
        <p:spPr bwMode="auto">
          <a:xfrm rot="869645">
            <a:off x="1079500" y="3754438"/>
            <a:ext cx="1154113" cy="304800"/>
          </a:xfrm>
          <a:prstGeom prst="rect">
            <a:avLst/>
          </a:prstGeom>
          <a:noFill/>
          <a:ln w="9525">
            <a:noFill/>
            <a:miter lim="800000"/>
            <a:headEnd/>
            <a:tailEnd/>
          </a:ln>
        </p:spPr>
        <p:txBody>
          <a:bodyPr>
            <a:spAutoFit/>
          </a:bodyPr>
          <a:lstStyle/>
          <a:p>
            <a:pPr algn="l"/>
            <a:r>
              <a:rPr lang="en-GB"/>
              <a:t>12 Sections</a:t>
            </a:r>
          </a:p>
        </p:txBody>
      </p:sp>
      <p:sp>
        <p:nvSpPr>
          <p:cNvPr id="3677206" name="Text Box 22"/>
          <p:cNvSpPr txBox="1">
            <a:spLocks noChangeArrowheads="1"/>
          </p:cNvSpPr>
          <p:nvPr/>
        </p:nvSpPr>
        <p:spPr bwMode="auto">
          <a:xfrm rot="-1034280">
            <a:off x="2235200" y="4468813"/>
            <a:ext cx="1581150" cy="304800"/>
          </a:xfrm>
          <a:prstGeom prst="rect">
            <a:avLst/>
          </a:prstGeom>
          <a:noFill/>
          <a:ln w="9525">
            <a:noFill/>
            <a:miter lim="800000"/>
            <a:headEnd/>
            <a:tailEnd/>
          </a:ln>
        </p:spPr>
        <p:txBody>
          <a:bodyPr>
            <a:spAutoFit/>
          </a:bodyPr>
          <a:lstStyle/>
          <a:p>
            <a:r>
              <a:rPr lang="en-GB"/>
              <a:t>36 Dimensions</a:t>
            </a:r>
          </a:p>
        </p:txBody>
      </p:sp>
      <p:sp>
        <p:nvSpPr>
          <p:cNvPr id="3677207" name="Text Box 23"/>
          <p:cNvSpPr txBox="1">
            <a:spLocks noChangeArrowheads="1"/>
          </p:cNvSpPr>
          <p:nvPr/>
        </p:nvSpPr>
        <p:spPr bwMode="auto">
          <a:xfrm rot="986005">
            <a:off x="614363" y="4448175"/>
            <a:ext cx="1581150" cy="304800"/>
          </a:xfrm>
          <a:prstGeom prst="rect">
            <a:avLst/>
          </a:prstGeom>
          <a:noFill/>
          <a:ln w="9525">
            <a:noFill/>
            <a:miter lim="800000"/>
            <a:headEnd/>
            <a:tailEnd/>
          </a:ln>
        </p:spPr>
        <p:txBody>
          <a:bodyPr>
            <a:spAutoFit/>
          </a:bodyPr>
          <a:lstStyle/>
          <a:p>
            <a:r>
              <a:rPr lang="en-GB"/>
              <a:t>36 Dimensions</a:t>
            </a:r>
          </a:p>
        </p:txBody>
      </p:sp>
      <p:sp>
        <p:nvSpPr>
          <p:cNvPr id="3677208" name="Text Box 24"/>
          <p:cNvSpPr txBox="1">
            <a:spLocks noChangeArrowheads="1"/>
          </p:cNvSpPr>
          <p:nvPr/>
        </p:nvSpPr>
        <p:spPr bwMode="auto">
          <a:xfrm rot="-1034280">
            <a:off x="2444750" y="5030788"/>
            <a:ext cx="1581150" cy="304800"/>
          </a:xfrm>
          <a:prstGeom prst="rect">
            <a:avLst/>
          </a:prstGeom>
          <a:noFill/>
          <a:ln w="9525">
            <a:noFill/>
            <a:miter lim="800000"/>
            <a:headEnd/>
            <a:tailEnd/>
          </a:ln>
        </p:spPr>
        <p:txBody>
          <a:bodyPr>
            <a:spAutoFit/>
          </a:bodyPr>
          <a:lstStyle/>
          <a:p>
            <a:r>
              <a:rPr lang="en-GB"/>
              <a:t>108 Facets</a:t>
            </a:r>
          </a:p>
        </p:txBody>
      </p:sp>
      <p:sp>
        <p:nvSpPr>
          <p:cNvPr id="3677209" name="Text Box 25"/>
          <p:cNvSpPr txBox="1">
            <a:spLocks noChangeArrowheads="1"/>
          </p:cNvSpPr>
          <p:nvPr/>
        </p:nvSpPr>
        <p:spPr bwMode="auto">
          <a:xfrm rot="1162998">
            <a:off x="392113" y="5011738"/>
            <a:ext cx="1581150" cy="304800"/>
          </a:xfrm>
          <a:prstGeom prst="rect">
            <a:avLst/>
          </a:prstGeom>
          <a:noFill/>
          <a:ln w="9525">
            <a:noFill/>
            <a:miter lim="800000"/>
            <a:headEnd/>
            <a:tailEnd/>
          </a:ln>
        </p:spPr>
        <p:txBody>
          <a:bodyPr>
            <a:spAutoFit/>
          </a:bodyPr>
          <a:lstStyle/>
          <a:p>
            <a:r>
              <a:rPr lang="en-GB"/>
              <a:t>108 Facets</a:t>
            </a:r>
          </a:p>
        </p:txBody>
      </p:sp>
      <p:sp>
        <p:nvSpPr>
          <p:cNvPr id="3677211" name="Rectangle 27"/>
          <p:cNvSpPr>
            <a:spLocks noChangeArrowheads="1"/>
          </p:cNvSpPr>
          <p:nvPr/>
        </p:nvSpPr>
        <p:spPr bwMode="auto">
          <a:xfrm>
            <a:off x="4152900" y="4221163"/>
            <a:ext cx="2078038" cy="360362"/>
          </a:xfrm>
          <a:prstGeom prst="rect">
            <a:avLst/>
          </a:prstGeom>
          <a:noFill/>
          <a:ln w="9525">
            <a:noFill/>
            <a:miter lim="800000"/>
            <a:headEnd/>
            <a:tailEnd/>
          </a:ln>
        </p:spPr>
        <p:txBody>
          <a:bodyPr wrap="none" anchor="ctr"/>
          <a:lstStyle/>
          <a:p>
            <a:pPr algn="l" defTabSz="179388">
              <a:lnSpc>
                <a:spcPct val="145000"/>
              </a:lnSpc>
              <a:spcBef>
                <a:spcPct val="0"/>
              </a:spcBef>
            </a:pPr>
            <a:r>
              <a:rPr lang="en-GB" sz="2200"/>
              <a:t>ADAPTABILITY</a:t>
            </a:r>
          </a:p>
        </p:txBody>
      </p:sp>
      <p:sp>
        <p:nvSpPr>
          <p:cNvPr id="3677212" name="Rectangle 28"/>
          <p:cNvSpPr>
            <a:spLocks noChangeArrowheads="1"/>
          </p:cNvSpPr>
          <p:nvPr/>
        </p:nvSpPr>
        <p:spPr bwMode="auto">
          <a:xfrm>
            <a:off x="4152900" y="5805488"/>
            <a:ext cx="2032000" cy="360362"/>
          </a:xfrm>
          <a:prstGeom prst="rect">
            <a:avLst/>
          </a:prstGeom>
          <a:noFill/>
          <a:ln w="9525">
            <a:noFill/>
            <a:miter lim="800000"/>
            <a:headEnd/>
            <a:tailEnd/>
          </a:ln>
        </p:spPr>
        <p:txBody>
          <a:bodyPr wrap="none"/>
          <a:lstStyle/>
          <a:p>
            <a:pPr>
              <a:lnSpc>
                <a:spcPct val="145000"/>
              </a:lnSpc>
              <a:spcBef>
                <a:spcPct val="0"/>
              </a:spcBef>
            </a:pPr>
            <a:r>
              <a:rPr lang="en-GB" sz="2200"/>
              <a:t>DELIVERY</a:t>
            </a:r>
          </a:p>
        </p:txBody>
      </p:sp>
      <p:sp>
        <p:nvSpPr>
          <p:cNvPr id="3677213" name="Rectangle 29"/>
          <p:cNvSpPr>
            <a:spLocks noChangeArrowheads="1"/>
          </p:cNvSpPr>
          <p:nvPr/>
        </p:nvSpPr>
        <p:spPr bwMode="auto">
          <a:xfrm>
            <a:off x="4213225" y="2638425"/>
            <a:ext cx="1971675" cy="503238"/>
          </a:xfrm>
          <a:prstGeom prst="rect">
            <a:avLst/>
          </a:prstGeom>
          <a:noFill/>
          <a:ln w="9525">
            <a:noFill/>
            <a:miter lim="800000"/>
            <a:headEnd/>
            <a:tailEnd/>
          </a:ln>
        </p:spPr>
        <p:txBody>
          <a:bodyPr wrap="none"/>
          <a:lstStyle/>
          <a:p>
            <a:pPr>
              <a:lnSpc>
                <a:spcPct val="145000"/>
              </a:lnSpc>
              <a:spcBef>
                <a:spcPct val="0"/>
              </a:spcBef>
            </a:pPr>
            <a:r>
              <a:rPr lang="en-GB" sz="2200"/>
              <a:t>INFLUENCE</a:t>
            </a:r>
          </a:p>
        </p:txBody>
      </p:sp>
      <p:sp>
        <p:nvSpPr>
          <p:cNvPr id="3677214" name="Rectangle 30"/>
          <p:cNvSpPr>
            <a:spLocks noChangeArrowheads="1"/>
          </p:cNvSpPr>
          <p:nvPr/>
        </p:nvSpPr>
        <p:spPr bwMode="auto">
          <a:xfrm>
            <a:off x="6659563" y="765175"/>
            <a:ext cx="1709737" cy="1368425"/>
          </a:xfrm>
          <a:prstGeom prst="rect">
            <a:avLst/>
          </a:prstGeom>
          <a:noFill/>
          <a:ln w="9525">
            <a:noFill/>
            <a:miter lim="800000"/>
            <a:headEnd/>
            <a:tailEnd/>
          </a:ln>
        </p:spPr>
        <p:txBody>
          <a:bodyPr>
            <a:spAutoFit/>
          </a:bodyPr>
          <a:lstStyle/>
          <a:p>
            <a:pPr algn="l">
              <a:lnSpc>
                <a:spcPct val="200000"/>
              </a:lnSpc>
              <a:spcBef>
                <a:spcPct val="0"/>
              </a:spcBef>
            </a:pPr>
            <a:r>
              <a:rPr lang="en-GB"/>
              <a:t>Evaluative</a:t>
            </a:r>
          </a:p>
          <a:p>
            <a:pPr algn="l">
              <a:lnSpc>
                <a:spcPct val="200000"/>
              </a:lnSpc>
              <a:spcBef>
                <a:spcPct val="0"/>
              </a:spcBef>
            </a:pPr>
            <a:r>
              <a:rPr lang="en-GB"/>
              <a:t>Investigative</a:t>
            </a:r>
          </a:p>
          <a:p>
            <a:pPr algn="l">
              <a:lnSpc>
                <a:spcPct val="200000"/>
              </a:lnSpc>
              <a:spcBef>
                <a:spcPct val="0"/>
              </a:spcBef>
            </a:pPr>
            <a:r>
              <a:rPr lang="en-GB"/>
              <a:t>Imaginative</a:t>
            </a:r>
          </a:p>
        </p:txBody>
      </p:sp>
      <p:sp>
        <p:nvSpPr>
          <p:cNvPr id="3677215" name="Rectangle 31"/>
          <p:cNvSpPr>
            <a:spLocks noChangeArrowheads="1"/>
          </p:cNvSpPr>
          <p:nvPr/>
        </p:nvSpPr>
        <p:spPr bwMode="auto">
          <a:xfrm>
            <a:off x="6731000" y="2205038"/>
            <a:ext cx="1657350" cy="1368425"/>
          </a:xfrm>
          <a:prstGeom prst="rect">
            <a:avLst/>
          </a:prstGeom>
          <a:noFill/>
          <a:ln w="9525">
            <a:noFill/>
            <a:miter lim="800000"/>
            <a:headEnd/>
            <a:tailEnd/>
          </a:ln>
        </p:spPr>
        <p:txBody>
          <a:bodyPr>
            <a:spAutoFit/>
          </a:bodyPr>
          <a:lstStyle/>
          <a:p>
            <a:pPr algn="l">
              <a:lnSpc>
                <a:spcPct val="200000"/>
              </a:lnSpc>
              <a:spcBef>
                <a:spcPct val="0"/>
              </a:spcBef>
            </a:pPr>
            <a:r>
              <a:rPr lang="en-GB">
                <a:solidFill>
                  <a:srgbClr val="FFFFFF"/>
                </a:solidFill>
              </a:rPr>
              <a:t>Sociable</a:t>
            </a:r>
          </a:p>
          <a:p>
            <a:pPr algn="l">
              <a:lnSpc>
                <a:spcPct val="200000"/>
              </a:lnSpc>
              <a:spcBef>
                <a:spcPct val="0"/>
              </a:spcBef>
            </a:pPr>
            <a:r>
              <a:rPr lang="en-GB">
                <a:solidFill>
                  <a:srgbClr val="FFFFFF"/>
                </a:solidFill>
              </a:rPr>
              <a:t>Impactful</a:t>
            </a:r>
          </a:p>
          <a:p>
            <a:pPr algn="l">
              <a:lnSpc>
                <a:spcPct val="200000"/>
              </a:lnSpc>
              <a:spcBef>
                <a:spcPct val="0"/>
              </a:spcBef>
            </a:pPr>
            <a:r>
              <a:rPr lang="en-GB">
                <a:solidFill>
                  <a:srgbClr val="FFFFFF"/>
                </a:solidFill>
              </a:rPr>
              <a:t>Assertive</a:t>
            </a:r>
          </a:p>
        </p:txBody>
      </p:sp>
      <p:sp>
        <p:nvSpPr>
          <p:cNvPr id="3677216" name="Rectangle 32"/>
          <p:cNvSpPr>
            <a:spLocks noChangeArrowheads="1"/>
          </p:cNvSpPr>
          <p:nvPr/>
        </p:nvSpPr>
        <p:spPr bwMode="auto">
          <a:xfrm>
            <a:off x="6732588" y="5229225"/>
            <a:ext cx="1657350" cy="1368425"/>
          </a:xfrm>
          <a:prstGeom prst="rect">
            <a:avLst/>
          </a:prstGeom>
          <a:noFill/>
          <a:ln w="9525">
            <a:noFill/>
            <a:miter lim="800000"/>
            <a:headEnd/>
            <a:tailEnd/>
          </a:ln>
        </p:spPr>
        <p:txBody>
          <a:bodyPr>
            <a:spAutoFit/>
          </a:bodyPr>
          <a:lstStyle/>
          <a:p>
            <a:pPr algn="l">
              <a:lnSpc>
                <a:spcPct val="200000"/>
              </a:lnSpc>
              <a:spcBef>
                <a:spcPct val="0"/>
              </a:spcBef>
            </a:pPr>
            <a:r>
              <a:rPr lang="en-GB">
                <a:solidFill>
                  <a:srgbClr val="FFFFFF"/>
                </a:solidFill>
              </a:rPr>
              <a:t>Conscientious</a:t>
            </a:r>
          </a:p>
          <a:p>
            <a:pPr algn="l">
              <a:lnSpc>
                <a:spcPct val="200000"/>
              </a:lnSpc>
              <a:spcBef>
                <a:spcPct val="0"/>
              </a:spcBef>
            </a:pPr>
            <a:r>
              <a:rPr lang="en-GB">
                <a:solidFill>
                  <a:srgbClr val="FFFFFF"/>
                </a:solidFill>
              </a:rPr>
              <a:t>Structured</a:t>
            </a:r>
          </a:p>
          <a:p>
            <a:pPr algn="l">
              <a:lnSpc>
                <a:spcPct val="200000"/>
              </a:lnSpc>
              <a:spcBef>
                <a:spcPct val="0"/>
              </a:spcBef>
            </a:pPr>
            <a:r>
              <a:rPr lang="en-GB">
                <a:solidFill>
                  <a:srgbClr val="FFFFFF"/>
                </a:solidFill>
              </a:rPr>
              <a:t>Driven</a:t>
            </a:r>
          </a:p>
        </p:txBody>
      </p:sp>
      <p:sp>
        <p:nvSpPr>
          <p:cNvPr id="3677217" name="Rectangle 33"/>
          <p:cNvSpPr>
            <a:spLocks noChangeArrowheads="1"/>
          </p:cNvSpPr>
          <p:nvPr/>
        </p:nvSpPr>
        <p:spPr bwMode="auto">
          <a:xfrm>
            <a:off x="6732588" y="3789363"/>
            <a:ext cx="1512887" cy="1368425"/>
          </a:xfrm>
          <a:prstGeom prst="rect">
            <a:avLst/>
          </a:prstGeom>
          <a:noFill/>
          <a:ln w="9525">
            <a:noFill/>
            <a:miter lim="800000"/>
            <a:headEnd/>
            <a:tailEnd/>
          </a:ln>
        </p:spPr>
        <p:txBody>
          <a:bodyPr>
            <a:spAutoFit/>
          </a:bodyPr>
          <a:lstStyle/>
          <a:p>
            <a:pPr algn="l">
              <a:lnSpc>
                <a:spcPct val="200000"/>
              </a:lnSpc>
              <a:spcBef>
                <a:spcPct val="0"/>
              </a:spcBef>
            </a:pPr>
            <a:r>
              <a:rPr lang="en-GB">
                <a:solidFill>
                  <a:srgbClr val="FFFFFF"/>
                </a:solidFill>
              </a:rPr>
              <a:t>Resilient</a:t>
            </a:r>
          </a:p>
          <a:p>
            <a:pPr algn="l">
              <a:lnSpc>
                <a:spcPct val="200000"/>
              </a:lnSpc>
              <a:spcBef>
                <a:spcPct val="0"/>
              </a:spcBef>
            </a:pPr>
            <a:r>
              <a:rPr lang="en-GB">
                <a:solidFill>
                  <a:srgbClr val="FFFFFF"/>
                </a:solidFill>
              </a:rPr>
              <a:t>Flexible</a:t>
            </a:r>
          </a:p>
          <a:p>
            <a:pPr algn="l">
              <a:lnSpc>
                <a:spcPct val="200000"/>
              </a:lnSpc>
              <a:spcBef>
                <a:spcPct val="0"/>
              </a:spcBef>
            </a:pPr>
            <a:r>
              <a:rPr lang="en-GB">
                <a:solidFill>
                  <a:srgbClr val="FFFFFF"/>
                </a:solidFill>
              </a:rPr>
              <a:t>Supportive</a:t>
            </a:r>
          </a:p>
        </p:txBody>
      </p:sp>
      <p:grpSp>
        <p:nvGrpSpPr>
          <p:cNvPr id="2" name="Group 34"/>
          <p:cNvGrpSpPr>
            <a:grpSpLocks/>
          </p:cNvGrpSpPr>
          <p:nvPr/>
        </p:nvGrpSpPr>
        <p:grpSpPr bwMode="auto">
          <a:xfrm>
            <a:off x="8027988" y="908050"/>
            <a:ext cx="720725" cy="5689600"/>
            <a:chOff x="4882" y="104"/>
            <a:chExt cx="716" cy="4179"/>
          </a:xfrm>
        </p:grpSpPr>
        <p:grpSp>
          <p:nvGrpSpPr>
            <p:cNvPr id="3" name="Group 35"/>
            <p:cNvGrpSpPr>
              <a:grpSpLocks/>
            </p:cNvGrpSpPr>
            <p:nvPr/>
          </p:nvGrpSpPr>
          <p:grpSpPr bwMode="auto">
            <a:xfrm>
              <a:off x="4882" y="736"/>
              <a:ext cx="453" cy="172"/>
              <a:chOff x="4694" y="966"/>
              <a:chExt cx="453" cy="172"/>
            </a:xfrm>
          </p:grpSpPr>
          <p:sp>
            <p:nvSpPr>
              <p:cNvPr id="15632" name="Line 36"/>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15633" name="Line 37"/>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15634" name="Line 38"/>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15635" name="Line 39"/>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4" name="Group 40"/>
            <p:cNvGrpSpPr>
              <a:grpSpLocks/>
            </p:cNvGrpSpPr>
            <p:nvPr/>
          </p:nvGrpSpPr>
          <p:grpSpPr bwMode="auto">
            <a:xfrm>
              <a:off x="4882" y="126"/>
              <a:ext cx="453" cy="172"/>
              <a:chOff x="4694" y="966"/>
              <a:chExt cx="453" cy="172"/>
            </a:xfrm>
          </p:grpSpPr>
          <p:sp>
            <p:nvSpPr>
              <p:cNvPr id="15628" name="Line 41"/>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15629" name="Line 42"/>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15630" name="Line 43"/>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15631" name="Line 44"/>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5" name="Group 45"/>
            <p:cNvGrpSpPr>
              <a:grpSpLocks/>
            </p:cNvGrpSpPr>
            <p:nvPr/>
          </p:nvGrpSpPr>
          <p:grpSpPr bwMode="auto">
            <a:xfrm>
              <a:off x="4882" y="444"/>
              <a:ext cx="453" cy="172"/>
              <a:chOff x="4694" y="966"/>
              <a:chExt cx="453" cy="172"/>
            </a:xfrm>
          </p:grpSpPr>
          <p:sp>
            <p:nvSpPr>
              <p:cNvPr id="15624" name="Line 46"/>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15625" name="Line 47"/>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15626" name="Line 48"/>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15627" name="Line 49"/>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6" name="Group 50"/>
            <p:cNvGrpSpPr>
              <a:grpSpLocks/>
            </p:cNvGrpSpPr>
            <p:nvPr/>
          </p:nvGrpSpPr>
          <p:grpSpPr bwMode="auto">
            <a:xfrm>
              <a:off x="4883" y="1841"/>
              <a:ext cx="453" cy="172"/>
              <a:chOff x="4694" y="966"/>
              <a:chExt cx="453" cy="172"/>
            </a:xfrm>
          </p:grpSpPr>
          <p:sp>
            <p:nvSpPr>
              <p:cNvPr id="15620" name="Line 51"/>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15621" name="Line 52"/>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15622" name="Line 53"/>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15623" name="Line 54"/>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7" name="Group 55"/>
            <p:cNvGrpSpPr>
              <a:grpSpLocks/>
            </p:cNvGrpSpPr>
            <p:nvPr/>
          </p:nvGrpSpPr>
          <p:grpSpPr bwMode="auto">
            <a:xfrm>
              <a:off x="4884" y="1204"/>
              <a:ext cx="453" cy="172"/>
              <a:chOff x="4694" y="966"/>
              <a:chExt cx="453" cy="172"/>
            </a:xfrm>
          </p:grpSpPr>
          <p:sp>
            <p:nvSpPr>
              <p:cNvPr id="15616" name="Line 56"/>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15617" name="Line 57"/>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15618" name="Line 58"/>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15619" name="Line 59"/>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8" name="Group 60"/>
            <p:cNvGrpSpPr>
              <a:grpSpLocks/>
            </p:cNvGrpSpPr>
            <p:nvPr/>
          </p:nvGrpSpPr>
          <p:grpSpPr bwMode="auto">
            <a:xfrm>
              <a:off x="4884" y="1531"/>
              <a:ext cx="453" cy="172"/>
              <a:chOff x="4694" y="966"/>
              <a:chExt cx="453" cy="172"/>
            </a:xfrm>
          </p:grpSpPr>
          <p:sp>
            <p:nvSpPr>
              <p:cNvPr id="15612" name="Line 61"/>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15613" name="Line 62"/>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15614" name="Line 63"/>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15615" name="Line 64"/>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9" name="Group 65"/>
            <p:cNvGrpSpPr>
              <a:grpSpLocks/>
            </p:cNvGrpSpPr>
            <p:nvPr/>
          </p:nvGrpSpPr>
          <p:grpSpPr bwMode="auto">
            <a:xfrm>
              <a:off x="4882" y="2964"/>
              <a:ext cx="453" cy="172"/>
              <a:chOff x="4694" y="966"/>
              <a:chExt cx="453" cy="172"/>
            </a:xfrm>
          </p:grpSpPr>
          <p:sp>
            <p:nvSpPr>
              <p:cNvPr id="15608" name="Line 66"/>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15609" name="Line 67"/>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15610" name="Line 68"/>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15611" name="Line 69"/>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10" name="Group 70"/>
            <p:cNvGrpSpPr>
              <a:grpSpLocks/>
            </p:cNvGrpSpPr>
            <p:nvPr/>
          </p:nvGrpSpPr>
          <p:grpSpPr bwMode="auto">
            <a:xfrm>
              <a:off x="4882" y="2354"/>
              <a:ext cx="453" cy="172"/>
              <a:chOff x="4694" y="966"/>
              <a:chExt cx="453" cy="172"/>
            </a:xfrm>
          </p:grpSpPr>
          <p:sp>
            <p:nvSpPr>
              <p:cNvPr id="15604" name="Line 71"/>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15605" name="Line 72"/>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15606" name="Line 73"/>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15607" name="Line 74"/>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11" name="Group 75"/>
            <p:cNvGrpSpPr>
              <a:grpSpLocks/>
            </p:cNvGrpSpPr>
            <p:nvPr/>
          </p:nvGrpSpPr>
          <p:grpSpPr bwMode="auto">
            <a:xfrm>
              <a:off x="4882" y="2663"/>
              <a:ext cx="453" cy="172"/>
              <a:chOff x="4694" y="966"/>
              <a:chExt cx="453" cy="172"/>
            </a:xfrm>
          </p:grpSpPr>
          <p:sp>
            <p:nvSpPr>
              <p:cNvPr id="15600" name="Line 76"/>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15601" name="Line 77"/>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15602" name="Line 78"/>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15603" name="Line 79"/>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12" name="Group 80"/>
            <p:cNvGrpSpPr>
              <a:grpSpLocks/>
            </p:cNvGrpSpPr>
            <p:nvPr/>
          </p:nvGrpSpPr>
          <p:grpSpPr bwMode="auto">
            <a:xfrm>
              <a:off x="4882" y="4087"/>
              <a:ext cx="453" cy="172"/>
              <a:chOff x="4694" y="966"/>
              <a:chExt cx="453" cy="172"/>
            </a:xfrm>
          </p:grpSpPr>
          <p:sp>
            <p:nvSpPr>
              <p:cNvPr id="15596" name="Line 81"/>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15597" name="Line 82"/>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15598" name="Line 83"/>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15599" name="Line 84"/>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13" name="Group 85"/>
            <p:cNvGrpSpPr>
              <a:grpSpLocks/>
            </p:cNvGrpSpPr>
            <p:nvPr/>
          </p:nvGrpSpPr>
          <p:grpSpPr bwMode="auto">
            <a:xfrm>
              <a:off x="4882" y="3450"/>
              <a:ext cx="453" cy="172"/>
              <a:chOff x="4694" y="966"/>
              <a:chExt cx="453" cy="172"/>
            </a:xfrm>
          </p:grpSpPr>
          <p:sp>
            <p:nvSpPr>
              <p:cNvPr id="15592" name="Line 86"/>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15593" name="Line 87"/>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15594" name="Line 88"/>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15595" name="Line 89"/>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14" name="Group 90"/>
            <p:cNvGrpSpPr>
              <a:grpSpLocks/>
            </p:cNvGrpSpPr>
            <p:nvPr/>
          </p:nvGrpSpPr>
          <p:grpSpPr bwMode="auto">
            <a:xfrm>
              <a:off x="4882" y="3777"/>
              <a:ext cx="453" cy="172"/>
              <a:chOff x="4694" y="966"/>
              <a:chExt cx="453" cy="172"/>
            </a:xfrm>
          </p:grpSpPr>
          <p:sp>
            <p:nvSpPr>
              <p:cNvPr id="15588" name="Line 91"/>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15589" name="Line 92"/>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15590" name="Line 93"/>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15591" name="Line 94"/>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15" name="Group 95"/>
            <p:cNvGrpSpPr>
              <a:grpSpLocks/>
            </p:cNvGrpSpPr>
            <p:nvPr/>
          </p:nvGrpSpPr>
          <p:grpSpPr bwMode="auto">
            <a:xfrm>
              <a:off x="5369" y="714"/>
              <a:ext cx="227" cy="45"/>
              <a:chOff x="4694" y="966"/>
              <a:chExt cx="453" cy="172"/>
            </a:xfrm>
          </p:grpSpPr>
          <p:sp>
            <p:nvSpPr>
              <p:cNvPr id="15584" name="Line 9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85" name="Line 9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86" name="Line 9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87" name="Line 9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16" name="Group 100"/>
            <p:cNvGrpSpPr>
              <a:grpSpLocks/>
            </p:cNvGrpSpPr>
            <p:nvPr/>
          </p:nvGrpSpPr>
          <p:grpSpPr bwMode="auto">
            <a:xfrm>
              <a:off x="5369" y="805"/>
              <a:ext cx="227" cy="45"/>
              <a:chOff x="4694" y="966"/>
              <a:chExt cx="453" cy="172"/>
            </a:xfrm>
          </p:grpSpPr>
          <p:sp>
            <p:nvSpPr>
              <p:cNvPr id="15580" name="Line 10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81" name="Line 10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82" name="Line 10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83" name="Line 10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17" name="Group 105"/>
            <p:cNvGrpSpPr>
              <a:grpSpLocks/>
            </p:cNvGrpSpPr>
            <p:nvPr/>
          </p:nvGrpSpPr>
          <p:grpSpPr bwMode="auto">
            <a:xfrm>
              <a:off x="5369" y="887"/>
              <a:ext cx="227" cy="45"/>
              <a:chOff x="4694" y="966"/>
              <a:chExt cx="453" cy="172"/>
            </a:xfrm>
          </p:grpSpPr>
          <p:sp>
            <p:nvSpPr>
              <p:cNvPr id="15576" name="Line 10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77" name="Line 10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78" name="Line 10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79" name="Line 10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18" name="Group 110"/>
            <p:cNvGrpSpPr>
              <a:grpSpLocks/>
            </p:cNvGrpSpPr>
            <p:nvPr/>
          </p:nvGrpSpPr>
          <p:grpSpPr bwMode="auto">
            <a:xfrm>
              <a:off x="5369" y="104"/>
              <a:ext cx="227" cy="45"/>
              <a:chOff x="4694" y="966"/>
              <a:chExt cx="453" cy="172"/>
            </a:xfrm>
          </p:grpSpPr>
          <p:sp>
            <p:nvSpPr>
              <p:cNvPr id="15572" name="Line 11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73" name="Line 11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74" name="Line 11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75" name="Line 11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19" name="Group 115"/>
            <p:cNvGrpSpPr>
              <a:grpSpLocks/>
            </p:cNvGrpSpPr>
            <p:nvPr/>
          </p:nvGrpSpPr>
          <p:grpSpPr bwMode="auto">
            <a:xfrm>
              <a:off x="5369" y="195"/>
              <a:ext cx="227" cy="45"/>
              <a:chOff x="4694" y="966"/>
              <a:chExt cx="453" cy="172"/>
            </a:xfrm>
          </p:grpSpPr>
          <p:sp>
            <p:nvSpPr>
              <p:cNvPr id="15568" name="Line 11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69" name="Line 11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70" name="Line 11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71" name="Line 11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20" name="Group 120"/>
            <p:cNvGrpSpPr>
              <a:grpSpLocks/>
            </p:cNvGrpSpPr>
            <p:nvPr/>
          </p:nvGrpSpPr>
          <p:grpSpPr bwMode="auto">
            <a:xfrm>
              <a:off x="5369" y="277"/>
              <a:ext cx="227" cy="45"/>
              <a:chOff x="4694" y="966"/>
              <a:chExt cx="453" cy="172"/>
            </a:xfrm>
          </p:grpSpPr>
          <p:sp>
            <p:nvSpPr>
              <p:cNvPr id="15564" name="Line 12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65" name="Line 12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66" name="Line 12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67" name="Line 12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21" name="Group 125"/>
            <p:cNvGrpSpPr>
              <a:grpSpLocks/>
            </p:cNvGrpSpPr>
            <p:nvPr/>
          </p:nvGrpSpPr>
          <p:grpSpPr bwMode="auto">
            <a:xfrm>
              <a:off x="5369" y="422"/>
              <a:ext cx="227" cy="45"/>
              <a:chOff x="4694" y="966"/>
              <a:chExt cx="453" cy="172"/>
            </a:xfrm>
          </p:grpSpPr>
          <p:sp>
            <p:nvSpPr>
              <p:cNvPr id="15560" name="Line 12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61" name="Line 12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62" name="Line 12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63" name="Line 12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22" name="Group 130"/>
            <p:cNvGrpSpPr>
              <a:grpSpLocks/>
            </p:cNvGrpSpPr>
            <p:nvPr/>
          </p:nvGrpSpPr>
          <p:grpSpPr bwMode="auto">
            <a:xfrm>
              <a:off x="5369" y="513"/>
              <a:ext cx="227" cy="45"/>
              <a:chOff x="4694" y="966"/>
              <a:chExt cx="453" cy="172"/>
            </a:xfrm>
          </p:grpSpPr>
          <p:sp>
            <p:nvSpPr>
              <p:cNvPr id="15556" name="Line 13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57" name="Line 13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58" name="Line 13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59" name="Line 13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23" name="Group 135"/>
            <p:cNvGrpSpPr>
              <a:grpSpLocks/>
            </p:cNvGrpSpPr>
            <p:nvPr/>
          </p:nvGrpSpPr>
          <p:grpSpPr bwMode="auto">
            <a:xfrm>
              <a:off x="5369" y="595"/>
              <a:ext cx="227" cy="45"/>
              <a:chOff x="4694" y="966"/>
              <a:chExt cx="453" cy="172"/>
            </a:xfrm>
          </p:grpSpPr>
          <p:sp>
            <p:nvSpPr>
              <p:cNvPr id="15552" name="Line 13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53" name="Line 13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54" name="Line 13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55" name="Line 13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24" name="Group 140"/>
            <p:cNvGrpSpPr>
              <a:grpSpLocks/>
            </p:cNvGrpSpPr>
            <p:nvPr/>
          </p:nvGrpSpPr>
          <p:grpSpPr bwMode="auto">
            <a:xfrm>
              <a:off x="5370" y="1819"/>
              <a:ext cx="227" cy="45"/>
              <a:chOff x="4694" y="966"/>
              <a:chExt cx="453" cy="172"/>
            </a:xfrm>
          </p:grpSpPr>
          <p:sp>
            <p:nvSpPr>
              <p:cNvPr id="15548" name="Line 14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49" name="Line 14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50" name="Line 14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51" name="Line 14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25" name="Group 145"/>
            <p:cNvGrpSpPr>
              <a:grpSpLocks/>
            </p:cNvGrpSpPr>
            <p:nvPr/>
          </p:nvGrpSpPr>
          <p:grpSpPr bwMode="auto">
            <a:xfrm>
              <a:off x="5370" y="1910"/>
              <a:ext cx="227" cy="45"/>
              <a:chOff x="4694" y="966"/>
              <a:chExt cx="453" cy="172"/>
            </a:xfrm>
          </p:grpSpPr>
          <p:sp>
            <p:nvSpPr>
              <p:cNvPr id="15544" name="Line 14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45" name="Line 14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46" name="Line 14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47" name="Line 14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26" name="Group 150"/>
            <p:cNvGrpSpPr>
              <a:grpSpLocks/>
            </p:cNvGrpSpPr>
            <p:nvPr/>
          </p:nvGrpSpPr>
          <p:grpSpPr bwMode="auto">
            <a:xfrm>
              <a:off x="5370" y="2001"/>
              <a:ext cx="227" cy="45"/>
              <a:chOff x="4694" y="966"/>
              <a:chExt cx="453" cy="172"/>
            </a:xfrm>
          </p:grpSpPr>
          <p:sp>
            <p:nvSpPr>
              <p:cNvPr id="15540" name="Line 15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41" name="Line 15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42" name="Line 15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43" name="Line 15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27" name="Group 155"/>
            <p:cNvGrpSpPr>
              <a:grpSpLocks/>
            </p:cNvGrpSpPr>
            <p:nvPr/>
          </p:nvGrpSpPr>
          <p:grpSpPr bwMode="auto">
            <a:xfrm>
              <a:off x="5371" y="1182"/>
              <a:ext cx="227" cy="45"/>
              <a:chOff x="4694" y="966"/>
              <a:chExt cx="453" cy="172"/>
            </a:xfrm>
          </p:grpSpPr>
          <p:sp>
            <p:nvSpPr>
              <p:cNvPr id="15536" name="Line 15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37" name="Line 15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38" name="Line 15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39" name="Line 15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28" name="Group 160"/>
            <p:cNvGrpSpPr>
              <a:grpSpLocks/>
            </p:cNvGrpSpPr>
            <p:nvPr/>
          </p:nvGrpSpPr>
          <p:grpSpPr bwMode="auto">
            <a:xfrm>
              <a:off x="5371" y="1273"/>
              <a:ext cx="227" cy="45"/>
              <a:chOff x="4694" y="966"/>
              <a:chExt cx="453" cy="172"/>
            </a:xfrm>
          </p:grpSpPr>
          <p:sp>
            <p:nvSpPr>
              <p:cNvPr id="15532" name="Line 16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33" name="Line 16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34" name="Line 16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35" name="Line 16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29" name="Group 165"/>
            <p:cNvGrpSpPr>
              <a:grpSpLocks/>
            </p:cNvGrpSpPr>
            <p:nvPr/>
          </p:nvGrpSpPr>
          <p:grpSpPr bwMode="auto">
            <a:xfrm>
              <a:off x="5371" y="1355"/>
              <a:ext cx="227" cy="45"/>
              <a:chOff x="4694" y="966"/>
              <a:chExt cx="453" cy="172"/>
            </a:xfrm>
          </p:grpSpPr>
          <p:sp>
            <p:nvSpPr>
              <p:cNvPr id="15528" name="Line 16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29" name="Line 16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30" name="Line 16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31" name="Line 16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0" name="Group 170"/>
            <p:cNvGrpSpPr>
              <a:grpSpLocks/>
            </p:cNvGrpSpPr>
            <p:nvPr/>
          </p:nvGrpSpPr>
          <p:grpSpPr bwMode="auto">
            <a:xfrm>
              <a:off x="5371" y="1509"/>
              <a:ext cx="227" cy="45"/>
              <a:chOff x="4694" y="966"/>
              <a:chExt cx="453" cy="172"/>
            </a:xfrm>
          </p:grpSpPr>
          <p:sp>
            <p:nvSpPr>
              <p:cNvPr id="15524" name="Line 17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25" name="Line 17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26" name="Line 17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27" name="Line 17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1" name="Group 175"/>
            <p:cNvGrpSpPr>
              <a:grpSpLocks/>
            </p:cNvGrpSpPr>
            <p:nvPr/>
          </p:nvGrpSpPr>
          <p:grpSpPr bwMode="auto">
            <a:xfrm>
              <a:off x="5371" y="1600"/>
              <a:ext cx="227" cy="45"/>
              <a:chOff x="4694" y="966"/>
              <a:chExt cx="453" cy="172"/>
            </a:xfrm>
          </p:grpSpPr>
          <p:sp>
            <p:nvSpPr>
              <p:cNvPr id="15520" name="Line 17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21" name="Line 17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22" name="Line 17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23" name="Line 17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184" name="Group 180"/>
            <p:cNvGrpSpPr>
              <a:grpSpLocks/>
            </p:cNvGrpSpPr>
            <p:nvPr/>
          </p:nvGrpSpPr>
          <p:grpSpPr bwMode="auto">
            <a:xfrm>
              <a:off x="5371" y="1682"/>
              <a:ext cx="227" cy="45"/>
              <a:chOff x="4694" y="966"/>
              <a:chExt cx="453" cy="172"/>
            </a:xfrm>
          </p:grpSpPr>
          <p:sp>
            <p:nvSpPr>
              <p:cNvPr id="15516" name="Line 18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17" name="Line 18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18" name="Line 18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19" name="Line 18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185" name="Group 185"/>
            <p:cNvGrpSpPr>
              <a:grpSpLocks/>
            </p:cNvGrpSpPr>
            <p:nvPr/>
          </p:nvGrpSpPr>
          <p:grpSpPr bwMode="auto">
            <a:xfrm>
              <a:off x="5369" y="2942"/>
              <a:ext cx="227" cy="45"/>
              <a:chOff x="4694" y="966"/>
              <a:chExt cx="453" cy="172"/>
            </a:xfrm>
          </p:grpSpPr>
          <p:sp>
            <p:nvSpPr>
              <p:cNvPr id="15512" name="Line 18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13" name="Line 18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14" name="Line 18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15" name="Line 18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189" name="Group 190"/>
            <p:cNvGrpSpPr>
              <a:grpSpLocks/>
            </p:cNvGrpSpPr>
            <p:nvPr/>
          </p:nvGrpSpPr>
          <p:grpSpPr bwMode="auto">
            <a:xfrm>
              <a:off x="5369" y="3033"/>
              <a:ext cx="227" cy="45"/>
              <a:chOff x="4694" y="966"/>
              <a:chExt cx="453" cy="172"/>
            </a:xfrm>
          </p:grpSpPr>
          <p:sp>
            <p:nvSpPr>
              <p:cNvPr id="15508" name="Line 19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09" name="Line 19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10" name="Line 19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11" name="Line 19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201" name="Group 195"/>
            <p:cNvGrpSpPr>
              <a:grpSpLocks/>
            </p:cNvGrpSpPr>
            <p:nvPr/>
          </p:nvGrpSpPr>
          <p:grpSpPr bwMode="auto">
            <a:xfrm>
              <a:off x="5369" y="3115"/>
              <a:ext cx="227" cy="45"/>
              <a:chOff x="4694" y="966"/>
              <a:chExt cx="453" cy="172"/>
            </a:xfrm>
          </p:grpSpPr>
          <p:sp>
            <p:nvSpPr>
              <p:cNvPr id="15504" name="Line 19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05" name="Line 19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06" name="Line 19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07" name="Line 19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210" name="Group 200"/>
            <p:cNvGrpSpPr>
              <a:grpSpLocks/>
            </p:cNvGrpSpPr>
            <p:nvPr/>
          </p:nvGrpSpPr>
          <p:grpSpPr bwMode="auto">
            <a:xfrm>
              <a:off x="5369" y="2332"/>
              <a:ext cx="227" cy="45"/>
              <a:chOff x="4694" y="966"/>
              <a:chExt cx="453" cy="172"/>
            </a:xfrm>
          </p:grpSpPr>
          <p:sp>
            <p:nvSpPr>
              <p:cNvPr id="15500" name="Line 20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501" name="Line 20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502" name="Line 20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503" name="Line 20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218" name="Group 205"/>
            <p:cNvGrpSpPr>
              <a:grpSpLocks/>
            </p:cNvGrpSpPr>
            <p:nvPr/>
          </p:nvGrpSpPr>
          <p:grpSpPr bwMode="auto">
            <a:xfrm>
              <a:off x="5369" y="2423"/>
              <a:ext cx="227" cy="45"/>
              <a:chOff x="4694" y="966"/>
              <a:chExt cx="453" cy="172"/>
            </a:xfrm>
          </p:grpSpPr>
          <p:sp>
            <p:nvSpPr>
              <p:cNvPr id="15496" name="Line 20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497" name="Line 20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498" name="Line 20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499" name="Line 20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219" name="Group 210"/>
            <p:cNvGrpSpPr>
              <a:grpSpLocks/>
            </p:cNvGrpSpPr>
            <p:nvPr/>
          </p:nvGrpSpPr>
          <p:grpSpPr bwMode="auto">
            <a:xfrm>
              <a:off x="5369" y="2505"/>
              <a:ext cx="227" cy="45"/>
              <a:chOff x="4694" y="966"/>
              <a:chExt cx="453" cy="172"/>
            </a:xfrm>
          </p:grpSpPr>
          <p:sp>
            <p:nvSpPr>
              <p:cNvPr id="15492" name="Line 21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493" name="Line 21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494" name="Line 21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495" name="Line 21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220" name="Group 215"/>
            <p:cNvGrpSpPr>
              <a:grpSpLocks/>
            </p:cNvGrpSpPr>
            <p:nvPr/>
          </p:nvGrpSpPr>
          <p:grpSpPr bwMode="auto">
            <a:xfrm>
              <a:off x="5369" y="2641"/>
              <a:ext cx="227" cy="45"/>
              <a:chOff x="4694" y="966"/>
              <a:chExt cx="453" cy="172"/>
            </a:xfrm>
          </p:grpSpPr>
          <p:sp>
            <p:nvSpPr>
              <p:cNvPr id="15488" name="Line 21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489" name="Line 21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490" name="Line 21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491" name="Line 21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221" name="Group 220"/>
            <p:cNvGrpSpPr>
              <a:grpSpLocks/>
            </p:cNvGrpSpPr>
            <p:nvPr/>
          </p:nvGrpSpPr>
          <p:grpSpPr bwMode="auto">
            <a:xfrm>
              <a:off x="5369" y="2732"/>
              <a:ext cx="227" cy="45"/>
              <a:chOff x="4694" y="966"/>
              <a:chExt cx="453" cy="172"/>
            </a:xfrm>
          </p:grpSpPr>
          <p:sp>
            <p:nvSpPr>
              <p:cNvPr id="15484" name="Line 22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485" name="Line 22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486" name="Line 22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487" name="Line 22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222" name="Group 225"/>
            <p:cNvGrpSpPr>
              <a:grpSpLocks/>
            </p:cNvGrpSpPr>
            <p:nvPr/>
          </p:nvGrpSpPr>
          <p:grpSpPr bwMode="auto">
            <a:xfrm>
              <a:off x="5369" y="2814"/>
              <a:ext cx="227" cy="45"/>
              <a:chOff x="4694" y="966"/>
              <a:chExt cx="453" cy="172"/>
            </a:xfrm>
          </p:grpSpPr>
          <p:sp>
            <p:nvSpPr>
              <p:cNvPr id="15480" name="Line 22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481" name="Line 22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482" name="Line 22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483" name="Line 22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223" name="Group 230"/>
            <p:cNvGrpSpPr>
              <a:grpSpLocks/>
            </p:cNvGrpSpPr>
            <p:nvPr/>
          </p:nvGrpSpPr>
          <p:grpSpPr bwMode="auto">
            <a:xfrm>
              <a:off x="5369" y="4065"/>
              <a:ext cx="227" cy="45"/>
              <a:chOff x="4694" y="966"/>
              <a:chExt cx="453" cy="172"/>
            </a:xfrm>
          </p:grpSpPr>
          <p:sp>
            <p:nvSpPr>
              <p:cNvPr id="15476" name="Line 23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477" name="Line 23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478" name="Line 23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479" name="Line 23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224" name="Group 235"/>
            <p:cNvGrpSpPr>
              <a:grpSpLocks/>
            </p:cNvGrpSpPr>
            <p:nvPr/>
          </p:nvGrpSpPr>
          <p:grpSpPr bwMode="auto">
            <a:xfrm>
              <a:off x="5369" y="4156"/>
              <a:ext cx="227" cy="45"/>
              <a:chOff x="4694" y="966"/>
              <a:chExt cx="453" cy="172"/>
            </a:xfrm>
          </p:grpSpPr>
          <p:sp>
            <p:nvSpPr>
              <p:cNvPr id="15472" name="Line 23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473" name="Line 23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474" name="Line 23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475" name="Line 23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225" name="Group 240"/>
            <p:cNvGrpSpPr>
              <a:grpSpLocks/>
            </p:cNvGrpSpPr>
            <p:nvPr/>
          </p:nvGrpSpPr>
          <p:grpSpPr bwMode="auto">
            <a:xfrm>
              <a:off x="5369" y="4238"/>
              <a:ext cx="227" cy="45"/>
              <a:chOff x="4694" y="966"/>
              <a:chExt cx="453" cy="172"/>
            </a:xfrm>
          </p:grpSpPr>
          <p:sp>
            <p:nvSpPr>
              <p:cNvPr id="15468" name="Line 24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469" name="Line 24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470" name="Line 24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471" name="Line 24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226" name="Group 245"/>
            <p:cNvGrpSpPr>
              <a:grpSpLocks/>
            </p:cNvGrpSpPr>
            <p:nvPr/>
          </p:nvGrpSpPr>
          <p:grpSpPr bwMode="auto">
            <a:xfrm>
              <a:off x="5369" y="3428"/>
              <a:ext cx="227" cy="45"/>
              <a:chOff x="4694" y="966"/>
              <a:chExt cx="453" cy="172"/>
            </a:xfrm>
          </p:grpSpPr>
          <p:sp>
            <p:nvSpPr>
              <p:cNvPr id="15464" name="Line 24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465" name="Line 24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466" name="Line 24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467" name="Line 24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227" name="Group 250"/>
            <p:cNvGrpSpPr>
              <a:grpSpLocks/>
            </p:cNvGrpSpPr>
            <p:nvPr/>
          </p:nvGrpSpPr>
          <p:grpSpPr bwMode="auto">
            <a:xfrm>
              <a:off x="5369" y="3519"/>
              <a:ext cx="227" cy="45"/>
              <a:chOff x="4694" y="966"/>
              <a:chExt cx="453" cy="172"/>
            </a:xfrm>
          </p:grpSpPr>
          <p:sp>
            <p:nvSpPr>
              <p:cNvPr id="15460" name="Line 25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461" name="Line 25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462" name="Line 25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463" name="Line 25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228" name="Group 255"/>
            <p:cNvGrpSpPr>
              <a:grpSpLocks/>
            </p:cNvGrpSpPr>
            <p:nvPr/>
          </p:nvGrpSpPr>
          <p:grpSpPr bwMode="auto">
            <a:xfrm>
              <a:off x="5369" y="3601"/>
              <a:ext cx="227" cy="45"/>
              <a:chOff x="4694" y="966"/>
              <a:chExt cx="453" cy="172"/>
            </a:xfrm>
          </p:grpSpPr>
          <p:sp>
            <p:nvSpPr>
              <p:cNvPr id="15456" name="Line 25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457" name="Line 25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458" name="Line 25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459" name="Line 25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229" name="Group 260"/>
            <p:cNvGrpSpPr>
              <a:grpSpLocks/>
            </p:cNvGrpSpPr>
            <p:nvPr/>
          </p:nvGrpSpPr>
          <p:grpSpPr bwMode="auto">
            <a:xfrm>
              <a:off x="5369" y="3755"/>
              <a:ext cx="227" cy="45"/>
              <a:chOff x="4694" y="966"/>
              <a:chExt cx="453" cy="172"/>
            </a:xfrm>
          </p:grpSpPr>
          <p:sp>
            <p:nvSpPr>
              <p:cNvPr id="15452" name="Line 26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453" name="Line 26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454" name="Line 26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455" name="Line 26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230" name="Group 265"/>
            <p:cNvGrpSpPr>
              <a:grpSpLocks/>
            </p:cNvGrpSpPr>
            <p:nvPr/>
          </p:nvGrpSpPr>
          <p:grpSpPr bwMode="auto">
            <a:xfrm>
              <a:off x="5369" y="3846"/>
              <a:ext cx="227" cy="45"/>
              <a:chOff x="4694" y="966"/>
              <a:chExt cx="453" cy="172"/>
            </a:xfrm>
          </p:grpSpPr>
          <p:sp>
            <p:nvSpPr>
              <p:cNvPr id="15448" name="Line 266"/>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449" name="Line 267"/>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450" name="Line 268"/>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451" name="Line 269"/>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nvGrpSpPr>
            <p:cNvPr id="3677231" name="Group 270"/>
            <p:cNvGrpSpPr>
              <a:grpSpLocks/>
            </p:cNvGrpSpPr>
            <p:nvPr/>
          </p:nvGrpSpPr>
          <p:grpSpPr bwMode="auto">
            <a:xfrm>
              <a:off x="5369" y="3928"/>
              <a:ext cx="227" cy="45"/>
              <a:chOff x="4694" y="966"/>
              <a:chExt cx="453" cy="172"/>
            </a:xfrm>
          </p:grpSpPr>
          <p:sp>
            <p:nvSpPr>
              <p:cNvPr id="15444" name="Line 271"/>
              <p:cNvSpPr>
                <a:spLocks noChangeShapeType="1"/>
              </p:cNvSpPr>
              <p:nvPr/>
            </p:nvSpPr>
            <p:spPr bwMode="auto">
              <a:xfrm>
                <a:off x="4694" y="1053"/>
                <a:ext cx="453" cy="0"/>
              </a:xfrm>
              <a:prstGeom prst="line">
                <a:avLst/>
              </a:prstGeom>
              <a:noFill/>
              <a:ln w="6350">
                <a:solidFill>
                  <a:srgbClr val="A1A1A1"/>
                </a:solidFill>
                <a:round/>
                <a:headEnd/>
                <a:tailEnd type="none" w="sm" len="sm"/>
              </a:ln>
            </p:spPr>
            <p:txBody>
              <a:bodyPr/>
              <a:lstStyle/>
              <a:p>
                <a:endParaRPr lang="en-GB"/>
              </a:p>
            </p:txBody>
          </p:sp>
          <p:sp>
            <p:nvSpPr>
              <p:cNvPr id="15445" name="Line 272"/>
              <p:cNvSpPr>
                <a:spLocks noChangeShapeType="1"/>
              </p:cNvSpPr>
              <p:nvPr/>
            </p:nvSpPr>
            <p:spPr bwMode="auto">
              <a:xfrm>
                <a:off x="4920" y="966"/>
                <a:ext cx="0" cy="172"/>
              </a:xfrm>
              <a:prstGeom prst="line">
                <a:avLst/>
              </a:prstGeom>
              <a:noFill/>
              <a:ln w="6350">
                <a:solidFill>
                  <a:srgbClr val="A1A1A1"/>
                </a:solidFill>
                <a:round/>
                <a:headEnd/>
                <a:tailEnd type="none" w="sm" len="sm"/>
              </a:ln>
            </p:spPr>
            <p:txBody>
              <a:bodyPr/>
              <a:lstStyle/>
              <a:p>
                <a:endParaRPr lang="en-GB"/>
              </a:p>
            </p:txBody>
          </p:sp>
          <p:sp>
            <p:nvSpPr>
              <p:cNvPr id="15446" name="Line 273"/>
              <p:cNvSpPr>
                <a:spLocks noChangeShapeType="1"/>
              </p:cNvSpPr>
              <p:nvPr/>
            </p:nvSpPr>
            <p:spPr bwMode="auto">
              <a:xfrm>
                <a:off x="4920" y="1138"/>
                <a:ext cx="227" cy="0"/>
              </a:xfrm>
              <a:prstGeom prst="line">
                <a:avLst/>
              </a:prstGeom>
              <a:noFill/>
              <a:ln w="6350">
                <a:solidFill>
                  <a:srgbClr val="A1A1A1"/>
                </a:solidFill>
                <a:round/>
                <a:headEnd/>
                <a:tailEnd type="none" w="sm" len="sm"/>
              </a:ln>
            </p:spPr>
            <p:txBody>
              <a:bodyPr/>
              <a:lstStyle/>
              <a:p>
                <a:endParaRPr lang="en-GB"/>
              </a:p>
            </p:txBody>
          </p:sp>
          <p:sp>
            <p:nvSpPr>
              <p:cNvPr id="15447" name="Line 274"/>
              <p:cNvSpPr>
                <a:spLocks noChangeShapeType="1"/>
              </p:cNvSpPr>
              <p:nvPr/>
            </p:nvSpPr>
            <p:spPr bwMode="auto">
              <a:xfrm>
                <a:off x="4920" y="966"/>
                <a:ext cx="227" cy="0"/>
              </a:xfrm>
              <a:prstGeom prst="line">
                <a:avLst/>
              </a:prstGeom>
              <a:noFill/>
              <a:ln w="6350">
                <a:solidFill>
                  <a:srgbClr val="A1A1A1"/>
                </a:solidFill>
                <a:round/>
                <a:headEnd/>
                <a:tailEnd type="none" w="sm" len="sm"/>
              </a:ln>
            </p:spPr>
            <p:txBody>
              <a:bodyPr/>
              <a:lstStyle/>
              <a:p>
                <a:endParaRPr lang="en-GB"/>
              </a:p>
            </p:txBody>
          </p:sp>
        </p:grpSp>
      </p:grpSp>
      <p:sp>
        <p:nvSpPr>
          <p:cNvPr id="3677460" name="AutoShape 276"/>
          <p:cNvSpPr>
            <a:spLocks noChangeArrowheads="1"/>
          </p:cNvSpPr>
          <p:nvPr/>
        </p:nvSpPr>
        <p:spPr bwMode="auto">
          <a:xfrm>
            <a:off x="4152900" y="1252538"/>
            <a:ext cx="2008188" cy="520700"/>
          </a:xfrm>
          <a:prstGeom prst="roundRect">
            <a:avLst>
              <a:gd name="adj" fmla="val 16667"/>
            </a:avLst>
          </a:prstGeom>
          <a:solidFill>
            <a:srgbClr val="5A87C5"/>
          </a:solidFill>
          <a:ln w="9525">
            <a:solidFill>
              <a:srgbClr val="FFFFFF"/>
            </a:solidFill>
            <a:round/>
            <a:headEnd/>
            <a:tailEnd/>
          </a:ln>
        </p:spPr>
        <p:txBody>
          <a:bodyPr wrap="none" anchor="ctr"/>
          <a:lstStyle/>
          <a:p>
            <a:endParaRPr lang="en-GB"/>
          </a:p>
        </p:txBody>
      </p:sp>
      <p:sp>
        <p:nvSpPr>
          <p:cNvPr id="3677461" name="Rectangle 277"/>
          <p:cNvSpPr>
            <a:spLocks noChangeArrowheads="1"/>
          </p:cNvSpPr>
          <p:nvPr/>
        </p:nvSpPr>
        <p:spPr bwMode="auto">
          <a:xfrm>
            <a:off x="4152900" y="1196975"/>
            <a:ext cx="1979613" cy="360363"/>
          </a:xfrm>
          <a:prstGeom prst="rect">
            <a:avLst/>
          </a:prstGeom>
          <a:noFill/>
          <a:ln w="9525">
            <a:noFill/>
            <a:miter lim="800000"/>
            <a:headEnd/>
            <a:tailEnd/>
          </a:ln>
        </p:spPr>
        <p:txBody>
          <a:bodyPr wrap="none" lIns="0"/>
          <a:lstStyle/>
          <a:p>
            <a:pPr>
              <a:lnSpc>
                <a:spcPct val="145000"/>
              </a:lnSpc>
              <a:spcBef>
                <a:spcPct val="0"/>
              </a:spcBef>
            </a:pPr>
            <a:r>
              <a:rPr lang="en-GB" sz="2200"/>
              <a:t>THOUGHT</a:t>
            </a:r>
          </a:p>
        </p:txBody>
      </p:sp>
      <p:sp>
        <p:nvSpPr>
          <p:cNvPr id="15395" name="Rectangle 278"/>
          <p:cNvSpPr>
            <a:spLocks noGrp="1" noChangeArrowheads="1"/>
          </p:cNvSpPr>
          <p:nvPr>
            <p:ph type="title"/>
          </p:nvPr>
        </p:nvSpPr>
        <p:spPr/>
        <p:txBody>
          <a:bodyPr/>
          <a:lstStyle/>
          <a:p>
            <a:pPr eaLnBrk="1" hangingPunct="1"/>
            <a:r>
              <a:rPr lang="en-GB" smtClean="0"/>
              <a:t>Saville Consulting Behavioural Model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77200"/>
                                        </p:tgtEl>
                                        <p:attrNameLst>
                                          <p:attrName>style.visibility</p:attrName>
                                        </p:attrNameLst>
                                      </p:cBhvr>
                                      <p:to>
                                        <p:strVal val="visible"/>
                                      </p:to>
                                    </p:set>
                                    <p:animEffect transition="in" filter="fade">
                                      <p:cBhvr>
                                        <p:cTn id="7" dur="500"/>
                                        <p:tgtEl>
                                          <p:spTgt spid="367720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77199"/>
                                        </p:tgtEl>
                                        <p:attrNameLst>
                                          <p:attrName>style.visibility</p:attrName>
                                        </p:attrNameLst>
                                      </p:cBhvr>
                                      <p:to>
                                        <p:strVal val="visible"/>
                                      </p:to>
                                    </p:set>
                                    <p:animEffect transition="in" filter="fade">
                                      <p:cBhvr>
                                        <p:cTn id="11" dur="500"/>
                                        <p:tgtEl>
                                          <p:spTgt spid="367719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677193"/>
                                        </p:tgtEl>
                                        <p:attrNameLst>
                                          <p:attrName>style.visibility</p:attrName>
                                        </p:attrNameLst>
                                      </p:cBhvr>
                                      <p:to>
                                        <p:strVal val="visible"/>
                                      </p:to>
                                    </p:set>
                                    <p:animEffect transition="in" filter="fade">
                                      <p:cBhvr>
                                        <p:cTn id="15" dur="500"/>
                                        <p:tgtEl>
                                          <p:spTgt spid="367719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677196"/>
                                        </p:tgtEl>
                                        <p:attrNameLst>
                                          <p:attrName>style.visibility</p:attrName>
                                        </p:attrNameLst>
                                      </p:cBhvr>
                                      <p:to>
                                        <p:strVal val="visible"/>
                                      </p:to>
                                    </p:set>
                                    <p:animEffect transition="in" filter="fade">
                                      <p:cBhvr>
                                        <p:cTn id="19" dur="500"/>
                                        <p:tgtEl>
                                          <p:spTgt spid="367719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677192"/>
                                        </p:tgtEl>
                                        <p:attrNameLst>
                                          <p:attrName>style.visibility</p:attrName>
                                        </p:attrNameLst>
                                      </p:cBhvr>
                                      <p:to>
                                        <p:strVal val="visible"/>
                                      </p:to>
                                    </p:set>
                                    <p:animEffect transition="in" filter="fade">
                                      <p:cBhvr>
                                        <p:cTn id="23" dur="500"/>
                                        <p:tgtEl>
                                          <p:spTgt spid="367719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677197"/>
                                        </p:tgtEl>
                                        <p:attrNameLst>
                                          <p:attrName>style.visibility</p:attrName>
                                        </p:attrNameLst>
                                      </p:cBhvr>
                                      <p:to>
                                        <p:strVal val="visible"/>
                                      </p:to>
                                    </p:set>
                                    <p:animEffect transition="in" filter="fade">
                                      <p:cBhvr>
                                        <p:cTn id="27" dur="500"/>
                                        <p:tgtEl>
                                          <p:spTgt spid="367719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677191"/>
                                        </p:tgtEl>
                                        <p:attrNameLst>
                                          <p:attrName>style.visibility</p:attrName>
                                        </p:attrNameLst>
                                      </p:cBhvr>
                                      <p:to>
                                        <p:strVal val="visible"/>
                                      </p:to>
                                    </p:set>
                                    <p:animEffect transition="in" filter="fade">
                                      <p:cBhvr>
                                        <p:cTn id="31" dur="500"/>
                                        <p:tgtEl>
                                          <p:spTgt spid="367719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677198"/>
                                        </p:tgtEl>
                                        <p:attrNameLst>
                                          <p:attrName>style.visibility</p:attrName>
                                        </p:attrNameLst>
                                      </p:cBhvr>
                                      <p:to>
                                        <p:strVal val="visible"/>
                                      </p:to>
                                    </p:set>
                                    <p:animEffect transition="in" filter="fade">
                                      <p:cBhvr>
                                        <p:cTn id="35" dur="500"/>
                                        <p:tgtEl>
                                          <p:spTgt spid="367719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677190"/>
                                        </p:tgtEl>
                                        <p:attrNameLst>
                                          <p:attrName>style.visibility</p:attrName>
                                        </p:attrNameLst>
                                      </p:cBhvr>
                                      <p:to>
                                        <p:strVal val="visible"/>
                                      </p:to>
                                    </p:set>
                                    <p:animEffect transition="in" filter="fade">
                                      <p:cBhvr>
                                        <p:cTn id="39" dur="500"/>
                                        <p:tgtEl>
                                          <p:spTgt spid="367719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677194"/>
                                        </p:tgtEl>
                                        <p:attrNameLst>
                                          <p:attrName>style.visibility</p:attrName>
                                        </p:attrNameLst>
                                      </p:cBhvr>
                                      <p:to>
                                        <p:strVal val="visible"/>
                                      </p:to>
                                    </p:set>
                                    <p:animEffect transition="in" filter="fade">
                                      <p:cBhvr>
                                        <p:cTn id="43" dur="500"/>
                                        <p:tgtEl>
                                          <p:spTgt spid="367719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677195"/>
                                        </p:tgtEl>
                                        <p:attrNameLst>
                                          <p:attrName>style.visibility</p:attrName>
                                        </p:attrNameLst>
                                      </p:cBhvr>
                                      <p:to>
                                        <p:strVal val="visible"/>
                                      </p:to>
                                    </p:set>
                                    <p:animEffect transition="in" filter="fade">
                                      <p:cBhvr>
                                        <p:cTn id="47" dur="500"/>
                                        <p:tgtEl>
                                          <p:spTgt spid="3677195"/>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677203"/>
                                        </p:tgtEl>
                                        <p:attrNameLst>
                                          <p:attrName>style.visibility</p:attrName>
                                        </p:attrNameLst>
                                      </p:cBhvr>
                                      <p:to>
                                        <p:strVal val="visible"/>
                                      </p:to>
                                    </p:set>
                                    <p:animEffect transition="in" filter="fade">
                                      <p:cBhvr>
                                        <p:cTn id="51" dur="1000"/>
                                        <p:tgtEl>
                                          <p:spTgt spid="36772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677202"/>
                                        </p:tgtEl>
                                        <p:attrNameLst>
                                          <p:attrName>style.visibility</p:attrName>
                                        </p:attrNameLst>
                                      </p:cBhvr>
                                      <p:to>
                                        <p:strVal val="visible"/>
                                      </p:to>
                                    </p:set>
                                    <p:animEffect transition="in" filter="fade">
                                      <p:cBhvr>
                                        <p:cTn id="54" dur="1000"/>
                                        <p:tgtEl>
                                          <p:spTgt spid="3677202"/>
                                        </p:tgtEl>
                                      </p:cBhvr>
                                    </p:animEffect>
                                  </p:childTnLst>
                                </p:cTn>
                              </p:par>
                            </p:childTnLst>
                          </p:cTn>
                        </p:par>
                        <p:par>
                          <p:cTn id="55" fill="hold">
                            <p:stCondLst>
                              <p:cond delay="6500"/>
                            </p:stCondLst>
                            <p:childTnLst>
                              <p:par>
                                <p:cTn id="56" presetID="10" presetClass="entr" presetSubtype="0" fill="hold" grpId="1" nodeType="afterEffect">
                                  <p:stCondLst>
                                    <p:cond delay="0"/>
                                  </p:stCondLst>
                                  <p:childTnLst>
                                    <p:set>
                                      <p:cBhvr>
                                        <p:cTn id="57" dur="1" fill="hold">
                                          <p:stCondLst>
                                            <p:cond delay="0"/>
                                          </p:stCondLst>
                                        </p:cTn>
                                        <p:tgtEl>
                                          <p:spTgt spid="3677204"/>
                                        </p:tgtEl>
                                        <p:attrNameLst>
                                          <p:attrName>style.visibility</p:attrName>
                                        </p:attrNameLst>
                                      </p:cBhvr>
                                      <p:to>
                                        <p:strVal val="visible"/>
                                      </p:to>
                                    </p:set>
                                    <p:animEffect transition="in" filter="fade">
                                      <p:cBhvr>
                                        <p:cTn id="58" dur="1000"/>
                                        <p:tgtEl>
                                          <p:spTgt spid="367720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677205"/>
                                        </p:tgtEl>
                                        <p:attrNameLst>
                                          <p:attrName>style.visibility</p:attrName>
                                        </p:attrNameLst>
                                      </p:cBhvr>
                                      <p:to>
                                        <p:strVal val="visible"/>
                                      </p:to>
                                    </p:set>
                                    <p:animEffect transition="in" filter="fade">
                                      <p:cBhvr>
                                        <p:cTn id="61" dur="1000"/>
                                        <p:tgtEl>
                                          <p:spTgt spid="3677205"/>
                                        </p:tgtEl>
                                      </p:cBhvr>
                                    </p:animEffect>
                                  </p:childTnLst>
                                </p:cTn>
                              </p:par>
                            </p:childTnLst>
                          </p:cTn>
                        </p:par>
                        <p:par>
                          <p:cTn id="62" fill="hold">
                            <p:stCondLst>
                              <p:cond delay="7500"/>
                            </p:stCondLst>
                            <p:childTnLst>
                              <p:par>
                                <p:cTn id="63" presetID="10" presetClass="entr" presetSubtype="0" fill="hold" grpId="2" nodeType="afterEffect">
                                  <p:stCondLst>
                                    <p:cond delay="0"/>
                                  </p:stCondLst>
                                  <p:childTnLst>
                                    <p:set>
                                      <p:cBhvr>
                                        <p:cTn id="64" dur="1" fill="hold">
                                          <p:stCondLst>
                                            <p:cond delay="0"/>
                                          </p:stCondLst>
                                        </p:cTn>
                                        <p:tgtEl>
                                          <p:spTgt spid="3677206"/>
                                        </p:tgtEl>
                                        <p:attrNameLst>
                                          <p:attrName>style.visibility</p:attrName>
                                        </p:attrNameLst>
                                      </p:cBhvr>
                                      <p:to>
                                        <p:strVal val="visible"/>
                                      </p:to>
                                    </p:set>
                                    <p:animEffect transition="in" filter="fade">
                                      <p:cBhvr>
                                        <p:cTn id="65" dur="500"/>
                                        <p:tgtEl>
                                          <p:spTgt spid="367720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677207"/>
                                        </p:tgtEl>
                                        <p:attrNameLst>
                                          <p:attrName>style.visibility</p:attrName>
                                        </p:attrNameLst>
                                      </p:cBhvr>
                                      <p:to>
                                        <p:strVal val="visible"/>
                                      </p:to>
                                    </p:set>
                                    <p:animEffect transition="in" filter="fade">
                                      <p:cBhvr>
                                        <p:cTn id="68" dur="1000"/>
                                        <p:tgtEl>
                                          <p:spTgt spid="3677207"/>
                                        </p:tgtEl>
                                      </p:cBhvr>
                                    </p:animEffect>
                                  </p:childTnLst>
                                </p:cTn>
                              </p:par>
                            </p:childTnLst>
                          </p:cTn>
                        </p:par>
                        <p:par>
                          <p:cTn id="69" fill="hold">
                            <p:stCondLst>
                              <p:cond delay="8500"/>
                            </p:stCondLst>
                            <p:childTnLst>
                              <p:par>
                                <p:cTn id="70" presetID="10" presetClass="entr" presetSubtype="0" fill="hold" grpId="1" nodeType="afterEffect">
                                  <p:stCondLst>
                                    <p:cond delay="0"/>
                                  </p:stCondLst>
                                  <p:childTnLst>
                                    <p:set>
                                      <p:cBhvr>
                                        <p:cTn id="71" dur="1" fill="hold">
                                          <p:stCondLst>
                                            <p:cond delay="0"/>
                                          </p:stCondLst>
                                        </p:cTn>
                                        <p:tgtEl>
                                          <p:spTgt spid="3677208"/>
                                        </p:tgtEl>
                                        <p:attrNameLst>
                                          <p:attrName>style.visibility</p:attrName>
                                        </p:attrNameLst>
                                      </p:cBhvr>
                                      <p:to>
                                        <p:strVal val="visible"/>
                                      </p:to>
                                    </p:set>
                                    <p:animEffect transition="in" filter="fade">
                                      <p:cBhvr>
                                        <p:cTn id="72" dur="500"/>
                                        <p:tgtEl>
                                          <p:spTgt spid="367720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677209"/>
                                        </p:tgtEl>
                                        <p:attrNameLst>
                                          <p:attrName>style.visibility</p:attrName>
                                        </p:attrNameLst>
                                      </p:cBhvr>
                                      <p:to>
                                        <p:strVal val="visible"/>
                                      </p:to>
                                    </p:set>
                                    <p:animEffect transition="in" filter="fade">
                                      <p:cBhvr>
                                        <p:cTn id="75" dur="1000"/>
                                        <p:tgtEl>
                                          <p:spTgt spid="3677209"/>
                                        </p:tgtEl>
                                      </p:cBhvr>
                                    </p:animEffect>
                                  </p:childTnLst>
                                </p:cTn>
                              </p:par>
                            </p:childTnLst>
                          </p:cTn>
                        </p:par>
                        <p:par>
                          <p:cTn id="76" fill="hold">
                            <p:stCondLst>
                              <p:cond delay="9500"/>
                            </p:stCondLst>
                            <p:childTnLst>
                              <p:par>
                                <p:cTn id="77" presetID="3" presetClass="emph" presetSubtype="2" fill="hold" grpId="1" nodeType="afterEffect">
                                  <p:stCondLst>
                                    <p:cond delay="0"/>
                                  </p:stCondLst>
                                  <p:childTnLst>
                                    <p:animClr clrSpc="rgb" dir="cw">
                                      <p:cBhvr override="childStyle">
                                        <p:cTn id="78" dur="1000" fill="hold"/>
                                        <p:tgtEl>
                                          <p:spTgt spid="3677202"/>
                                        </p:tgtEl>
                                        <p:attrNameLst>
                                          <p:attrName>style.color</p:attrName>
                                        </p:attrNameLst>
                                      </p:cBhvr>
                                      <p:to>
                                        <a:srgbClr val="00D5F3"/>
                                      </p:to>
                                    </p:animClr>
                                  </p:childTnLst>
                                </p:cTn>
                              </p:par>
                              <p:par>
                                <p:cTn id="79" presetID="3" presetClass="emph" presetSubtype="2" fill="hold" nodeType="withEffect">
                                  <p:stCondLst>
                                    <p:cond delay="0"/>
                                  </p:stCondLst>
                                  <p:childTnLst>
                                    <p:animClr clrSpc="rgb" dir="cw">
                                      <p:cBhvr override="childStyle">
                                        <p:cTn id="80" dur="2000" fill="hold"/>
                                        <p:tgtEl>
                                          <p:spTgt spid="3677203"/>
                                        </p:tgtEl>
                                        <p:attrNameLst>
                                          <p:attrName>style.color</p:attrName>
                                        </p:attrNameLst>
                                      </p:cBhvr>
                                      <p:to>
                                        <a:srgbClr val="00D5F3"/>
                                      </p:to>
                                    </p:animClr>
                                  </p:childTnLst>
                                </p:cTn>
                              </p:par>
                            </p:childTnLst>
                          </p:cTn>
                        </p:par>
                        <p:par>
                          <p:cTn id="81" fill="hold">
                            <p:stCondLst>
                              <p:cond delay="11500"/>
                            </p:stCondLst>
                            <p:childTnLst>
                              <p:par>
                                <p:cTn id="82" presetID="10" presetClass="entr" presetSubtype="0" fill="hold" grpId="0" nodeType="afterEffect">
                                  <p:stCondLst>
                                    <p:cond delay="0"/>
                                  </p:stCondLst>
                                  <p:childTnLst>
                                    <p:set>
                                      <p:cBhvr>
                                        <p:cTn id="83" dur="1" fill="hold">
                                          <p:stCondLst>
                                            <p:cond delay="0"/>
                                          </p:stCondLst>
                                        </p:cTn>
                                        <p:tgtEl>
                                          <p:spTgt spid="3677461"/>
                                        </p:tgtEl>
                                        <p:attrNameLst>
                                          <p:attrName>style.visibility</p:attrName>
                                        </p:attrNameLst>
                                      </p:cBhvr>
                                      <p:to>
                                        <p:strVal val="visible"/>
                                      </p:to>
                                    </p:set>
                                    <p:animEffect transition="in" filter="fade">
                                      <p:cBhvr>
                                        <p:cTn id="84" dur="1000"/>
                                        <p:tgtEl>
                                          <p:spTgt spid="367746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677460"/>
                                        </p:tgtEl>
                                        <p:attrNameLst>
                                          <p:attrName>style.visibility</p:attrName>
                                        </p:attrNameLst>
                                      </p:cBhvr>
                                      <p:to>
                                        <p:strVal val="visible"/>
                                      </p:to>
                                    </p:set>
                                    <p:animEffect transition="in" filter="fade">
                                      <p:cBhvr>
                                        <p:cTn id="87" dur="2000"/>
                                        <p:tgtEl>
                                          <p:spTgt spid="3677460"/>
                                        </p:tgtEl>
                                      </p:cBhvr>
                                    </p:animEffect>
                                  </p:childTnLst>
                                </p:cTn>
                              </p:par>
                            </p:childTnLst>
                          </p:cTn>
                        </p:par>
                        <p:par>
                          <p:cTn id="88" fill="hold">
                            <p:stCondLst>
                              <p:cond delay="13500"/>
                            </p:stCondLst>
                            <p:childTnLst>
                              <p:par>
                                <p:cTn id="89" presetID="10" presetClass="entr" presetSubtype="0" fill="hold" grpId="0" nodeType="afterEffect">
                                  <p:stCondLst>
                                    <p:cond delay="0"/>
                                  </p:stCondLst>
                                  <p:childTnLst>
                                    <p:set>
                                      <p:cBhvr>
                                        <p:cTn id="90" dur="1" fill="hold">
                                          <p:stCondLst>
                                            <p:cond delay="0"/>
                                          </p:stCondLst>
                                        </p:cTn>
                                        <p:tgtEl>
                                          <p:spTgt spid="3677213"/>
                                        </p:tgtEl>
                                        <p:attrNameLst>
                                          <p:attrName>style.visibility</p:attrName>
                                        </p:attrNameLst>
                                      </p:cBhvr>
                                      <p:to>
                                        <p:strVal val="visible"/>
                                      </p:to>
                                    </p:set>
                                    <p:animEffect transition="in" filter="fade">
                                      <p:cBhvr>
                                        <p:cTn id="91" dur="1000"/>
                                        <p:tgtEl>
                                          <p:spTgt spid="367721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677188"/>
                                        </p:tgtEl>
                                        <p:attrNameLst>
                                          <p:attrName>style.visibility</p:attrName>
                                        </p:attrNameLst>
                                      </p:cBhvr>
                                      <p:to>
                                        <p:strVal val="visible"/>
                                      </p:to>
                                    </p:set>
                                    <p:animEffect transition="in" filter="fade">
                                      <p:cBhvr>
                                        <p:cTn id="94" dur="2000"/>
                                        <p:tgtEl>
                                          <p:spTgt spid="3677188"/>
                                        </p:tgtEl>
                                      </p:cBhvr>
                                    </p:animEffect>
                                  </p:childTnLst>
                                </p:cTn>
                              </p:par>
                            </p:childTnLst>
                          </p:cTn>
                        </p:par>
                        <p:par>
                          <p:cTn id="95" fill="hold">
                            <p:stCondLst>
                              <p:cond delay="15500"/>
                            </p:stCondLst>
                            <p:childTnLst>
                              <p:par>
                                <p:cTn id="96" presetID="10" presetClass="entr" presetSubtype="0" fill="hold" grpId="0" nodeType="afterEffect">
                                  <p:stCondLst>
                                    <p:cond delay="0"/>
                                  </p:stCondLst>
                                  <p:childTnLst>
                                    <p:set>
                                      <p:cBhvr>
                                        <p:cTn id="97" dur="1" fill="hold">
                                          <p:stCondLst>
                                            <p:cond delay="0"/>
                                          </p:stCondLst>
                                        </p:cTn>
                                        <p:tgtEl>
                                          <p:spTgt spid="3677211"/>
                                        </p:tgtEl>
                                        <p:attrNameLst>
                                          <p:attrName>style.visibility</p:attrName>
                                        </p:attrNameLst>
                                      </p:cBhvr>
                                      <p:to>
                                        <p:strVal val="visible"/>
                                      </p:to>
                                    </p:set>
                                    <p:animEffect transition="in" filter="fade">
                                      <p:cBhvr>
                                        <p:cTn id="98" dur="1000"/>
                                        <p:tgtEl>
                                          <p:spTgt spid="3677211"/>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3677187"/>
                                        </p:tgtEl>
                                        <p:attrNameLst>
                                          <p:attrName>style.visibility</p:attrName>
                                        </p:attrNameLst>
                                      </p:cBhvr>
                                      <p:to>
                                        <p:strVal val="visible"/>
                                      </p:to>
                                    </p:set>
                                    <p:animEffect transition="in" filter="fade">
                                      <p:cBhvr>
                                        <p:cTn id="101" dur="2000"/>
                                        <p:tgtEl>
                                          <p:spTgt spid="3677187"/>
                                        </p:tgtEl>
                                      </p:cBhvr>
                                    </p:animEffect>
                                  </p:childTnLst>
                                </p:cTn>
                              </p:par>
                            </p:childTnLst>
                          </p:cTn>
                        </p:par>
                        <p:par>
                          <p:cTn id="102" fill="hold">
                            <p:stCondLst>
                              <p:cond delay="17500"/>
                            </p:stCondLst>
                            <p:childTnLst>
                              <p:par>
                                <p:cTn id="103" presetID="10" presetClass="entr" presetSubtype="0" fill="hold" grpId="0" nodeType="afterEffect">
                                  <p:stCondLst>
                                    <p:cond delay="0"/>
                                  </p:stCondLst>
                                  <p:childTnLst>
                                    <p:set>
                                      <p:cBhvr>
                                        <p:cTn id="104" dur="1" fill="hold">
                                          <p:stCondLst>
                                            <p:cond delay="0"/>
                                          </p:stCondLst>
                                        </p:cTn>
                                        <p:tgtEl>
                                          <p:spTgt spid="3677212"/>
                                        </p:tgtEl>
                                        <p:attrNameLst>
                                          <p:attrName>style.visibility</p:attrName>
                                        </p:attrNameLst>
                                      </p:cBhvr>
                                      <p:to>
                                        <p:strVal val="visible"/>
                                      </p:to>
                                    </p:set>
                                    <p:animEffect transition="in" filter="fade">
                                      <p:cBhvr>
                                        <p:cTn id="105" dur="1000"/>
                                        <p:tgtEl>
                                          <p:spTgt spid="3677212"/>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677186"/>
                                        </p:tgtEl>
                                        <p:attrNameLst>
                                          <p:attrName>style.visibility</p:attrName>
                                        </p:attrNameLst>
                                      </p:cBhvr>
                                      <p:to>
                                        <p:strVal val="visible"/>
                                      </p:to>
                                    </p:set>
                                    <p:animEffect transition="in" filter="fade">
                                      <p:cBhvr>
                                        <p:cTn id="108" dur="2000"/>
                                        <p:tgtEl>
                                          <p:spTgt spid="3677186"/>
                                        </p:tgtEl>
                                      </p:cBhvr>
                                    </p:animEffect>
                                  </p:childTnLst>
                                </p:cTn>
                              </p:par>
                            </p:childTnLst>
                          </p:cTn>
                        </p:par>
                        <p:par>
                          <p:cTn id="109" fill="hold">
                            <p:stCondLst>
                              <p:cond delay="19500"/>
                            </p:stCondLst>
                            <p:childTnLst>
                              <p:par>
                                <p:cTn id="110" presetID="3" presetClass="emph" presetSubtype="2" fill="hold" grpId="2" nodeType="afterEffect">
                                  <p:stCondLst>
                                    <p:cond delay="0"/>
                                  </p:stCondLst>
                                  <p:childTnLst>
                                    <p:animClr clrSpc="rgb" dir="cw">
                                      <p:cBhvr override="childStyle">
                                        <p:cTn id="111" dur="1000" fill="hold"/>
                                        <p:tgtEl>
                                          <p:spTgt spid="3677202"/>
                                        </p:tgtEl>
                                        <p:attrNameLst>
                                          <p:attrName>style.color</p:attrName>
                                        </p:attrNameLst>
                                      </p:cBhvr>
                                      <p:to>
                                        <a:schemeClr val="bg1"/>
                                      </p:to>
                                    </p:animClr>
                                  </p:childTnLst>
                                </p:cTn>
                              </p:par>
                              <p:par>
                                <p:cTn id="112" presetID="3" presetClass="emph" presetSubtype="2" fill="hold" nodeType="withEffect">
                                  <p:stCondLst>
                                    <p:cond delay="0"/>
                                  </p:stCondLst>
                                  <p:childTnLst>
                                    <p:animClr clrSpc="rgb" dir="cw">
                                      <p:cBhvr override="childStyle">
                                        <p:cTn id="113" dur="2000" fill="hold"/>
                                        <p:tgtEl>
                                          <p:spTgt spid="3677203"/>
                                        </p:tgtEl>
                                        <p:attrNameLst>
                                          <p:attrName>style.color</p:attrName>
                                        </p:attrNameLst>
                                      </p:cBhvr>
                                      <p:to>
                                        <a:schemeClr val="bg1"/>
                                      </p:to>
                                    </p:animClr>
                                  </p:childTnLst>
                                </p:cTn>
                              </p:par>
                            </p:childTnLst>
                          </p:cTn>
                        </p:par>
                        <p:par>
                          <p:cTn id="114" fill="hold">
                            <p:stCondLst>
                              <p:cond delay="21500"/>
                            </p:stCondLst>
                            <p:childTnLst>
                              <p:par>
                                <p:cTn id="115" presetID="3" presetClass="emph" presetSubtype="2" fill="hold" grpId="0" nodeType="afterEffect">
                                  <p:stCondLst>
                                    <p:cond delay="0"/>
                                  </p:stCondLst>
                                  <p:childTnLst>
                                    <p:animClr clrSpc="rgb" dir="cw">
                                      <p:cBhvr override="childStyle">
                                        <p:cTn id="116" dur="1000" fill="hold"/>
                                        <p:tgtEl>
                                          <p:spTgt spid="3677204"/>
                                        </p:tgtEl>
                                        <p:attrNameLst>
                                          <p:attrName>style.color</p:attrName>
                                        </p:attrNameLst>
                                      </p:cBhvr>
                                      <p:to>
                                        <a:srgbClr val="00D5F3"/>
                                      </p:to>
                                    </p:animClr>
                                  </p:childTnLst>
                                </p:cTn>
                              </p:par>
                              <p:par>
                                <p:cTn id="117" presetID="3" presetClass="emph" presetSubtype="2" fill="hold" nodeType="withEffect">
                                  <p:stCondLst>
                                    <p:cond delay="0"/>
                                  </p:stCondLst>
                                  <p:childTnLst>
                                    <p:animClr clrSpc="rgb" dir="cw">
                                      <p:cBhvr override="childStyle">
                                        <p:cTn id="118" dur="2000" fill="hold"/>
                                        <p:tgtEl>
                                          <p:spTgt spid="3677205"/>
                                        </p:tgtEl>
                                        <p:attrNameLst>
                                          <p:attrName>style.color</p:attrName>
                                        </p:attrNameLst>
                                      </p:cBhvr>
                                      <p:to>
                                        <a:srgbClr val="00D5F3"/>
                                      </p:to>
                                    </p:animClr>
                                  </p:childTnLst>
                                </p:cTn>
                              </p:par>
                            </p:childTnLst>
                          </p:cTn>
                        </p:par>
                        <p:par>
                          <p:cTn id="119" fill="hold">
                            <p:stCondLst>
                              <p:cond delay="23500"/>
                            </p:stCondLst>
                            <p:childTnLst>
                              <p:par>
                                <p:cTn id="120" presetID="10" presetClass="entr" presetSubtype="0" fill="hold" grpId="0" nodeType="afterEffect">
                                  <p:stCondLst>
                                    <p:cond delay="0"/>
                                  </p:stCondLst>
                                  <p:childTnLst>
                                    <p:set>
                                      <p:cBhvr>
                                        <p:cTn id="121" dur="1" fill="hold">
                                          <p:stCondLst>
                                            <p:cond delay="0"/>
                                          </p:stCondLst>
                                        </p:cTn>
                                        <p:tgtEl>
                                          <p:spTgt spid="3677214"/>
                                        </p:tgtEl>
                                        <p:attrNameLst>
                                          <p:attrName>style.visibility</p:attrName>
                                        </p:attrNameLst>
                                      </p:cBhvr>
                                      <p:to>
                                        <p:strVal val="visible"/>
                                      </p:to>
                                    </p:set>
                                    <p:animEffect transition="in" filter="fade">
                                      <p:cBhvr>
                                        <p:cTn id="122" dur="1000"/>
                                        <p:tgtEl>
                                          <p:spTgt spid="3677214"/>
                                        </p:tgtEl>
                                      </p:cBhvr>
                                    </p:animEffect>
                                  </p:childTnLst>
                                </p:cTn>
                              </p:par>
                            </p:childTnLst>
                          </p:cTn>
                        </p:par>
                        <p:par>
                          <p:cTn id="123" fill="hold">
                            <p:stCondLst>
                              <p:cond delay="24500"/>
                            </p:stCondLst>
                            <p:childTnLst>
                              <p:par>
                                <p:cTn id="124" presetID="10" presetClass="entr" presetSubtype="0" fill="hold" grpId="0" nodeType="afterEffect">
                                  <p:stCondLst>
                                    <p:cond delay="0"/>
                                  </p:stCondLst>
                                  <p:childTnLst>
                                    <p:set>
                                      <p:cBhvr>
                                        <p:cTn id="125" dur="1" fill="hold">
                                          <p:stCondLst>
                                            <p:cond delay="0"/>
                                          </p:stCondLst>
                                        </p:cTn>
                                        <p:tgtEl>
                                          <p:spTgt spid="3677215"/>
                                        </p:tgtEl>
                                        <p:attrNameLst>
                                          <p:attrName>style.visibility</p:attrName>
                                        </p:attrNameLst>
                                      </p:cBhvr>
                                      <p:to>
                                        <p:strVal val="visible"/>
                                      </p:to>
                                    </p:set>
                                    <p:animEffect transition="in" filter="fade">
                                      <p:cBhvr>
                                        <p:cTn id="126" dur="1000"/>
                                        <p:tgtEl>
                                          <p:spTgt spid="3677215"/>
                                        </p:tgtEl>
                                      </p:cBhvr>
                                    </p:animEffect>
                                  </p:childTnLst>
                                </p:cTn>
                              </p:par>
                            </p:childTnLst>
                          </p:cTn>
                        </p:par>
                        <p:par>
                          <p:cTn id="127" fill="hold">
                            <p:stCondLst>
                              <p:cond delay="25500"/>
                            </p:stCondLst>
                            <p:childTnLst>
                              <p:par>
                                <p:cTn id="128" presetID="10" presetClass="entr" presetSubtype="0" fill="hold" grpId="0" nodeType="afterEffect">
                                  <p:stCondLst>
                                    <p:cond delay="0"/>
                                  </p:stCondLst>
                                  <p:childTnLst>
                                    <p:set>
                                      <p:cBhvr>
                                        <p:cTn id="129" dur="1" fill="hold">
                                          <p:stCondLst>
                                            <p:cond delay="0"/>
                                          </p:stCondLst>
                                        </p:cTn>
                                        <p:tgtEl>
                                          <p:spTgt spid="3677217"/>
                                        </p:tgtEl>
                                        <p:attrNameLst>
                                          <p:attrName>style.visibility</p:attrName>
                                        </p:attrNameLst>
                                      </p:cBhvr>
                                      <p:to>
                                        <p:strVal val="visible"/>
                                      </p:to>
                                    </p:set>
                                    <p:animEffect transition="in" filter="fade">
                                      <p:cBhvr>
                                        <p:cTn id="130" dur="1000"/>
                                        <p:tgtEl>
                                          <p:spTgt spid="3677217"/>
                                        </p:tgtEl>
                                      </p:cBhvr>
                                    </p:animEffect>
                                  </p:childTnLst>
                                </p:cTn>
                              </p:par>
                            </p:childTnLst>
                          </p:cTn>
                        </p:par>
                        <p:par>
                          <p:cTn id="131" fill="hold">
                            <p:stCondLst>
                              <p:cond delay="26500"/>
                            </p:stCondLst>
                            <p:childTnLst>
                              <p:par>
                                <p:cTn id="132" presetID="10" presetClass="entr" presetSubtype="0" fill="hold" grpId="0" nodeType="afterEffect">
                                  <p:stCondLst>
                                    <p:cond delay="0"/>
                                  </p:stCondLst>
                                  <p:childTnLst>
                                    <p:set>
                                      <p:cBhvr>
                                        <p:cTn id="133" dur="1" fill="hold">
                                          <p:stCondLst>
                                            <p:cond delay="0"/>
                                          </p:stCondLst>
                                        </p:cTn>
                                        <p:tgtEl>
                                          <p:spTgt spid="3677216"/>
                                        </p:tgtEl>
                                        <p:attrNameLst>
                                          <p:attrName>style.visibility</p:attrName>
                                        </p:attrNameLst>
                                      </p:cBhvr>
                                      <p:to>
                                        <p:strVal val="visible"/>
                                      </p:to>
                                    </p:set>
                                    <p:animEffect transition="in" filter="fade">
                                      <p:cBhvr>
                                        <p:cTn id="134" dur="1000"/>
                                        <p:tgtEl>
                                          <p:spTgt spid="3677216"/>
                                        </p:tgtEl>
                                      </p:cBhvr>
                                    </p:animEffect>
                                  </p:childTnLst>
                                </p:cTn>
                              </p:par>
                            </p:childTnLst>
                          </p:cTn>
                        </p:par>
                        <p:par>
                          <p:cTn id="135" fill="hold">
                            <p:stCondLst>
                              <p:cond delay="27500"/>
                            </p:stCondLst>
                            <p:childTnLst>
                              <p:par>
                                <p:cTn id="136" presetID="3" presetClass="emph" presetSubtype="2" fill="hold" grpId="2" nodeType="afterEffect">
                                  <p:stCondLst>
                                    <p:cond delay="0"/>
                                  </p:stCondLst>
                                  <p:childTnLst>
                                    <p:animClr clrSpc="rgb" dir="cw">
                                      <p:cBhvr override="childStyle">
                                        <p:cTn id="137" dur="1000" fill="hold"/>
                                        <p:tgtEl>
                                          <p:spTgt spid="3677204"/>
                                        </p:tgtEl>
                                        <p:attrNameLst>
                                          <p:attrName>style.color</p:attrName>
                                        </p:attrNameLst>
                                      </p:cBhvr>
                                      <p:to>
                                        <a:schemeClr val="bg1"/>
                                      </p:to>
                                    </p:animClr>
                                  </p:childTnLst>
                                </p:cTn>
                              </p:par>
                              <p:par>
                                <p:cTn id="138" presetID="3" presetClass="emph" presetSubtype="2" fill="hold" nodeType="withEffect">
                                  <p:stCondLst>
                                    <p:cond delay="0"/>
                                  </p:stCondLst>
                                  <p:childTnLst>
                                    <p:animClr clrSpc="rgb" dir="cw">
                                      <p:cBhvr override="childStyle">
                                        <p:cTn id="139" dur="2000" fill="hold"/>
                                        <p:tgtEl>
                                          <p:spTgt spid="3677205"/>
                                        </p:tgtEl>
                                        <p:attrNameLst>
                                          <p:attrName>style.color</p:attrName>
                                        </p:attrNameLst>
                                      </p:cBhvr>
                                      <p:to>
                                        <a:schemeClr val="bg1"/>
                                      </p:to>
                                    </p:animClr>
                                  </p:childTnLst>
                                </p:cTn>
                              </p:par>
                            </p:childTnLst>
                          </p:cTn>
                        </p:par>
                        <p:par>
                          <p:cTn id="140" fill="hold">
                            <p:stCondLst>
                              <p:cond delay="29500"/>
                            </p:stCondLst>
                            <p:childTnLst>
                              <p:par>
                                <p:cTn id="141" presetID="3" presetClass="emph" presetSubtype="2" fill="hold" grpId="0" nodeType="afterEffect">
                                  <p:stCondLst>
                                    <p:cond delay="0"/>
                                  </p:stCondLst>
                                  <p:childTnLst>
                                    <p:animClr clrSpc="rgb" dir="cw">
                                      <p:cBhvr override="childStyle">
                                        <p:cTn id="142" dur="1000" fill="hold"/>
                                        <p:tgtEl>
                                          <p:spTgt spid="3677206"/>
                                        </p:tgtEl>
                                        <p:attrNameLst>
                                          <p:attrName>style.color</p:attrName>
                                        </p:attrNameLst>
                                      </p:cBhvr>
                                      <p:to>
                                        <a:srgbClr val="00D5F3"/>
                                      </p:to>
                                    </p:animClr>
                                  </p:childTnLst>
                                </p:cTn>
                              </p:par>
                              <p:par>
                                <p:cTn id="143" presetID="3" presetClass="emph" presetSubtype="2" fill="hold" nodeType="withEffect">
                                  <p:stCondLst>
                                    <p:cond delay="0"/>
                                  </p:stCondLst>
                                  <p:childTnLst>
                                    <p:animClr clrSpc="rgb" dir="cw">
                                      <p:cBhvr override="childStyle">
                                        <p:cTn id="144" dur="2000" fill="hold"/>
                                        <p:tgtEl>
                                          <p:spTgt spid="3677207"/>
                                        </p:tgtEl>
                                        <p:attrNameLst>
                                          <p:attrName>style.color</p:attrName>
                                        </p:attrNameLst>
                                      </p:cBhvr>
                                      <p:to>
                                        <a:srgbClr val="00D5F3"/>
                                      </p:to>
                                    </p:animClr>
                                  </p:childTnLst>
                                </p:cTn>
                              </p:par>
                            </p:childTnLst>
                          </p:cTn>
                        </p:par>
                        <p:par>
                          <p:cTn id="145" fill="hold">
                            <p:stCondLst>
                              <p:cond delay="31500"/>
                            </p:stCondLst>
                            <p:childTnLst>
                              <p:par>
                                <p:cTn id="146" presetID="10" presetClass="entr" presetSubtype="0" fill="hold" nodeType="afterEffect">
                                  <p:stCondLst>
                                    <p:cond delay="0"/>
                                  </p:stCondLst>
                                  <p:childTnLst>
                                    <p:set>
                                      <p:cBhvr>
                                        <p:cTn id="147" dur="1" fill="hold">
                                          <p:stCondLst>
                                            <p:cond delay="0"/>
                                          </p:stCondLst>
                                        </p:cTn>
                                        <p:tgtEl>
                                          <p:spTgt spid="2"/>
                                        </p:tgtEl>
                                        <p:attrNameLst>
                                          <p:attrName>style.visibility</p:attrName>
                                        </p:attrNameLst>
                                      </p:cBhvr>
                                      <p:to>
                                        <p:strVal val="visible"/>
                                      </p:to>
                                    </p:set>
                                    <p:animEffect transition="in" filter="fade">
                                      <p:cBhvr>
                                        <p:cTn id="148" dur="1000"/>
                                        <p:tgtEl>
                                          <p:spTgt spid="2"/>
                                        </p:tgtEl>
                                      </p:cBhvr>
                                    </p:animEffect>
                                  </p:childTnLst>
                                </p:cTn>
                              </p:par>
                            </p:childTnLst>
                          </p:cTn>
                        </p:par>
                        <p:par>
                          <p:cTn id="149" fill="hold">
                            <p:stCondLst>
                              <p:cond delay="32500"/>
                            </p:stCondLst>
                            <p:childTnLst>
                              <p:par>
                                <p:cTn id="150" presetID="3" presetClass="emph" presetSubtype="2" fill="hold" grpId="1" nodeType="afterEffect">
                                  <p:stCondLst>
                                    <p:cond delay="1000"/>
                                  </p:stCondLst>
                                  <p:childTnLst>
                                    <p:animClr clrSpc="rgb" dir="cw">
                                      <p:cBhvr override="childStyle">
                                        <p:cTn id="151" dur="2000" fill="hold"/>
                                        <p:tgtEl>
                                          <p:spTgt spid="3677206"/>
                                        </p:tgtEl>
                                        <p:attrNameLst>
                                          <p:attrName>style.color</p:attrName>
                                        </p:attrNameLst>
                                      </p:cBhvr>
                                      <p:to>
                                        <a:schemeClr val="bg1"/>
                                      </p:to>
                                    </p:animClr>
                                  </p:childTnLst>
                                </p:cTn>
                              </p:par>
                              <p:par>
                                <p:cTn id="152" presetID="3" presetClass="emph" presetSubtype="2" fill="hold" nodeType="withEffect">
                                  <p:stCondLst>
                                    <p:cond delay="1000"/>
                                  </p:stCondLst>
                                  <p:childTnLst>
                                    <p:animClr clrSpc="rgb" dir="cw">
                                      <p:cBhvr override="childStyle">
                                        <p:cTn id="153" dur="3000" fill="hold"/>
                                        <p:tgtEl>
                                          <p:spTgt spid="3677207"/>
                                        </p:tgtEl>
                                        <p:attrNameLst>
                                          <p:attrName>style.color</p:attrName>
                                        </p:attrNameLst>
                                      </p:cBhvr>
                                      <p:to>
                                        <a:schemeClr val="bg1"/>
                                      </p:to>
                                    </p:animClr>
                                  </p:childTnLst>
                                </p:cTn>
                              </p:par>
                            </p:childTnLst>
                          </p:cTn>
                        </p:par>
                        <p:par>
                          <p:cTn id="154" fill="hold">
                            <p:stCondLst>
                              <p:cond delay="36500"/>
                            </p:stCondLst>
                            <p:childTnLst>
                              <p:par>
                                <p:cTn id="155" presetID="3" presetClass="emph" presetSubtype="2" fill="hold" grpId="0" nodeType="afterEffect">
                                  <p:stCondLst>
                                    <p:cond delay="0"/>
                                  </p:stCondLst>
                                  <p:childTnLst>
                                    <p:animClr clrSpc="rgb" dir="cw">
                                      <p:cBhvr override="childStyle">
                                        <p:cTn id="156" dur="1000" fill="hold"/>
                                        <p:tgtEl>
                                          <p:spTgt spid="3677208"/>
                                        </p:tgtEl>
                                        <p:attrNameLst>
                                          <p:attrName>style.color</p:attrName>
                                        </p:attrNameLst>
                                      </p:cBhvr>
                                      <p:to>
                                        <a:srgbClr val="00D5F3"/>
                                      </p:to>
                                    </p:animClr>
                                  </p:childTnLst>
                                </p:cTn>
                              </p:par>
                              <p:par>
                                <p:cTn id="157" presetID="3" presetClass="emph" presetSubtype="2" fill="hold" nodeType="withEffect">
                                  <p:stCondLst>
                                    <p:cond delay="0"/>
                                  </p:stCondLst>
                                  <p:childTnLst>
                                    <p:animClr clrSpc="rgb" dir="cw">
                                      <p:cBhvr override="childStyle">
                                        <p:cTn id="158" dur="2000" fill="hold"/>
                                        <p:tgtEl>
                                          <p:spTgt spid="3677209"/>
                                        </p:tgtEl>
                                        <p:attrNameLst>
                                          <p:attrName>style.color</p:attrName>
                                        </p:attrNameLst>
                                      </p:cBhvr>
                                      <p:to>
                                        <a:srgbClr val="00D5F3"/>
                                      </p:to>
                                    </p:animClr>
                                  </p:childTnLst>
                                </p:cTn>
                              </p:par>
                            </p:childTnLst>
                          </p:cTn>
                        </p:par>
                        <p:par>
                          <p:cTn id="159" fill="hold">
                            <p:stCondLst>
                              <p:cond delay="38500"/>
                            </p:stCondLst>
                            <p:childTnLst>
                              <p:par>
                                <p:cTn id="160" presetID="3" presetClass="emph" presetSubtype="2" fill="hold" grpId="1" nodeType="afterEffect">
                                  <p:stCondLst>
                                    <p:cond delay="2000"/>
                                  </p:stCondLst>
                                  <p:childTnLst>
                                    <p:animClr clrSpc="rgb" dir="cw">
                                      <p:cBhvr override="childStyle">
                                        <p:cTn id="161" dur="1000" fill="hold"/>
                                        <p:tgtEl>
                                          <p:spTgt spid="3677209"/>
                                        </p:tgtEl>
                                        <p:attrNameLst>
                                          <p:attrName>style.color</p:attrName>
                                        </p:attrNameLst>
                                      </p:cBhvr>
                                      <p:to>
                                        <a:schemeClr val="bg1"/>
                                      </p:to>
                                    </p:animClr>
                                  </p:childTnLst>
                                </p:cTn>
                              </p:par>
                              <p:par>
                                <p:cTn id="162" presetID="3" presetClass="emph" presetSubtype="2" fill="hold" grpId="2" nodeType="withEffect">
                                  <p:stCondLst>
                                    <p:cond delay="0"/>
                                  </p:stCondLst>
                                  <p:childTnLst>
                                    <p:animClr clrSpc="rgb" dir="cw">
                                      <p:cBhvr override="childStyle">
                                        <p:cTn id="163" dur="2000" fill="hold"/>
                                        <p:tgtEl>
                                          <p:spTgt spid="3677208"/>
                                        </p:tgtEl>
                                        <p:attrNameLst>
                                          <p:attrName>style.color</p:attrName>
                                        </p:attrNameLst>
                                      </p:cBhvr>
                                      <p:to>
                                        <a:schemeClr val="bg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7186" grpId="0" animBg="1"/>
      <p:bldP spid="3677187" grpId="0" animBg="1"/>
      <p:bldP spid="3677188" grpId="0" animBg="1"/>
      <p:bldP spid="3677190" grpId="0" animBg="1"/>
      <p:bldP spid="3677191" grpId="0" animBg="1"/>
      <p:bldP spid="3677192" grpId="0" animBg="1"/>
      <p:bldP spid="3677193" grpId="0" animBg="1"/>
      <p:bldP spid="3677194" grpId="0" animBg="1"/>
      <p:bldP spid="3677195" grpId="0" animBg="1"/>
      <p:bldP spid="3677196" grpId="0" animBg="1"/>
      <p:bldP spid="3677197" grpId="0" animBg="1"/>
      <p:bldP spid="3677198" grpId="0" animBg="1"/>
      <p:bldP spid="3677199" grpId="0" animBg="1"/>
      <p:bldP spid="3677200" grpId="0" animBg="1"/>
      <p:bldP spid="3677202" grpId="0"/>
      <p:bldP spid="3677202" grpId="1"/>
      <p:bldP spid="3677202" grpId="2"/>
      <p:bldP spid="3677203" grpId="0"/>
      <p:bldP spid="3677204" grpId="0"/>
      <p:bldP spid="3677204" grpId="1"/>
      <p:bldP spid="3677204" grpId="2"/>
      <p:bldP spid="3677205" grpId="0"/>
      <p:bldP spid="3677206" grpId="0"/>
      <p:bldP spid="3677206" grpId="1"/>
      <p:bldP spid="3677206" grpId="2"/>
      <p:bldP spid="3677207" grpId="0"/>
      <p:bldP spid="3677208" grpId="0"/>
      <p:bldP spid="3677208" grpId="1"/>
      <p:bldP spid="3677208" grpId="2"/>
      <p:bldP spid="3677209" grpId="0"/>
      <p:bldP spid="3677209" grpId="1"/>
      <p:bldP spid="3677211" grpId="0"/>
      <p:bldP spid="3677212" grpId="0"/>
      <p:bldP spid="3677213" grpId="0"/>
      <p:bldP spid="3677214" grpId="0"/>
      <p:bldP spid="3677215" grpId="0"/>
      <p:bldP spid="3677216" grpId="0"/>
      <p:bldP spid="3677217" grpId="0"/>
      <p:bldP spid="3677460" grpId="0" animBg="1"/>
      <p:bldP spid="3677461"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231775" y="233363"/>
            <a:ext cx="4772025" cy="576262"/>
          </a:xfrm>
        </p:spPr>
        <p:txBody>
          <a:bodyPr/>
          <a:lstStyle/>
          <a:p>
            <a:pPr eaLnBrk="1" hangingPunct="1"/>
            <a:r>
              <a:rPr lang="en-GB" smtClean="0"/>
              <a:t>Wave Model – Task Types</a:t>
            </a:r>
          </a:p>
        </p:txBody>
      </p:sp>
      <p:sp>
        <p:nvSpPr>
          <p:cNvPr id="137219" name="AutoShape 3"/>
          <p:cNvSpPr>
            <a:spLocks noChangeAspect="1" noChangeArrowheads="1"/>
          </p:cNvSpPr>
          <p:nvPr/>
        </p:nvSpPr>
        <p:spPr bwMode="auto">
          <a:xfrm>
            <a:off x="1862138" y="952500"/>
            <a:ext cx="5426075" cy="4384675"/>
          </a:xfrm>
          <a:prstGeom prst="roundRect">
            <a:avLst>
              <a:gd name="adj" fmla="val 7551"/>
            </a:avLst>
          </a:prstGeom>
          <a:gradFill rotWithShape="1">
            <a:gsLst>
              <a:gs pos="0">
                <a:srgbClr val="00B7CE"/>
              </a:gs>
              <a:gs pos="100000">
                <a:srgbClr val="0094A8"/>
              </a:gs>
            </a:gsLst>
            <a:path path="shape">
              <a:fillToRect l="50000" t="50000" r="50000" b="50000"/>
            </a:path>
          </a:gradFill>
          <a:ln w="12700">
            <a:solidFill>
              <a:schemeClr val="bg1"/>
            </a:solidFill>
            <a:round/>
            <a:headEnd/>
            <a:tailEnd/>
          </a:ln>
        </p:spPr>
        <p:txBody>
          <a:bodyPr wrap="none" anchor="ctr"/>
          <a:lstStyle/>
          <a:p>
            <a:endParaRPr lang="en-GB"/>
          </a:p>
        </p:txBody>
      </p:sp>
      <p:sp>
        <p:nvSpPr>
          <p:cNvPr id="137220" name="Text Box 4"/>
          <p:cNvSpPr txBox="1">
            <a:spLocks noChangeAspect="1" noChangeArrowheads="1"/>
          </p:cNvSpPr>
          <p:nvPr/>
        </p:nvSpPr>
        <p:spPr bwMode="auto">
          <a:xfrm>
            <a:off x="4510088" y="1208088"/>
            <a:ext cx="2357437" cy="1925637"/>
          </a:xfrm>
          <a:prstGeom prst="rect">
            <a:avLst/>
          </a:prstGeom>
          <a:noFill/>
          <a:ln w="9525">
            <a:noFill/>
            <a:miter lim="800000"/>
            <a:headEnd/>
            <a:tailEnd/>
          </a:ln>
        </p:spPr>
        <p:txBody>
          <a:bodyPr>
            <a:spAutoFit/>
          </a:bodyPr>
          <a:lstStyle/>
          <a:p>
            <a:r>
              <a:rPr lang="en-GB" sz="1600" b="1"/>
              <a:t>Transactor</a:t>
            </a:r>
          </a:p>
          <a:p>
            <a:r>
              <a:rPr lang="en-GB" sz="1600"/>
              <a:t>Transactors combine keen analysis with the driven pursuit of goals.  They enjoy argument and can be relied upon to deliver results.</a:t>
            </a:r>
          </a:p>
        </p:txBody>
      </p:sp>
      <p:sp>
        <p:nvSpPr>
          <p:cNvPr id="137221" name="Text Box 5"/>
          <p:cNvSpPr txBox="1">
            <a:spLocks noChangeAspect="1" noChangeArrowheads="1"/>
          </p:cNvSpPr>
          <p:nvPr/>
        </p:nvSpPr>
        <p:spPr bwMode="auto">
          <a:xfrm>
            <a:off x="4500563" y="3198813"/>
            <a:ext cx="2432050" cy="1925637"/>
          </a:xfrm>
          <a:prstGeom prst="rect">
            <a:avLst/>
          </a:prstGeom>
          <a:noFill/>
          <a:ln w="9525">
            <a:noFill/>
            <a:miter lim="800000"/>
            <a:headEnd/>
            <a:tailEnd/>
          </a:ln>
        </p:spPr>
        <p:txBody>
          <a:bodyPr>
            <a:spAutoFit/>
          </a:bodyPr>
          <a:lstStyle/>
          <a:p>
            <a:r>
              <a:rPr lang="en-GB" sz="1600" b="1"/>
              <a:t>Doer</a:t>
            </a:r>
          </a:p>
          <a:p>
            <a:r>
              <a:rPr lang="en-GB" sz="1600"/>
              <a:t>Doers approach their work with dynamism and meticulous attention to detail.  They favour action over intellectualised debate.</a:t>
            </a:r>
          </a:p>
        </p:txBody>
      </p:sp>
      <p:sp>
        <p:nvSpPr>
          <p:cNvPr id="137222" name="Text Box 6"/>
          <p:cNvSpPr txBox="1">
            <a:spLocks noChangeAspect="1" noChangeArrowheads="1"/>
          </p:cNvSpPr>
          <p:nvPr/>
        </p:nvSpPr>
        <p:spPr bwMode="auto">
          <a:xfrm>
            <a:off x="2047875" y="1187450"/>
            <a:ext cx="2460625" cy="1925638"/>
          </a:xfrm>
          <a:prstGeom prst="rect">
            <a:avLst/>
          </a:prstGeom>
          <a:noFill/>
          <a:ln w="9525">
            <a:noFill/>
            <a:miter lim="800000"/>
            <a:headEnd/>
            <a:tailEnd/>
          </a:ln>
        </p:spPr>
        <p:txBody>
          <a:bodyPr>
            <a:spAutoFit/>
          </a:bodyPr>
          <a:lstStyle/>
          <a:p>
            <a:r>
              <a:rPr lang="en-GB" sz="1600" b="1"/>
              <a:t>Thinker</a:t>
            </a:r>
          </a:p>
          <a:p>
            <a:r>
              <a:rPr lang="en-GB" sz="1600"/>
              <a:t>Thinkers cut to the core of a problem to find solutions.   They may pursue ideas at the expense of accomplishing results.</a:t>
            </a:r>
          </a:p>
        </p:txBody>
      </p:sp>
      <p:sp>
        <p:nvSpPr>
          <p:cNvPr id="137223" name="Text Box 7"/>
          <p:cNvSpPr txBox="1">
            <a:spLocks noChangeAspect="1" noChangeArrowheads="1"/>
          </p:cNvSpPr>
          <p:nvPr/>
        </p:nvSpPr>
        <p:spPr bwMode="auto">
          <a:xfrm>
            <a:off x="2106613" y="3186113"/>
            <a:ext cx="2320925" cy="1925637"/>
          </a:xfrm>
          <a:prstGeom prst="rect">
            <a:avLst/>
          </a:prstGeom>
          <a:noFill/>
          <a:ln w="9525">
            <a:noFill/>
            <a:miter lim="800000"/>
            <a:headEnd/>
            <a:tailEnd/>
          </a:ln>
        </p:spPr>
        <p:txBody>
          <a:bodyPr>
            <a:spAutoFit/>
          </a:bodyPr>
          <a:lstStyle/>
          <a:p>
            <a:r>
              <a:rPr lang="en-GB" sz="1600" b="1"/>
              <a:t>Preserver</a:t>
            </a:r>
          </a:p>
          <a:p>
            <a:r>
              <a:rPr lang="en-GB" sz="1600"/>
              <a:t>Preservers adopt  conventional approaches to their work and steer clear of participation in intellectual debate.</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250825" y="115888"/>
            <a:ext cx="6842125" cy="792162"/>
          </a:xfrm>
          <a:noFill/>
        </p:spPr>
        <p:txBody>
          <a:bodyPr/>
          <a:lstStyle/>
          <a:p>
            <a:pPr eaLnBrk="1" hangingPunct="1"/>
            <a:r>
              <a:rPr lang="en-GB" smtClean="0"/>
              <a:t>Type Implications</a:t>
            </a:r>
          </a:p>
        </p:txBody>
      </p:sp>
      <p:sp>
        <p:nvSpPr>
          <p:cNvPr id="138243" name="Rectangle 3"/>
          <p:cNvSpPr>
            <a:spLocks noChangeArrowheads="1"/>
          </p:cNvSpPr>
          <p:nvPr/>
        </p:nvSpPr>
        <p:spPr bwMode="auto">
          <a:xfrm>
            <a:off x="323850" y="1196975"/>
            <a:ext cx="3960813" cy="5111750"/>
          </a:xfrm>
          <a:prstGeom prst="rect">
            <a:avLst/>
          </a:prstGeom>
          <a:noFill/>
          <a:ln w="9525">
            <a:noFill/>
            <a:miter lim="800000"/>
            <a:headEnd/>
            <a:tailEnd/>
          </a:ln>
        </p:spPr>
        <p:txBody>
          <a:bodyPr/>
          <a:lstStyle/>
          <a:p>
            <a:pPr algn="l">
              <a:spcBef>
                <a:spcPct val="0"/>
              </a:spcBef>
              <a:buFont typeface="Arial" charset="0"/>
              <a:buNone/>
            </a:pPr>
            <a:r>
              <a:rPr lang="en-GB" sz="1800"/>
              <a:t>Explore selectively the key areas of interest in given context:</a:t>
            </a:r>
          </a:p>
          <a:p>
            <a:pPr algn="l">
              <a:lnSpc>
                <a:spcPct val="200000"/>
              </a:lnSpc>
              <a:spcBef>
                <a:spcPct val="0"/>
              </a:spcBef>
              <a:buFont typeface="Arial" charset="0"/>
              <a:buChar char="»"/>
            </a:pPr>
            <a:r>
              <a:rPr lang="en-GB" sz="1800"/>
              <a:t> Leadership Style</a:t>
            </a:r>
          </a:p>
          <a:p>
            <a:pPr algn="l">
              <a:lnSpc>
                <a:spcPct val="200000"/>
              </a:lnSpc>
              <a:spcBef>
                <a:spcPct val="0"/>
              </a:spcBef>
              <a:buFont typeface="Arial" charset="0"/>
              <a:buChar char="»"/>
            </a:pPr>
            <a:r>
              <a:rPr lang="en-GB" sz="1800"/>
              <a:t> Team &amp; Peer Interaction</a:t>
            </a:r>
          </a:p>
          <a:p>
            <a:pPr algn="l">
              <a:lnSpc>
                <a:spcPct val="200000"/>
              </a:lnSpc>
              <a:spcBef>
                <a:spcPct val="0"/>
              </a:spcBef>
              <a:buFont typeface="Arial" charset="0"/>
              <a:buChar char="»"/>
            </a:pPr>
            <a:r>
              <a:rPr lang="en-GB" sz="1800"/>
              <a:t> Managing Change </a:t>
            </a:r>
          </a:p>
          <a:p>
            <a:pPr algn="l">
              <a:lnSpc>
                <a:spcPct val="200000"/>
              </a:lnSpc>
              <a:spcBef>
                <a:spcPct val="0"/>
              </a:spcBef>
              <a:buFont typeface="Arial" charset="0"/>
              <a:buChar char="»"/>
            </a:pPr>
            <a:r>
              <a:rPr lang="en-GB" sz="1800"/>
              <a:t> Culture Synergies </a:t>
            </a:r>
          </a:p>
          <a:p>
            <a:pPr algn="l">
              <a:spcBef>
                <a:spcPct val="0"/>
              </a:spcBef>
              <a:buFont typeface="Arial" charset="0"/>
              <a:buNone/>
            </a:pPr>
            <a:endParaRPr lang="en-GB" sz="1800"/>
          </a:p>
          <a:p>
            <a:pPr algn="l">
              <a:spcBef>
                <a:spcPct val="0"/>
              </a:spcBef>
              <a:buFont typeface="Arial" charset="0"/>
              <a:buNone/>
            </a:pPr>
            <a:r>
              <a:rPr lang="en-GB" sz="1800"/>
              <a:t>Discuss which aspects of Type apply, and which not (compare with Expert or Personal Report)</a:t>
            </a:r>
          </a:p>
          <a:p>
            <a:pPr algn="l">
              <a:spcBef>
                <a:spcPct val="0"/>
              </a:spcBef>
              <a:buFont typeface="Arial" charset="0"/>
              <a:buNone/>
            </a:pPr>
            <a:endParaRPr lang="en-GB" sz="1800"/>
          </a:p>
        </p:txBody>
      </p:sp>
      <p:pic>
        <p:nvPicPr>
          <p:cNvPr id="138244" name="Picture 4"/>
          <p:cNvPicPr>
            <a:picLocks noChangeAspect="1" noChangeArrowheads="1"/>
          </p:cNvPicPr>
          <p:nvPr/>
        </p:nvPicPr>
        <p:blipFill>
          <a:blip r:embed="rId3" cstate="print"/>
          <a:srcRect l="24309" t="8122" r="23845" b="3288"/>
          <a:stretch>
            <a:fillRect/>
          </a:stretch>
        </p:blipFill>
        <p:spPr bwMode="auto">
          <a:xfrm>
            <a:off x="4700588" y="1100138"/>
            <a:ext cx="4167187" cy="5208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361950" y="198438"/>
            <a:ext cx="4772025" cy="576262"/>
          </a:xfrm>
        </p:spPr>
        <p:txBody>
          <a:bodyPr/>
          <a:lstStyle/>
          <a:p>
            <a:pPr eaLnBrk="1" hangingPunct="1"/>
            <a:r>
              <a:rPr lang="en-GB" smtClean="0"/>
              <a:t>Wave Types Distribution</a:t>
            </a:r>
          </a:p>
        </p:txBody>
      </p:sp>
      <p:graphicFrame>
        <p:nvGraphicFramePr>
          <p:cNvPr id="1596480" name="Group 64"/>
          <p:cNvGraphicFramePr>
            <a:graphicFrameLocks noGrp="1"/>
          </p:cNvGraphicFramePr>
          <p:nvPr/>
        </p:nvGraphicFramePr>
        <p:xfrm>
          <a:off x="701675" y="1006475"/>
          <a:ext cx="8229600" cy="3931920"/>
        </p:xfrm>
        <a:graphic>
          <a:graphicData uri="http://schemas.openxmlformats.org/drawingml/2006/table">
            <a:tbl>
              <a:tblPr/>
              <a:tblGrid>
                <a:gridCol w="2057400"/>
                <a:gridCol w="2057400"/>
                <a:gridCol w="2057400"/>
                <a:gridCol w="2057400"/>
              </a:tblGrid>
              <a:tr h="647700">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TRANSFORMER-PRESERVER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TRANSFORMER-THINKER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TRANSFORMER-DOER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TRANSFORMER-TRANSACTOR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16%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685800">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INFLUENCER – PRESERVER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INFLUENCER - THINKER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INFLUENCER - DOER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INFLUENCER -TRANSACTOR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652463">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ADAPTOR – PRESERVER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ADAPTOR –  THINKER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ADAPTOR –   DOER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ADAPTOR-TRANSACTOR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690563">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INDIVIDUALIST – PRESERVER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12%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INDIVIDUALIST – THINKER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INDIVIDUALIST – </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DOER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INDIVIDUALIST-TRANSACTOR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139294" name="Text Box 30"/>
          <p:cNvSpPr txBox="1">
            <a:spLocks noChangeArrowheads="1"/>
          </p:cNvSpPr>
          <p:nvPr/>
        </p:nvSpPr>
        <p:spPr bwMode="auto">
          <a:xfrm>
            <a:off x="684213" y="5300663"/>
            <a:ext cx="8291512" cy="366712"/>
          </a:xfrm>
          <a:prstGeom prst="rect">
            <a:avLst/>
          </a:prstGeom>
          <a:solidFill>
            <a:schemeClr val="bg2"/>
          </a:solidFill>
          <a:ln w="9525">
            <a:noFill/>
            <a:miter lim="800000"/>
            <a:headEnd/>
            <a:tailEnd/>
          </a:ln>
        </p:spPr>
        <p:txBody>
          <a:bodyPr>
            <a:spAutoFit/>
          </a:bodyPr>
          <a:lstStyle/>
          <a:p>
            <a:r>
              <a:rPr lang="en-GB" sz="1800"/>
              <a:t>Low 			Task Orientation			High</a:t>
            </a:r>
          </a:p>
        </p:txBody>
      </p:sp>
      <p:sp>
        <p:nvSpPr>
          <p:cNvPr id="139295" name="Text Box 31"/>
          <p:cNvSpPr txBox="1">
            <a:spLocks noChangeArrowheads="1"/>
          </p:cNvSpPr>
          <p:nvPr/>
        </p:nvSpPr>
        <p:spPr bwMode="auto">
          <a:xfrm rot="-5400000">
            <a:off x="-1666081" y="2958306"/>
            <a:ext cx="4321175" cy="366713"/>
          </a:xfrm>
          <a:prstGeom prst="rect">
            <a:avLst/>
          </a:prstGeom>
          <a:solidFill>
            <a:schemeClr val="bg2"/>
          </a:solidFill>
          <a:ln w="9525">
            <a:noFill/>
            <a:miter lim="800000"/>
            <a:headEnd/>
            <a:tailEnd/>
          </a:ln>
        </p:spPr>
        <p:txBody>
          <a:bodyPr>
            <a:spAutoFit/>
          </a:bodyPr>
          <a:lstStyle/>
          <a:p>
            <a:r>
              <a:rPr lang="en-GB" sz="1800">
                <a:solidFill>
                  <a:schemeClr val="tx1"/>
                </a:solidFill>
              </a:rPr>
              <a:t>       </a:t>
            </a:r>
            <a:r>
              <a:rPr lang="en-GB" sz="1800"/>
              <a:t>Low      People Orientation      High</a:t>
            </a:r>
          </a:p>
        </p:txBody>
      </p:sp>
      <p:sp>
        <p:nvSpPr>
          <p:cNvPr id="139296" name="Rectangle 32"/>
          <p:cNvSpPr>
            <a:spLocks noChangeArrowheads="1"/>
          </p:cNvSpPr>
          <p:nvPr/>
        </p:nvSpPr>
        <p:spPr bwMode="auto">
          <a:xfrm>
            <a:off x="390525" y="5184775"/>
            <a:ext cx="6191250" cy="981075"/>
          </a:xfrm>
          <a:prstGeom prst="rect">
            <a:avLst/>
          </a:prstGeom>
          <a:noFill/>
          <a:ln w="9525">
            <a:noFill/>
            <a:miter lim="800000"/>
            <a:headEnd/>
            <a:tailEnd/>
          </a:ln>
        </p:spPr>
        <p:txBody>
          <a:bodyPr anchor="ctr"/>
          <a:lstStyle/>
          <a:p>
            <a:pPr algn="l">
              <a:spcBef>
                <a:spcPct val="0"/>
              </a:spcBef>
            </a:pPr>
            <a:r>
              <a:rPr lang="en-GB" sz="2800" b="1">
                <a:solidFill>
                  <a:srgbClr val="00B5E6"/>
                </a:solidFill>
              </a:rPr>
              <a:t/>
            </a:r>
            <a:br>
              <a:rPr lang="en-GB" sz="2800" b="1">
                <a:solidFill>
                  <a:srgbClr val="00B5E6"/>
                </a:solidFill>
              </a:rPr>
            </a:br>
            <a:r>
              <a:rPr lang="en-GB" sz="2800" b="1">
                <a:solidFill>
                  <a:srgbClr val="00B5E6"/>
                </a:solidFill>
              </a:rPr>
              <a:t> </a:t>
            </a:r>
            <a:r>
              <a:rPr lang="en-GB" sz="1700">
                <a:solidFill>
                  <a:srgbClr val="00B5E6"/>
                </a:solidFill>
              </a:rPr>
              <a:t>Type Frequency Distribution in Standardisation (N=1153)</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eaLnBrk="1" hangingPunct="1"/>
            <a:r>
              <a:rPr lang="en-GB" smtClean="0"/>
              <a:t>Application of Types Report</a:t>
            </a:r>
          </a:p>
        </p:txBody>
      </p:sp>
      <p:sp>
        <p:nvSpPr>
          <p:cNvPr id="140291" name="Rectangle 3"/>
          <p:cNvSpPr>
            <a:spLocks noGrp="1" noChangeArrowheads="1"/>
          </p:cNvSpPr>
          <p:nvPr>
            <p:ph type="body" idx="1"/>
          </p:nvPr>
        </p:nvSpPr>
        <p:spPr>
          <a:xfrm>
            <a:off x="665163" y="984250"/>
            <a:ext cx="7723187" cy="5108575"/>
          </a:xfrm>
        </p:spPr>
        <p:txBody>
          <a:bodyPr/>
          <a:lstStyle/>
          <a:p>
            <a:pPr eaLnBrk="1" hangingPunct="1">
              <a:lnSpc>
                <a:spcPct val="200000"/>
              </a:lnSpc>
              <a:spcBef>
                <a:spcPct val="0"/>
              </a:spcBef>
              <a:buFont typeface="Arial" charset="0"/>
              <a:buNone/>
            </a:pPr>
            <a:r>
              <a:rPr lang="en-GB" sz="2000" smtClean="0"/>
              <a:t>Wave Types report can be used across a variety of HR activities:</a:t>
            </a:r>
          </a:p>
          <a:p>
            <a:pPr eaLnBrk="1" hangingPunct="1">
              <a:lnSpc>
                <a:spcPct val="200000"/>
              </a:lnSpc>
              <a:spcBef>
                <a:spcPct val="0"/>
              </a:spcBef>
            </a:pPr>
            <a:r>
              <a:rPr lang="en-GB" sz="2000" smtClean="0"/>
              <a:t>Coaching and Development</a:t>
            </a:r>
          </a:p>
          <a:p>
            <a:pPr eaLnBrk="1" hangingPunct="1">
              <a:lnSpc>
                <a:spcPct val="200000"/>
              </a:lnSpc>
              <a:spcBef>
                <a:spcPct val="0"/>
              </a:spcBef>
            </a:pPr>
            <a:r>
              <a:rPr lang="en-GB" sz="2000" smtClean="0"/>
              <a:t>Working with Teams</a:t>
            </a:r>
          </a:p>
          <a:p>
            <a:pPr eaLnBrk="1" hangingPunct="1">
              <a:lnSpc>
                <a:spcPct val="200000"/>
              </a:lnSpc>
              <a:spcBef>
                <a:spcPct val="0"/>
              </a:spcBef>
            </a:pPr>
            <a:r>
              <a:rPr lang="en-GB" sz="2000" smtClean="0"/>
              <a:t>We recommend that the Types report is used in conjunction with the Expert or Personal Report</a:t>
            </a:r>
          </a:p>
          <a:p>
            <a:pPr eaLnBrk="1" hangingPunct="1">
              <a:lnSpc>
                <a:spcPct val="90000"/>
              </a:lnSpc>
            </a:pPr>
            <a:endParaRPr lang="en-GB" sz="2000" smtClean="0"/>
          </a:p>
        </p:txBody>
      </p:sp>
      <p:sp>
        <p:nvSpPr>
          <p:cNvPr id="140292" name="Rectangle 4"/>
          <p:cNvSpPr>
            <a:spLocks noChangeArrowheads="1"/>
          </p:cNvSpPr>
          <p:nvPr/>
        </p:nvSpPr>
        <p:spPr bwMode="auto">
          <a:xfrm>
            <a:off x="242888" y="139700"/>
            <a:ext cx="6769100" cy="981075"/>
          </a:xfrm>
          <a:prstGeom prst="rect">
            <a:avLst/>
          </a:prstGeom>
          <a:noFill/>
          <a:ln w="9525">
            <a:noFill/>
            <a:miter lim="800000"/>
            <a:headEnd/>
            <a:tailEnd/>
          </a:ln>
        </p:spPr>
        <p:txBody>
          <a:bodyPr anchor="ctr"/>
          <a:lstStyle/>
          <a:p>
            <a:pPr>
              <a:spcBef>
                <a:spcPct val="0"/>
              </a:spcBef>
            </a:pPr>
            <a:endParaRPr lang="en-GB" sz="3600" b="1">
              <a:solidFill>
                <a:srgbClr val="00B5E6"/>
              </a:solidFill>
            </a:endParaRPr>
          </a:p>
        </p:txBody>
      </p:sp>
      <p:sp>
        <p:nvSpPr>
          <p:cNvPr id="140293" name="Rectangle 5"/>
          <p:cNvSpPr>
            <a:spLocks noChangeArrowheads="1"/>
          </p:cNvSpPr>
          <p:nvPr/>
        </p:nvSpPr>
        <p:spPr bwMode="auto">
          <a:xfrm>
            <a:off x="323850" y="1196975"/>
            <a:ext cx="6230938" cy="4968875"/>
          </a:xfrm>
          <a:prstGeom prst="rect">
            <a:avLst/>
          </a:prstGeom>
          <a:noFill/>
          <a:ln w="9525">
            <a:noFill/>
            <a:miter lim="800000"/>
            <a:headEnd/>
            <a:tailEnd/>
          </a:ln>
        </p:spPr>
        <p:txBody>
          <a:bodyPr/>
          <a:lstStyle/>
          <a:p>
            <a:pPr marL="342900" indent="-342900" algn="l">
              <a:lnSpc>
                <a:spcPct val="200000"/>
              </a:lnSpc>
              <a:spcBef>
                <a:spcPct val="0"/>
              </a:spcBef>
              <a:buFont typeface="Arial" charset="0"/>
              <a:buNone/>
            </a:pPr>
            <a:endParaRPr lang="en-GB" sz="1800"/>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eaLnBrk="1" hangingPunct="1"/>
            <a:r>
              <a:rPr lang="en-GB" smtClean="0"/>
              <a:t>Team Types Report</a:t>
            </a:r>
          </a:p>
        </p:txBody>
      </p:sp>
      <p:sp>
        <p:nvSpPr>
          <p:cNvPr id="141315" name="Rectangle 3"/>
          <p:cNvSpPr>
            <a:spLocks noChangeArrowheads="1"/>
          </p:cNvSpPr>
          <p:nvPr/>
        </p:nvSpPr>
        <p:spPr bwMode="auto">
          <a:xfrm>
            <a:off x="198438" y="427038"/>
            <a:ext cx="6335712" cy="574675"/>
          </a:xfrm>
          <a:prstGeom prst="rect">
            <a:avLst/>
          </a:prstGeom>
          <a:noFill/>
          <a:ln w="9525">
            <a:noFill/>
            <a:miter lim="800000"/>
            <a:headEnd/>
            <a:tailEnd/>
          </a:ln>
        </p:spPr>
        <p:txBody>
          <a:bodyPr anchor="ctr"/>
          <a:lstStyle/>
          <a:p>
            <a:pPr algn="l">
              <a:spcBef>
                <a:spcPct val="0"/>
              </a:spcBef>
            </a:pPr>
            <a:endParaRPr lang="en-GB" sz="2400">
              <a:solidFill>
                <a:srgbClr val="00B5E6"/>
              </a:solidFill>
            </a:endParaRPr>
          </a:p>
        </p:txBody>
      </p:sp>
      <p:pic>
        <p:nvPicPr>
          <p:cNvPr id="141316" name="Picture 4"/>
          <p:cNvPicPr>
            <a:picLocks noChangeAspect="1" noChangeArrowheads="1"/>
          </p:cNvPicPr>
          <p:nvPr/>
        </p:nvPicPr>
        <p:blipFill>
          <a:blip r:embed="rId3" cstate="print"/>
          <a:srcRect l="37250" t="29524" r="21869" b="13623"/>
          <a:stretch>
            <a:fillRect/>
          </a:stretch>
        </p:blipFill>
        <p:spPr bwMode="auto">
          <a:xfrm>
            <a:off x="1403350" y="1125538"/>
            <a:ext cx="3573463" cy="4062412"/>
          </a:xfrm>
          <a:prstGeom prst="rect">
            <a:avLst/>
          </a:prstGeom>
          <a:noFill/>
          <a:ln w="9525">
            <a:noFill/>
            <a:miter lim="800000"/>
            <a:headEnd/>
            <a:tailEnd/>
          </a:ln>
        </p:spPr>
      </p:pic>
      <p:pic>
        <p:nvPicPr>
          <p:cNvPr id="141317" name="Picture 5"/>
          <p:cNvPicPr>
            <a:picLocks noChangeAspect="1" noChangeArrowheads="1"/>
          </p:cNvPicPr>
          <p:nvPr/>
        </p:nvPicPr>
        <p:blipFill>
          <a:blip r:embed="rId4" cstate="print"/>
          <a:srcRect l="36726" t="27312" r="22226" b="15105"/>
          <a:stretch>
            <a:fillRect/>
          </a:stretch>
        </p:blipFill>
        <p:spPr bwMode="auto">
          <a:xfrm>
            <a:off x="4284663" y="2349500"/>
            <a:ext cx="3543300" cy="405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95842" name="Group 2"/>
          <p:cNvGraphicFramePr>
            <a:graphicFrameLocks noGrp="1"/>
          </p:cNvGraphicFramePr>
          <p:nvPr>
            <p:ph/>
          </p:nvPr>
        </p:nvGraphicFramePr>
        <p:xfrm>
          <a:off x="539750" y="1412875"/>
          <a:ext cx="8064500" cy="4252469"/>
        </p:xfrm>
        <a:graphic>
          <a:graphicData uri="http://schemas.openxmlformats.org/drawingml/2006/table">
            <a:tbl>
              <a:tblPr/>
              <a:tblGrid>
                <a:gridCol w="4679950"/>
                <a:gridCol w="1079500"/>
                <a:gridCol w="1152525"/>
                <a:gridCol w="1152525"/>
              </a:tblGrid>
              <a:tr h="463550">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Responsibility</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Level</a:t>
                      </a:r>
                    </a:p>
                  </a:txBody>
                  <a:tcPr horzOverflow="overflow">
                    <a:lnL w="12700" cap="flat" cmpd="sng" algn="ctr">
                      <a:solidFill>
                        <a:schemeClr val="bg1"/>
                      </a:solid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Number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at Level</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Number</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of T-T’s</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 age of</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T-T’s</a:t>
                      </a:r>
                    </a:p>
                  </a:txBody>
                  <a:tcPr horzOverflow="overflow">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23863">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BOARD LEVEL</a:t>
                      </a:r>
                    </a:p>
                  </a:txBody>
                  <a:tcPr horzOverflow="overflow">
                    <a:lnL w="12700" cap="flat" cmpd="sng" algn="ctr">
                      <a:solidFill>
                        <a:schemeClr val="bg1"/>
                      </a:solid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13</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7</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54%</a:t>
                      </a:r>
                    </a:p>
                  </a:txBody>
                  <a:tcPr horzOverflow="overflow">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288925">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EXECUTIVE</a:t>
                      </a:r>
                    </a:p>
                  </a:txBody>
                  <a:tcPr horzOverflow="overflow">
                    <a:lnL w="12700" cap="flat" cmpd="sng" algn="ctr">
                      <a:solidFill>
                        <a:schemeClr val="bg1"/>
                      </a:solid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25</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9</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36%</a:t>
                      </a:r>
                    </a:p>
                  </a:txBody>
                  <a:tcPr horzOverflow="overflow">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27038">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SENIOR MANAGER</a:t>
                      </a:r>
                    </a:p>
                  </a:txBody>
                  <a:tcPr horzOverflow="overflow">
                    <a:lnL w="12700" cap="flat" cmpd="sng" algn="ctr">
                      <a:solidFill>
                        <a:schemeClr val="bg1"/>
                      </a:solid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133</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43</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32%</a:t>
                      </a:r>
                    </a:p>
                  </a:txBody>
                  <a:tcPr horzOverflow="overflow">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60363">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MANAGEMENT TRAINEES</a:t>
                      </a:r>
                    </a:p>
                  </a:txBody>
                  <a:tcPr horzOverflow="overflow">
                    <a:lnL w="12700" cap="flat" cmpd="sng" algn="ctr">
                      <a:solidFill>
                        <a:schemeClr val="bg1"/>
                      </a:solid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32</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7</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22%</a:t>
                      </a:r>
                    </a:p>
                  </a:txBody>
                  <a:tcPr horzOverflow="overflow">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55600">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MANAGER</a:t>
                      </a:r>
                    </a:p>
                  </a:txBody>
                  <a:tcPr horzOverflow="overflow">
                    <a:lnL w="12700" cap="flat" cmpd="sng" algn="ctr">
                      <a:solidFill>
                        <a:schemeClr val="bg1"/>
                      </a:solid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286</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55</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19%</a:t>
                      </a:r>
                    </a:p>
                  </a:txBody>
                  <a:tcPr horzOverflow="overflow">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50838">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TEAM LEADER</a:t>
                      </a:r>
                    </a:p>
                  </a:txBody>
                  <a:tcPr horzOverflow="overflow">
                    <a:lnL w="12700" cap="flat" cmpd="sng" algn="ctr">
                      <a:solidFill>
                        <a:schemeClr val="bg1"/>
                      </a:solid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79</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11</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14%</a:t>
                      </a:r>
                    </a:p>
                  </a:txBody>
                  <a:tcPr horzOverflow="overflow">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44488">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PROFESSIONAL/SPECIALIST</a:t>
                      </a:r>
                    </a:p>
                  </a:txBody>
                  <a:tcPr horzOverflow="overflow">
                    <a:lnL w="12700" cap="flat" cmpd="sng" algn="ctr">
                      <a:solidFill>
                        <a:schemeClr val="bg1"/>
                      </a:solid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100</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14</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14%</a:t>
                      </a:r>
                    </a:p>
                  </a:txBody>
                  <a:tcPr horzOverflow="overflow">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39725">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NO MANAGEMENT RESPONSIBILITY</a:t>
                      </a:r>
                    </a:p>
                  </a:txBody>
                  <a:tcPr horzOverflow="overflow">
                    <a:lnL w="12700" cap="flat" cmpd="sng" algn="ctr">
                      <a:solidFill>
                        <a:schemeClr val="bg1"/>
                      </a:solid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255</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15</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6%</a:t>
                      </a:r>
                    </a:p>
                  </a:txBody>
                  <a:tcPr horzOverflow="overflow">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34963">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OTHER</a:t>
                      </a:r>
                    </a:p>
                  </a:txBody>
                  <a:tcPr horzOverflow="overflow">
                    <a:lnL w="12700" cap="flat" cmpd="sng" algn="ctr">
                      <a:solidFill>
                        <a:schemeClr val="bg1"/>
                      </a:solid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97</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5</a:t>
                      </a:r>
                    </a:p>
                  </a:txBody>
                  <a:tcP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5%</a:t>
                      </a:r>
                    </a:p>
                  </a:txBody>
                  <a:tcPr horzOverflow="overflow">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142392" name="Rectangle 56"/>
          <p:cNvSpPr>
            <a:spLocks noChangeArrowheads="1"/>
          </p:cNvSpPr>
          <p:nvPr/>
        </p:nvSpPr>
        <p:spPr bwMode="auto">
          <a:xfrm>
            <a:off x="180975" y="287338"/>
            <a:ext cx="6696075" cy="981075"/>
          </a:xfrm>
          <a:prstGeom prst="rect">
            <a:avLst/>
          </a:prstGeom>
          <a:noFill/>
          <a:ln w="9525">
            <a:noFill/>
            <a:miter lim="800000"/>
            <a:headEnd/>
            <a:tailEnd/>
          </a:ln>
        </p:spPr>
        <p:txBody>
          <a:bodyPr anchor="ctr"/>
          <a:lstStyle/>
          <a:p>
            <a:pPr algn="l">
              <a:spcBef>
                <a:spcPct val="0"/>
              </a:spcBef>
            </a:pPr>
            <a:r>
              <a:rPr lang="en-GB" sz="2400">
                <a:solidFill>
                  <a:srgbClr val="00B5E6"/>
                </a:solidFill>
              </a:rPr>
              <a:t>Percentage of Transformer – Transactors</a:t>
            </a:r>
            <a:br>
              <a:rPr lang="en-GB" sz="2400">
                <a:solidFill>
                  <a:srgbClr val="00B5E6"/>
                </a:solidFill>
              </a:rPr>
            </a:br>
            <a:endParaRPr lang="en-GB" sz="2400">
              <a:solidFill>
                <a:srgbClr val="00B5E6"/>
              </a:solidFill>
            </a:endParaRP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12"/>
          <p:cNvSpPr>
            <a:spLocks noChangeArrowheads="1"/>
          </p:cNvSpPr>
          <p:nvPr/>
        </p:nvSpPr>
        <p:spPr bwMode="auto">
          <a:xfrm>
            <a:off x="241300" y="4621213"/>
            <a:ext cx="8601075" cy="1589087"/>
          </a:xfrm>
          <a:prstGeom prst="rect">
            <a:avLst/>
          </a:prstGeom>
          <a:noFill/>
          <a:ln w="9525">
            <a:noFill/>
            <a:miter lim="800000"/>
            <a:headEnd/>
            <a:tailEnd/>
          </a:ln>
        </p:spPr>
        <p:txBody>
          <a:bodyPr/>
          <a:lstStyle/>
          <a:p>
            <a:pPr marL="342900" indent="-342900" algn="l">
              <a:spcBef>
                <a:spcPct val="20000"/>
              </a:spcBef>
              <a:buFont typeface="Arial" charset="0"/>
              <a:buChar char="»"/>
            </a:pPr>
            <a:r>
              <a:rPr lang="en-GB" sz="1800"/>
              <a:t> Interpret in light of local requirements and Expert/Personal Report:</a:t>
            </a:r>
          </a:p>
          <a:p>
            <a:pPr marL="342900" indent="-342900" algn="l">
              <a:spcBef>
                <a:spcPct val="20000"/>
              </a:spcBef>
              <a:buFont typeface="Arial" charset="0"/>
              <a:buChar char="»"/>
            </a:pPr>
            <a:r>
              <a:rPr lang="en-GB" sz="1800"/>
              <a:t> Culture, Job, Occupation, Boss, Peer, Subordinate Fit</a:t>
            </a:r>
          </a:p>
          <a:p>
            <a:pPr marL="342900" indent="-342900" algn="l">
              <a:spcBef>
                <a:spcPct val="20000"/>
              </a:spcBef>
              <a:buFont typeface="Arial" charset="0"/>
              <a:buChar char="»"/>
            </a:pPr>
            <a:r>
              <a:rPr lang="en-GB" sz="1800"/>
              <a:t> Refer to Expert/Personal Report (Acknowledge Limitations of Typologies!) </a:t>
            </a:r>
          </a:p>
          <a:p>
            <a:pPr marL="342900" indent="-342900" algn="l">
              <a:spcBef>
                <a:spcPct val="20000"/>
              </a:spcBef>
              <a:buFont typeface="Arial" charset="0"/>
              <a:buChar char="»"/>
            </a:pPr>
            <a:r>
              <a:rPr lang="en-GB" sz="1800"/>
              <a:t> Identify Development Needs of Individual, Team &amp; Organisation!</a:t>
            </a:r>
          </a:p>
          <a:p>
            <a:pPr marL="342900" indent="-342900" algn="l">
              <a:spcBef>
                <a:spcPct val="20000"/>
              </a:spcBef>
              <a:buFont typeface="Arial" charset="0"/>
              <a:buChar char="»"/>
            </a:pPr>
            <a:endParaRPr lang="en-GB" sz="1800"/>
          </a:p>
        </p:txBody>
      </p:sp>
      <p:sp>
        <p:nvSpPr>
          <p:cNvPr id="143363" name="Rectangle 13"/>
          <p:cNvSpPr>
            <a:spLocks noChangeArrowheads="1"/>
          </p:cNvSpPr>
          <p:nvPr/>
        </p:nvSpPr>
        <p:spPr bwMode="auto">
          <a:xfrm>
            <a:off x="-1116013" y="260350"/>
            <a:ext cx="6769101" cy="615950"/>
          </a:xfrm>
          <a:prstGeom prst="rect">
            <a:avLst/>
          </a:prstGeom>
          <a:noFill/>
          <a:ln w="9525">
            <a:noFill/>
            <a:miter lim="800000"/>
            <a:headEnd/>
            <a:tailEnd/>
          </a:ln>
        </p:spPr>
        <p:txBody>
          <a:bodyPr anchor="ctr"/>
          <a:lstStyle/>
          <a:p>
            <a:pPr>
              <a:spcBef>
                <a:spcPct val="0"/>
              </a:spcBef>
            </a:pPr>
            <a:r>
              <a:rPr lang="en-GB" sz="2800">
                <a:solidFill>
                  <a:srgbClr val="00B5E6"/>
                </a:solidFill>
              </a:rPr>
              <a:t>Key Points to Remember:</a:t>
            </a:r>
          </a:p>
        </p:txBody>
      </p:sp>
      <p:sp>
        <p:nvSpPr>
          <p:cNvPr id="143364" name="Rectangle 14"/>
          <p:cNvSpPr>
            <a:spLocks noChangeArrowheads="1"/>
          </p:cNvSpPr>
          <p:nvPr/>
        </p:nvSpPr>
        <p:spPr bwMode="auto">
          <a:xfrm>
            <a:off x="250825" y="3049588"/>
            <a:ext cx="8601075" cy="1589087"/>
          </a:xfrm>
          <a:prstGeom prst="rect">
            <a:avLst/>
          </a:prstGeom>
          <a:noFill/>
          <a:ln w="9525">
            <a:noFill/>
            <a:miter lim="800000"/>
            <a:headEnd/>
            <a:tailEnd/>
          </a:ln>
        </p:spPr>
        <p:txBody>
          <a:bodyPr/>
          <a:lstStyle/>
          <a:p>
            <a:pPr marL="742950" lvl="1" indent="-285750" algn="l">
              <a:spcBef>
                <a:spcPct val="20000"/>
              </a:spcBef>
              <a:buFontTx/>
              <a:buChar char="–"/>
            </a:pPr>
            <a:r>
              <a:rPr lang="en-GB" sz="1600" b="1"/>
              <a:t>Adaptability is most heterogeneous Cluster:</a:t>
            </a:r>
          </a:p>
          <a:p>
            <a:pPr marL="742950" lvl="1" indent="-285750" algn="l">
              <a:spcBef>
                <a:spcPct val="20000"/>
              </a:spcBef>
              <a:buFontTx/>
              <a:buChar char="–"/>
            </a:pPr>
            <a:r>
              <a:rPr lang="en-GB" sz="1600" b="1"/>
              <a:t>Resilient Section = Emotional Adaptability</a:t>
            </a:r>
          </a:p>
          <a:p>
            <a:pPr marL="742950" lvl="1" indent="-285750" algn="l">
              <a:spcBef>
                <a:spcPct val="20000"/>
              </a:spcBef>
              <a:buFontTx/>
              <a:buChar char="–"/>
            </a:pPr>
            <a:r>
              <a:rPr lang="en-GB" sz="1600" b="1"/>
              <a:t>Flexible Section = Behavioural Adaptability</a:t>
            </a:r>
          </a:p>
          <a:p>
            <a:pPr marL="742950" lvl="1" indent="-285750" algn="l">
              <a:spcBef>
                <a:spcPct val="20000"/>
              </a:spcBef>
              <a:buFontTx/>
              <a:buChar char="–"/>
            </a:pPr>
            <a:r>
              <a:rPr lang="en-GB" sz="1600" b="1"/>
              <a:t>Supportive Section = Social Adaptability</a:t>
            </a:r>
          </a:p>
          <a:p>
            <a:pPr marL="342900" indent="-342900" algn="l">
              <a:spcBef>
                <a:spcPct val="20000"/>
              </a:spcBef>
              <a:buFont typeface="Arial" charset="0"/>
              <a:buNone/>
            </a:pPr>
            <a:r>
              <a:rPr lang="en-GB" sz="1800"/>
              <a:t> </a:t>
            </a:r>
          </a:p>
        </p:txBody>
      </p:sp>
      <p:sp>
        <p:nvSpPr>
          <p:cNvPr id="143365" name="Rectangle 15"/>
          <p:cNvSpPr>
            <a:spLocks noChangeArrowheads="1"/>
          </p:cNvSpPr>
          <p:nvPr/>
        </p:nvSpPr>
        <p:spPr bwMode="auto">
          <a:xfrm>
            <a:off x="266700" y="1227138"/>
            <a:ext cx="8601075" cy="1589087"/>
          </a:xfrm>
          <a:prstGeom prst="rect">
            <a:avLst/>
          </a:prstGeom>
          <a:noFill/>
          <a:ln w="9525">
            <a:noFill/>
            <a:miter lim="800000"/>
            <a:headEnd/>
            <a:tailEnd/>
          </a:ln>
        </p:spPr>
        <p:txBody>
          <a:bodyPr/>
          <a:lstStyle/>
          <a:p>
            <a:pPr marL="342900" indent="-342900" algn="l">
              <a:spcBef>
                <a:spcPct val="20000"/>
              </a:spcBef>
              <a:buFont typeface="Arial" charset="0"/>
              <a:buChar char="»"/>
            </a:pPr>
            <a:r>
              <a:rPr lang="en-GB" sz="1800"/>
              <a:t>Type Report is Performance-Centric:</a:t>
            </a:r>
          </a:p>
          <a:p>
            <a:pPr marL="342900" indent="-342900" algn="l">
              <a:spcBef>
                <a:spcPct val="20000"/>
              </a:spcBef>
              <a:buFont typeface="Arial" charset="0"/>
              <a:buChar char="»"/>
            </a:pPr>
            <a:r>
              <a:rPr lang="en-GB" sz="1800"/>
              <a:t> Validated against Proficiency, Promotability &amp; Competency Criteria</a:t>
            </a:r>
          </a:p>
          <a:p>
            <a:pPr marL="342900" indent="-342900" algn="l">
              <a:spcBef>
                <a:spcPct val="20000"/>
              </a:spcBef>
              <a:buFont typeface="Arial" charset="0"/>
              <a:buChar char="»"/>
            </a:pPr>
            <a:r>
              <a:rPr lang="en-GB" sz="1800"/>
              <a:t> Powered by Competency Potential Equations (NOT ‘Trait’ Sum!)</a:t>
            </a:r>
          </a:p>
          <a:p>
            <a:pPr marL="342900" indent="-342900" algn="l">
              <a:spcBef>
                <a:spcPct val="20000"/>
              </a:spcBef>
              <a:buFont typeface="Arial" charset="0"/>
              <a:buChar char="»"/>
            </a:pPr>
            <a:r>
              <a:rPr lang="en-GB" sz="1800"/>
              <a:t> Normal Distribution of Cluster Scores</a:t>
            </a:r>
          </a:p>
          <a:p>
            <a:pPr marL="342900" indent="-342900" algn="l">
              <a:spcBef>
                <a:spcPct val="20000"/>
              </a:spcBef>
              <a:buFont typeface="Arial" charset="0"/>
              <a:buChar char="»"/>
            </a:pPr>
            <a:r>
              <a:rPr lang="en-GB" sz="1800"/>
              <a:t> Individuals &amp; Work Environments can change, hence Types too!</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idx="4294967295"/>
          </p:nvPr>
        </p:nvSpPr>
        <p:spPr/>
        <p:txBody>
          <a:bodyPr/>
          <a:lstStyle/>
          <a:p>
            <a:pPr eaLnBrk="1" hangingPunct="1"/>
            <a:r>
              <a:rPr lang="en-GB" smtClean="0"/>
              <a:t>Wave Development Report</a:t>
            </a:r>
          </a:p>
        </p:txBody>
      </p:sp>
      <p:sp>
        <p:nvSpPr>
          <p:cNvPr id="144387" name="Rectangle 3"/>
          <p:cNvSpPr>
            <a:spLocks noGrp="1" noChangeArrowheads="1"/>
          </p:cNvSpPr>
          <p:nvPr>
            <p:ph type="body" idx="4294967295"/>
          </p:nvPr>
        </p:nvSpPr>
        <p:spPr>
          <a:xfrm>
            <a:off x="250825" y="1341438"/>
            <a:ext cx="7705725" cy="4967287"/>
          </a:xfrm>
        </p:spPr>
        <p:txBody>
          <a:bodyPr/>
          <a:lstStyle/>
          <a:p>
            <a:pPr eaLnBrk="1" hangingPunct="1"/>
            <a:r>
              <a:rPr lang="en-GB" sz="2000" smtClean="0">
                <a:solidFill>
                  <a:srgbClr val="00B5E6"/>
                </a:solidFill>
              </a:rPr>
              <a:t>Summary Report</a:t>
            </a:r>
            <a:r>
              <a:rPr lang="en-GB" sz="2000" smtClean="0"/>
              <a:t>: This report is built around the individuals highest and lowest Wave scores, it describes:</a:t>
            </a:r>
          </a:p>
          <a:p>
            <a:pPr eaLnBrk="1" hangingPunct="1"/>
            <a:endParaRPr lang="en-GB" sz="2000" smtClean="0"/>
          </a:p>
          <a:p>
            <a:pPr eaLnBrk="1" hangingPunct="1">
              <a:buFontTx/>
              <a:buChar char="•"/>
            </a:pPr>
            <a:r>
              <a:rPr lang="en-GB" sz="2000" smtClean="0"/>
              <a:t>The Top 4 Possible Overplayed Strengths and </a:t>
            </a:r>
          </a:p>
          <a:p>
            <a:pPr eaLnBrk="1" hangingPunct="1">
              <a:buFontTx/>
              <a:buChar char="•"/>
            </a:pPr>
            <a:r>
              <a:rPr lang="en-GB" sz="2000" smtClean="0"/>
              <a:t>The Top 8 Managing Strengths </a:t>
            </a:r>
          </a:p>
          <a:p>
            <a:pPr eaLnBrk="1" hangingPunct="1">
              <a:buFontTx/>
              <a:buChar char="•"/>
            </a:pPr>
            <a:r>
              <a:rPr lang="en-GB" sz="2000" smtClean="0"/>
              <a:t>The Lowest 8 Development Tips </a:t>
            </a:r>
          </a:p>
          <a:p>
            <a:pPr eaLnBrk="1" hangingPunct="1">
              <a:buFontTx/>
              <a:buChar char="•"/>
            </a:pPr>
            <a:r>
              <a:rPr lang="en-GB" sz="2000" smtClean="0"/>
              <a:t>The Lowest 4 Managing Limitations</a:t>
            </a:r>
          </a:p>
          <a:p>
            <a:pPr eaLnBrk="1" hangingPunct="1">
              <a:buFontTx/>
              <a:buChar char="•"/>
            </a:pPr>
            <a:endParaRPr lang="en-GB" smtClean="0"/>
          </a:p>
          <a:p>
            <a:pPr eaLnBrk="1" hangingPunct="1"/>
            <a:r>
              <a:rPr lang="en-GB" sz="2000" smtClean="0">
                <a:solidFill>
                  <a:srgbClr val="00B5E6"/>
                </a:solidFill>
              </a:rPr>
              <a:t>Premium Report: </a:t>
            </a:r>
            <a:r>
              <a:rPr lang="en-GB" sz="2000" smtClean="0"/>
              <a:t>This is a longer report and covers all 36 competency areas from the Wave Performance Culture Framework</a:t>
            </a:r>
            <a:r>
              <a:rPr lang="en-GB" smtClean="0"/>
              <a:t> </a:t>
            </a:r>
          </a:p>
        </p:txBody>
      </p:sp>
      <p:pic>
        <p:nvPicPr>
          <p:cNvPr id="144388" name="Picture 6" descr="Wave Development logo"/>
          <p:cNvPicPr>
            <a:picLocks noChangeAspect="1" noChangeArrowheads="1"/>
          </p:cNvPicPr>
          <p:nvPr/>
        </p:nvPicPr>
        <p:blipFill>
          <a:blip r:embed="rId3" cstate="print"/>
          <a:srcRect/>
          <a:stretch>
            <a:fillRect/>
          </a:stretch>
        </p:blipFill>
        <p:spPr bwMode="auto">
          <a:xfrm>
            <a:off x="7524750" y="1055688"/>
            <a:ext cx="1223963" cy="933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4" descr="Slide_Development Tips.bmp"/>
          <p:cNvPicPr>
            <a:picLocks noChangeAspect="1"/>
          </p:cNvPicPr>
          <p:nvPr/>
        </p:nvPicPr>
        <p:blipFill>
          <a:blip r:embed="rId3" cstate="print"/>
          <a:srcRect/>
          <a:stretch>
            <a:fillRect/>
          </a:stretch>
        </p:blipFill>
        <p:spPr bwMode="auto">
          <a:xfrm>
            <a:off x="357188" y="1000125"/>
            <a:ext cx="7189787" cy="1038225"/>
          </a:xfrm>
          <a:prstGeom prst="rect">
            <a:avLst/>
          </a:prstGeom>
          <a:noFill/>
          <a:ln w="9525">
            <a:noFill/>
            <a:miter lim="800000"/>
            <a:headEnd/>
            <a:tailEnd/>
          </a:ln>
        </p:spPr>
      </p:pic>
      <p:sp>
        <p:nvSpPr>
          <p:cNvPr id="145411" name="Rectangle 2"/>
          <p:cNvSpPr>
            <a:spLocks noGrp="1" noChangeArrowheads="1"/>
          </p:cNvSpPr>
          <p:nvPr>
            <p:ph type="title" idx="4294967295"/>
          </p:nvPr>
        </p:nvSpPr>
        <p:spPr/>
        <p:txBody>
          <a:bodyPr/>
          <a:lstStyle/>
          <a:p>
            <a:pPr eaLnBrk="1" hangingPunct="1"/>
            <a:r>
              <a:rPr lang="en-GB" smtClean="0"/>
              <a:t>Wave Development Report</a:t>
            </a:r>
          </a:p>
        </p:txBody>
      </p:sp>
      <p:pic>
        <p:nvPicPr>
          <p:cNvPr id="145412" name="Picture 3" descr="Slide_Building Strenghs.bmp"/>
          <p:cNvPicPr>
            <a:picLocks noChangeAspect="1"/>
          </p:cNvPicPr>
          <p:nvPr/>
        </p:nvPicPr>
        <p:blipFill>
          <a:blip r:embed="rId4" cstate="print"/>
          <a:srcRect/>
          <a:stretch>
            <a:fillRect/>
          </a:stretch>
        </p:blipFill>
        <p:spPr bwMode="auto">
          <a:xfrm>
            <a:off x="1071563" y="1785938"/>
            <a:ext cx="7199312" cy="1019175"/>
          </a:xfrm>
          <a:prstGeom prst="rect">
            <a:avLst/>
          </a:prstGeom>
          <a:noFill/>
          <a:ln w="9525">
            <a:noFill/>
            <a:miter lim="800000"/>
            <a:headEnd/>
            <a:tailEnd/>
          </a:ln>
        </p:spPr>
      </p:pic>
      <p:pic>
        <p:nvPicPr>
          <p:cNvPr id="145413" name="Picture 7" descr="Slide_Overplayed Strength 1.bmp"/>
          <p:cNvPicPr>
            <a:picLocks noChangeAspect="1"/>
          </p:cNvPicPr>
          <p:nvPr/>
        </p:nvPicPr>
        <p:blipFill>
          <a:blip r:embed="rId5" cstate="print"/>
          <a:srcRect/>
          <a:stretch>
            <a:fillRect/>
          </a:stretch>
        </p:blipFill>
        <p:spPr bwMode="auto">
          <a:xfrm>
            <a:off x="1571625" y="2571750"/>
            <a:ext cx="7215188" cy="3786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idx="4294967295"/>
          </p:nvPr>
        </p:nvSpPr>
        <p:spPr>
          <a:xfrm>
            <a:off x="258763" y="260350"/>
            <a:ext cx="5813425" cy="576263"/>
          </a:xfrm>
        </p:spPr>
        <p:txBody>
          <a:bodyPr/>
          <a:lstStyle/>
          <a:p>
            <a:pPr eaLnBrk="1" hangingPunct="1"/>
            <a:r>
              <a:rPr lang="en-GB" smtClean="0"/>
              <a:t>Entrepreneurial Potential Report</a:t>
            </a:r>
          </a:p>
        </p:txBody>
      </p:sp>
      <p:sp>
        <p:nvSpPr>
          <p:cNvPr id="146435" name="Rectangle 3"/>
          <p:cNvSpPr>
            <a:spLocks noGrp="1" noChangeArrowheads="1"/>
          </p:cNvSpPr>
          <p:nvPr>
            <p:ph type="body" idx="4294967295"/>
          </p:nvPr>
        </p:nvSpPr>
        <p:spPr>
          <a:xfrm>
            <a:off x="179388" y="474663"/>
            <a:ext cx="3673475" cy="5834062"/>
          </a:xfrm>
          <a:noFill/>
        </p:spPr>
        <p:txBody>
          <a:bodyPr/>
          <a:lstStyle/>
          <a:p>
            <a:pPr lvl="4" eaLnBrk="1" hangingPunct="1">
              <a:lnSpc>
                <a:spcPct val="120000"/>
              </a:lnSpc>
            </a:pPr>
            <a:endParaRPr lang="en-GB" sz="1000" smtClean="0"/>
          </a:p>
          <a:p>
            <a:pPr lvl="1" eaLnBrk="1" hangingPunct="1">
              <a:lnSpc>
                <a:spcPct val="120000"/>
              </a:lnSpc>
            </a:pPr>
            <a:endParaRPr lang="en-GB" sz="1600" smtClean="0"/>
          </a:p>
          <a:p>
            <a:pPr lvl="1" eaLnBrk="1" hangingPunct="1">
              <a:lnSpc>
                <a:spcPct val="120000"/>
              </a:lnSpc>
            </a:pPr>
            <a:r>
              <a:rPr lang="en-GB" sz="1800" smtClean="0"/>
              <a:t>Developed by Entrecode &amp; Saville Consulting</a:t>
            </a:r>
          </a:p>
          <a:p>
            <a:pPr lvl="1" eaLnBrk="1" hangingPunct="1">
              <a:lnSpc>
                <a:spcPct val="120000"/>
              </a:lnSpc>
            </a:pPr>
            <a:r>
              <a:rPr lang="en-GB" sz="1800" smtClean="0"/>
              <a:t>Professor David Hall: “In the Company of Heroes”</a:t>
            </a:r>
          </a:p>
          <a:p>
            <a:pPr lvl="1" eaLnBrk="1" hangingPunct="1">
              <a:lnSpc>
                <a:spcPct val="120000"/>
              </a:lnSpc>
              <a:buFontTx/>
              <a:buNone/>
            </a:pPr>
            <a:endParaRPr lang="en-GB" sz="1800" smtClean="0"/>
          </a:p>
          <a:p>
            <a:pPr lvl="2" eaLnBrk="1" hangingPunct="1">
              <a:lnSpc>
                <a:spcPct val="120000"/>
              </a:lnSpc>
            </a:pPr>
            <a:r>
              <a:rPr lang="en-GB" smtClean="0"/>
              <a:t>Getting in the Zone</a:t>
            </a:r>
          </a:p>
          <a:p>
            <a:pPr lvl="2" eaLnBrk="1" hangingPunct="1">
              <a:lnSpc>
                <a:spcPct val="120000"/>
              </a:lnSpc>
            </a:pPr>
            <a:r>
              <a:rPr lang="en-GB" smtClean="0"/>
              <a:t>Seeing Possibilities</a:t>
            </a:r>
          </a:p>
          <a:p>
            <a:pPr lvl="2" eaLnBrk="1" hangingPunct="1">
              <a:lnSpc>
                <a:spcPct val="120000"/>
              </a:lnSpc>
            </a:pPr>
            <a:r>
              <a:rPr lang="en-GB" smtClean="0"/>
              <a:t>Creating Superior Opportunities</a:t>
            </a:r>
          </a:p>
          <a:p>
            <a:pPr lvl="2" eaLnBrk="1" hangingPunct="1">
              <a:lnSpc>
                <a:spcPct val="120000"/>
              </a:lnSpc>
            </a:pPr>
            <a:r>
              <a:rPr lang="en-GB" smtClean="0"/>
              <a:t>Staying in the Zone</a:t>
            </a:r>
          </a:p>
          <a:p>
            <a:pPr lvl="2" eaLnBrk="1" hangingPunct="1">
              <a:lnSpc>
                <a:spcPct val="120000"/>
              </a:lnSpc>
            </a:pPr>
            <a:r>
              <a:rPr lang="en-GB" smtClean="0"/>
              <a:t>Opening up to the World</a:t>
            </a:r>
          </a:p>
          <a:p>
            <a:pPr lvl="2" eaLnBrk="1" hangingPunct="1">
              <a:lnSpc>
                <a:spcPct val="120000"/>
              </a:lnSpc>
            </a:pPr>
            <a:r>
              <a:rPr lang="en-GB" smtClean="0"/>
              <a:t>Building Capability</a:t>
            </a:r>
          </a:p>
          <a:p>
            <a:pPr eaLnBrk="1" hangingPunct="1">
              <a:lnSpc>
                <a:spcPct val="120000"/>
              </a:lnSpc>
              <a:buFont typeface="Arial" charset="0"/>
              <a:buNone/>
            </a:pPr>
            <a:endParaRPr lang="en-GB" sz="1800" smtClean="0"/>
          </a:p>
        </p:txBody>
      </p:sp>
      <p:pic>
        <p:nvPicPr>
          <p:cNvPr id="146436" name="Picture 13"/>
          <p:cNvPicPr>
            <a:picLocks noChangeAspect="1" noChangeArrowheads="1"/>
          </p:cNvPicPr>
          <p:nvPr/>
        </p:nvPicPr>
        <p:blipFill>
          <a:blip r:embed="rId3" cstate="print"/>
          <a:srcRect l="27829" t="11583" r="27605" b="4440"/>
          <a:stretch>
            <a:fillRect/>
          </a:stretch>
        </p:blipFill>
        <p:spPr bwMode="auto">
          <a:xfrm>
            <a:off x="4067175" y="1341438"/>
            <a:ext cx="2957513" cy="4175125"/>
          </a:xfrm>
          <a:prstGeom prst="rect">
            <a:avLst/>
          </a:prstGeom>
          <a:noFill/>
          <a:ln w="9525">
            <a:noFill/>
            <a:miter lim="800000"/>
            <a:headEnd/>
            <a:tailEnd/>
          </a:ln>
        </p:spPr>
      </p:pic>
      <p:pic>
        <p:nvPicPr>
          <p:cNvPr id="146437" name="Picture 14"/>
          <p:cNvPicPr>
            <a:picLocks noChangeAspect="1" noChangeArrowheads="1"/>
          </p:cNvPicPr>
          <p:nvPr/>
        </p:nvPicPr>
        <p:blipFill>
          <a:blip r:embed="rId4" cstate="print"/>
          <a:srcRect l="28093" t="11583" r="27605" b="4440"/>
          <a:stretch>
            <a:fillRect/>
          </a:stretch>
        </p:blipFill>
        <p:spPr bwMode="auto">
          <a:xfrm>
            <a:off x="5435600" y="2276475"/>
            <a:ext cx="2941638" cy="4176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50825" y="260350"/>
            <a:ext cx="6192838" cy="576263"/>
          </a:xfrm>
        </p:spPr>
        <p:txBody>
          <a:bodyPr/>
          <a:lstStyle/>
          <a:p>
            <a:pPr eaLnBrk="1" hangingPunct="1"/>
            <a:r>
              <a:rPr lang="en-GB" smtClean="0"/>
              <a:t>Wave Professional Styles Hierarchy</a:t>
            </a:r>
          </a:p>
        </p:txBody>
      </p:sp>
      <p:sp>
        <p:nvSpPr>
          <p:cNvPr id="1389571" name="AutoShape 3"/>
          <p:cNvSpPr>
            <a:spLocks noChangeArrowheads="1"/>
          </p:cNvSpPr>
          <p:nvPr/>
        </p:nvSpPr>
        <p:spPr bwMode="auto">
          <a:xfrm>
            <a:off x="2843213" y="1393825"/>
            <a:ext cx="1439862" cy="434975"/>
          </a:xfrm>
          <a:prstGeom prst="roundRect">
            <a:avLst>
              <a:gd name="adj" fmla="val 16667"/>
            </a:avLst>
          </a:prstGeom>
          <a:solidFill>
            <a:srgbClr val="AF2317"/>
          </a:solidFill>
          <a:ln w="9525">
            <a:noFill/>
            <a:round/>
            <a:headEnd/>
            <a:tailEnd/>
          </a:ln>
          <a:effectLst>
            <a:prstShdw prst="shdw17" dist="17961" dir="2700000">
              <a:srgbClr val="69150E"/>
            </a:prstShdw>
          </a:effectLst>
        </p:spPr>
        <p:txBody>
          <a:bodyPr wrap="none" anchor="ctr"/>
          <a:lstStyle/>
          <a:p>
            <a:pPr>
              <a:spcBef>
                <a:spcPct val="0"/>
              </a:spcBef>
            </a:pPr>
            <a:r>
              <a:rPr lang="en-GB" sz="1600">
                <a:solidFill>
                  <a:srgbClr val="FFFFFF"/>
                </a:solidFill>
              </a:rPr>
              <a:t>INFLUENCE</a:t>
            </a:r>
          </a:p>
        </p:txBody>
      </p:sp>
      <p:sp>
        <p:nvSpPr>
          <p:cNvPr id="1389572" name="AutoShape 4"/>
          <p:cNvSpPr>
            <a:spLocks noChangeArrowheads="1"/>
          </p:cNvSpPr>
          <p:nvPr/>
        </p:nvSpPr>
        <p:spPr bwMode="auto">
          <a:xfrm>
            <a:off x="1282700" y="2517775"/>
            <a:ext cx="1439863" cy="434975"/>
          </a:xfrm>
          <a:prstGeom prst="roundRect">
            <a:avLst>
              <a:gd name="adj" fmla="val 16667"/>
            </a:avLst>
          </a:prstGeom>
          <a:solidFill>
            <a:srgbClr val="C8261A"/>
          </a:solidFill>
          <a:ln w="9525">
            <a:noFill/>
            <a:round/>
            <a:headEnd/>
            <a:tailEnd/>
          </a:ln>
          <a:effectLst>
            <a:prstShdw prst="shdw17" dist="17961" dir="2700000">
              <a:srgbClr val="781710"/>
            </a:prstShdw>
          </a:effectLst>
        </p:spPr>
        <p:txBody>
          <a:bodyPr wrap="none" anchor="ctr"/>
          <a:lstStyle/>
          <a:p>
            <a:pPr>
              <a:spcBef>
                <a:spcPct val="0"/>
              </a:spcBef>
            </a:pPr>
            <a:r>
              <a:rPr lang="en-GB" sz="1600">
                <a:solidFill>
                  <a:srgbClr val="EAEAEA"/>
                </a:solidFill>
              </a:rPr>
              <a:t>Sociable</a:t>
            </a:r>
          </a:p>
        </p:txBody>
      </p:sp>
      <p:sp>
        <p:nvSpPr>
          <p:cNvPr id="1389573" name="AutoShape 5"/>
          <p:cNvSpPr>
            <a:spLocks noChangeArrowheads="1"/>
          </p:cNvSpPr>
          <p:nvPr/>
        </p:nvSpPr>
        <p:spPr bwMode="auto">
          <a:xfrm>
            <a:off x="2889250" y="2517775"/>
            <a:ext cx="1439863" cy="434975"/>
          </a:xfrm>
          <a:prstGeom prst="roundRect">
            <a:avLst>
              <a:gd name="adj" fmla="val 16667"/>
            </a:avLst>
          </a:prstGeom>
          <a:solidFill>
            <a:srgbClr val="C8261A"/>
          </a:solidFill>
          <a:ln w="9525">
            <a:noFill/>
            <a:round/>
            <a:headEnd/>
            <a:tailEnd/>
          </a:ln>
          <a:effectLst>
            <a:prstShdw prst="shdw17" dist="17961" dir="2700000">
              <a:srgbClr val="781710"/>
            </a:prstShdw>
          </a:effectLst>
        </p:spPr>
        <p:txBody>
          <a:bodyPr wrap="none" anchor="ctr"/>
          <a:lstStyle/>
          <a:p>
            <a:pPr>
              <a:spcBef>
                <a:spcPct val="0"/>
              </a:spcBef>
            </a:pPr>
            <a:r>
              <a:rPr lang="en-GB" sz="1600">
                <a:solidFill>
                  <a:srgbClr val="FFFFFF"/>
                </a:solidFill>
              </a:rPr>
              <a:t>Impactful</a:t>
            </a:r>
          </a:p>
        </p:txBody>
      </p:sp>
      <p:sp>
        <p:nvSpPr>
          <p:cNvPr id="1389574" name="AutoShape 6"/>
          <p:cNvSpPr>
            <a:spLocks noChangeArrowheads="1"/>
          </p:cNvSpPr>
          <p:nvPr/>
        </p:nvSpPr>
        <p:spPr bwMode="auto">
          <a:xfrm>
            <a:off x="4429125" y="2517775"/>
            <a:ext cx="1439863" cy="434975"/>
          </a:xfrm>
          <a:prstGeom prst="roundRect">
            <a:avLst>
              <a:gd name="adj" fmla="val 16667"/>
            </a:avLst>
          </a:prstGeom>
          <a:solidFill>
            <a:srgbClr val="C8261A"/>
          </a:solidFill>
          <a:ln w="9525">
            <a:noFill/>
            <a:round/>
            <a:headEnd/>
            <a:tailEnd/>
          </a:ln>
          <a:effectLst>
            <a:prstShdw prst="shdw17" dist="17961" dir="2700000">
              <a:srgbClr val="781710"/>
            </a:prstShdw>
          </a:effectLst>
        </p:spPr>
        <p:txBody>
          <a:bodyPr wrap="none" anchor="ctr"/>
          <a:lstStyle/>
          <a:p>
            <a:pPr>
              <a:spcBef>
                <a:spcPct val="0"/>
              </a:spcBef>
            </a:pPr>
            <a:r>
              <a:rPr lang="en-GB" sz="1600">
                <a:solidFill>
                  <a:srgbClr val="EAEAEA"/>
                </a:solidFill>
              </a:rPr>
              <a:t>Assertive</a:t>
            </a:r>
          </a:p>
        </p:txBody>
      </p:sp>
      <p:sp>
        <p:nvSpPr>
          <p:cNvPr id="1389575" name="AutoShape 7"/>
          <p:cNvSpPr>
            <a:spLocks noChangeArrowheads="1"/>
          </p:cNvSpPr>
          <p:nvPr/>
        </p:nvSpPr>
        <p:spPr bwMode="auto">
          <a:xfrm>
            <a:off x="1266825" y="3675063"/>
            <a:ext cx="1439863" cy="434975"/>
          </a:xfrm>
          <a:prstGeom prst="roundRect">
            <a:avLst>
              <a:gd name="adj" fmla="val 16667"/>
            </a:avLst>
          </a:prstGeom>
          <a:solidFill>
            <a:srgbClr val="E33A2D"/>
          </a:solidFill>
          <a:ln w="9525">
            <a:noFill/>
            <a:round/>
            <a:headEnd/>
            <a:tailEnd/>
          </a:ln>
          <a:effectLst>
            <a:prstShdw prst="shdw17" dist="17961" dir="2700000">
              <a:srgbClr val="88231B"/>
            </a:prstShdw>
          </a:effectLst>
        </p:spPr>
        <p:txBody>
          <a:bodyPr wrap="none" anchor="ctr"/>
          <a:lstStyle/>
          <a:p>
            <a:pPr>
              <a:spcBef>
                <a:spcPct val="0"/>
              </a:spcBef>
            </a:pPr>
            <a:r>
              <a:rPr lang="en-GB" sz="1600">
                <a:solidFill>
                  <a:srgbClr val="EAEAEA"/>
                </a:solidFill>
              </a:rPr>
              <a:t>Convincing</a:t>
            </a:r>
          </a:p>
        </p:txBody>
      </p:sp>
      <p:sp>
        <p:nvSpPr>
          <p:cNvPr id="1389576" name="AutoShape 8"/>
          <p:cNvSpPr>
            <a:spLocks noChangeArrowheads="1"/>
          </p:cNvSpPr>
          <p:nvPr/>
        </p:nvSpPr>
        <p:spPr bwMode="auto">
          <a:xfrm>
            <a:off x="2884488" y="3675063"/>
            <a:ext cx="1439862" cy="434975"/>
          </a:xfrm>
          <a:prstGeom prst="roundRect">
            <a:avLst>
              <a:gd name="adj" fmla="val 16667"/>
            </a:avLst>
          </a:prstGeom>
          <a:solidFill>
            <a:srgbClr val="E33A2D"/>
          </a:solidFill>
          <a:ln w="9525">
            <a:noFill/>
            <a:round/>
            <a:headEnd/>
            <a:tailEnd/>
          </a:ln>
          <a:effectLst>
            <a:prstShdw prst="shdw17" dist="17961" dir="2700000">
              <a:srgbClr val="88231B"/>
            </a:prstShdw>
          </a:effectLst>
        </p:spPr>
        <p:txBody>
          <a:bodyPr wrap="none" anchor="ctr"/>
          <a:lstStyle/>
          <a:p>
            <a:pPr>
              <a:spcBef>
                <a:spcPct val="0"/>
              </a:spcBef>
            </a:pPr>
            <a:r>
              <a:rPr lang="en-GB" sz="1600">
                <a:solidFill>
                  <a:srgbClr val="FFFFFF"/>
                </a:solidFill>
              </a:rPr>
              <a:t>Articulate</a:t>
            </a:r>
          </a:p>
        </p:txBody>
      </p:sp>
      <p:sp>
        <p:nvSpPr>
          <p:cNvPr id="1389577" name="AutoShape 9"/>
          <p:cNvSpPr>
            <a:spLocks noChangeArrowheads="1"/>
          </p:cNvSpPr>
          <p:nvPr/>
        </p:nvSpPr>
        <p:spPr bwMode="auto">
          <a:xfrm>
            <a:off x="4467225" y="3675063"/>
            <a:ext cx="1439863" cy="434975"/>
          </a:xfrm>
          <a:prstGeom prst="roundRect">
            <a:avLst>
              <a:gd name="adj" fmla="val 16667"/>
            </a:avLst>
          </a:prstGeom>
          <a:solidFill>
            <a:srgbClr val="E33A2D"/>
          </a:solidFill>
          <a:ln w="9525">
            <a:noFill/>
            <a:round/>
            <a:headEnd/>
            <a:tailEnd/>
          </a:ln>
          <a:effectLst>
            <a:prstShdw prst="shdw17" dist="17961" dir="2700000">
              <a:srgbClr val="88231B"/>
            </a:prstShdw>
          </a:effectLst>
        </p:spPr>
        <p:txBody>
          <a:bodyPr wrap="none" anchor="ctr"/>
          <a:lstStyle/>
          <a:p>
            <a:pPr>
              <a:spcBef>
                <a:spcPct val="0"/>
              </a:spcBef>
            </a:pPr>
            <a:r>
              <a:rPr lang="en-GB" sz="1600">
                <a:solidFill>
                  <a:srgbClr val="EAEAEA"/>
                </a:solidFill>
              </a:rPr>
              <a:t>Challenging</a:t>
            </a:r>
          </a:p>
        </p:txBody>
      </p:sp>
      <p:sp>
        <p:nvSpPr>
          <p:cNvPr id="1389578" name="AutoShape 10"/>
          <p:cNvSpPr>
            <a:spLocks noChangeArrowheads="1"/>
          </p:cNvSpPr>
          <p:nvPr/>
        </p:nvSpPr>
        <p:spPr bwMode="auto">
          <a:xfrm>
            <a:off x="250825" y="4822825"/>
            <a:ext cx="2089150" cy="434975"/>
          </a:xfrm>
          <a:prstGeom prst="roundRect">
            <a:avLst>
              <a:gd name="adj" fmla="val 16667"/>
            </a:avLst>
          </a:prstGeom>
          <a:solidFill>
            <a:srgbClr val="E86056"/>
          </a:solidFill>
          <a:ln w="9525">
            <a:noFill/>
            <a:round/>
            <a:headEnd/>
            <a:tailEnd/>
          </a:ln>
          <a:effectLst>
            <a:prstShdw prst="shdw17" dist="17961" dir="2700000">
              <a:srgbClr val="8B3A34"/>
            </a:prstShdw>
          </a:effectLst>
        </p:spPr>
        <p:txBody>
          <a:bodyPr wrap="none" anchor="ctr"/>
          <a:lstStyle/>
          <a:p>
            <a:pPr>
              <a:spcBef>
                <a:spcPct val="0"/>
              </a:spcBef>
            </a:pPr>
            <a:r>
              <a:rPr lang="en-GB" sz="1600">
                <a:solidFill>
                  <a:srgbClr val="FFFFFF"/>
                </a:solidFill>
              </a:rPr>
              <a:t>Presentation Oriented</a:t>
            </a:r>
          </a:p>
        </p:txBody>
      </p:sp>
      <p:sp>
        <p:nvSpPr>
          <p:cNvPr id="1389579" name="AutoShape 11"/>
          <p:cNvSpPr>
            <a:spLocks noChangeArrowheads="1"/>
          </p:cNvSpPr>
          <p:nvPr/>
        </p:nvSpPr>
        <p:spPr bwMode="auto">
          <a:xfrm>
            <a:off x="2668588" y="4811713"/>
            <a:ext cx="1882775" cy="434975"/>
          </a:xfrm>
          <a:prstGeom prst="roundRect">
            <a:avLst>
              <a:gd name="adj" fmla="val 16667"/>
            </a:avLst>
          </a:prstGeom>
          <a:solidFill>
            <a:srgbClr val="E86056"/>
          </a:solidFill>
          <a:ln w="9525">
            <a:noFill/>
            <a:round/>
            <a:headEnd/>
            <a:tailEnd/>
          </a:ln>
          <a:effectLst>
            <a:prstShdw prst="shdw17" dist="17961" dir="2700000">
              <a:srgbClr val="8B3A34"/>
            </a:prstShdw>
          </a:effectLst>
        </p:spPr>
        <p:txBody>
          <a:bodyPr wrap="none" anchor="ctr"/>
          <a:lstStyle/>
          <a:p>
            <a:pPr>
              <a:spcBef>
                <a:spcPct val="0"/>
              </a:spcBef>
            </a:pPr>
            <a:r>
              <a:rPr lang="en-GB" sz="1600">
                <a:solidFill>
                  <a:srgbClr val="FFFFFF"/>
                </a:solidFill>
              </a:rPr>
              <a:t>Eloquent</a:t>
            </a:r>
          </a:p>
        </p:txBody>
      </p:sp>
      <p:sp>
        <p:nvSpPr>
          <p:cNvPr id="1389580" name="AutoShape 12"/>
          <p:cNvSpPr>
            <a:spLocks noChangeArrowheads="1"/>
          </p:cNvSpPr>
          <p:nvPr/>
        </p:nvSpPr>
        <p:spPr bwMode="auto">
          <a:xfrm>
            <a:off x="4878388" y="4818063"/>
            <a:ext cx="1781175" cy="434975"/>
          </a:xfrm>
          <a:prstGeom prst="roundRect">
            <a:avLst>
              <a:gd name="adj" fmla="val 16667"/>
            </a:avLst>
          </a:prstGeom>
          <a:solidFill>
            <a:srgbClr val="E86056"/>
          </a:solidFill>
          <a:ln w="9525">
            <a:noFill/>
            <a:round/>
            <a:headEnd/>
            <a:tailEnd/>
          </a:ln>
          <a:effectLst>
            <a:prstShdw prst="shdw17" dist="17961" dir="2700000">
              <a:srgbClr val="8B3A34"/>
            </a:prstShdw>
          </a:effectLst>
        </p:spPr>
        <p:txBody>
          <a:bodyPr wrap="none" anchor="ctr"/>
          <a:lstStyle/>
          <a:p>
            <a:pPr>
              <a:spcBef>
                <a:spcPct val="0"/>
              </a:spcBef>
            </a:pPr>
            <a:r>
              <a:rPr lang="en-GB" sz="1600">
                <a:solidFill>
                  <a:srgbClr val="FFFFFF"/>
                </a:solidFill>
              </a:rPr>
              <a:t>Socially Confident</a:t>
            </a:r>
          </a:p>
        </p:txBody>
      </p:sp>
      <p:sp>
        <p:nvSpPr>
          <p:cNvPr id="16397" name="Line 13"/>
          <p:cNvSpPr>
            <a:spLocks noChangeShapeType="1"/>
          </p:cNvSpPr>
          <p:nvPr/>
        </p:nvSpPr>
        <p:spPr bwMode="auto">
          <a:xfrm>
            <a:off x="330200" y="1957388"/>
            <a:ext cx="8058150" cy="0"/>
          </a:xfrm>
          <a:prstGeom prst="line">
            <a:avLst/>
          </a:prstGeom>
          <a:noFill/>
          <a:ln w="9525">
            <a:solidFill>
              <a:schemeClr val="bg2"/>
            </a:solidFill>
            <a:prstDash val="dash"/>
            <a:round/>
            <a:headEnd/>
            <a:tailEnd/>
          </a:ln>
        </p:spPr>
        <p:txBody>
          <a:bodyPr/>
          <a:lstStyle/>
          <a:p>
            <a:endParaRPr lang="en-GB"/>
          </a:p>
        </p:txBody>
      </p:sp>
      <p:sp>
        <p:nvSpPr>
          <p:cNvPr id="16398" name="Text Box 14"/>
          <p:cNvSpPr txBox="1">
            <a:spLocks noChangeArrowheads="1"/>
          </p:cNvSpPr>
          <p:nvPr/>
        </p:nvSpPr>
        <p:spPr bwMode="auto">
          <a:xfrm>
            <a:off x="6732588" y="1427163"/>
            <a:ext cx="1749425" cy="366712"/>
          </a:xfrm>
          <a:prstGeom prst="rect">
            <a:avLst/>
          </a:prstGeom>
          <a:noFill/>
          <a:ln w="9525">
            <a:noFill/>
            <a:miter lim="800000"/>
            <a:headEnd/>
            <a:tailEnd/>
          </a:ln>
        </p:spPr>
        <p:txBody>
          <a:bodyPr>
            <a:spAutoFit/>
          </a:bodyPr>
          <a:lstStyle/>
          <a:p>
            <a:pPr algn="l"/>
            <a:r>
              <a:rPr lang="en-GB" sz="1800"/>
              <a:t>4 CLUSTERS</a:t>
            </a:r>
          </a:p>
        </p:txBody>
      </p:sp>
      <p:sp>
        <p:nvSpPr>
          <p:cNvPr id="16399" name="Line 15"/>
          <p:cNvSpPr>
            <a:spLocks noChangeShapeType="1"/>
          </p:cNvSpPr>
          <p:nvPr/>
        </p:nvSpPr>
        <p:spPr bwMode="auto">
          <a:xfrm>
            <a:off x="328613" y="3144838"/>
            <a:ext cx="8058150" cy="0"/>
          </a:xfrm>
          <a:prstGeom prst="line">
            <a:avLst/>
          </a:prstGeom>
          <a:noFill/>
          <a:ln w="9525">
            <a:solidFill>
              <a:schemeClr val="bg2"/>
            </a:solidFill>
            <a:prstDash val="dash"/>
            <a:round/>
            <a:headEnd/>
            <a:tailEnd/>
          </a:ln>
        </p:spPr>
        <p:txBody>
          <a:bodyPr/>
          <a:lstStyle/>
          <a:p>
            <a:endParaRPr lang="en-GB"/>
          </a:p>
        </p:txBody>
      </p:sp>
      <p:sp>
        <p:nvSpPr>
          <p:cNvPr id="16400" name="Text Box 16"/>
          <p:cNvSpPr txBox="1">
            <a:spLocks noChangeArrowheads="1"/>
          </p:cNvSpPr>
          <p:nvPr/>
        </p:nvSpPr>
        <p:spPr bwMode="auto">
          <a:xfrm>
            <a:off x="6732588" y="2527300"/>
            <a:ext cx="1889125" cy="366713"/>
          </a:xfrm>
          <a:prstGeom prst="rect">
            <a:avLst/>
          </a:prstGeom>
          <a:noFill/>
          <a:ln w="9525">
            <a:noFill/>
            <a:miter lim="800000"/>
            <a:headEnd/>
            <a:tailEnd/>
          </a:ln>
        </p:spPr>
        <p:txBody>
          <a:bodyPr>
            <a:spAutoFit/>
          </a:bodyPr>
          <a:lstStyle/>
          <a:p>
            <a:pPr algn="l"/>
            <a:r>
              <a:rPr lang="en-GB" sz="1800"/>
              <a:t>12 SECTIONS</a:t>
            </a:r>
          </a:p>
        </p:txBody>
      </p:sp>
      <p:sp>
        <p:nvSpPr>
          <p:cNvPr id="16401" name="Line 17"/>
          <p:cNvSpPr>
            <a:spLocks noChangeShapeType="1"/>
          </p:cNvSpPr>
          <p:nvPr/>
        </p:nvSpPr>
        <p:spPr bwMode="auto">
          <a:xfrm>
            <a:off x="325438" y="4308475"/>
            <a:ext cx="8058150" cy="0"/>
          </a:xfrm>
          <a:prstGeom prst="line">
            <a:avLst/>
          </a:prstGeom>
          <a:noFill/>
          <a:ln w="9525">
            <a:solidFill>
              <a:schemeClr val="bg2"/>
            </a:solidFill>
            <a:prstDash val="dash"/>
            <a:round/>
            <a:headEnd/>
            <a:tailEnd/>
          </a:ln>
        </p:spPr>
        <p:txBody>
          <a:bodyPr/>
          <a:lstStyle/>
          <a:p>
            <a:endParaRPr lang="en-GB"/>
          </a:p>
        </p:txBody>
      </p:sp>
      <p:sp>
        <p:nvSpPr>
          <p:cNvPr id="16402" name="Text Box 18"/>
          <p:cNvSpPr txBox="1">
            <a:spLocks noChangeArrowheads="1"/>
          </p:cNvSpPr>
          <p:nvPr/>
        </p:nvSpPr>
        <p:spPr bwMode="auto">
          <a:xfrm>
            <a:off x="6732588" y="3698875"/>
            <a:ext cx="2020887" cy="366713"/>
          </a:xfrm>
          <a:prstGeom prst="rect">
            <a:avLst/>
          </a:prstGeom>
          <a:noFill/>
          <a:ln w="9525">
            <a:noFill/>
            <a:miter lim="800000"/>
            <a:headEnd/>
            <a:tailEnd/>
          </a:ln>
        </p:spPr>
        <p:txBody>
          <a:bodyPr>
            <a:spAutoFit/>
          </a:bodyPr>
          <a:lstStyle/>
          <a:p>
            <a:pPr algn="l"/>
            <a:r>
              <a:rPr lang="en-GB" sz="1800"/>
              <a:t>36 DIMENSIONS</a:t>
            </a:r>
          </a:p>
        </p:txBody>
      </p:sp>
      <p:sp>
        <p:nvSpPr>
          <p:cNvPr id="16403" name="Text Box 19"/>
          <p:cNvSpPr txBox="1">
            <a:spLocks noChangeArrowheads="1"/>
          </p:cNvSpPr>
          <p:nvPr/>
        </p:nvSpPr>
        <p:spPr bwMode="auto">
          <a:xfrm>
            <a:off x="6732588" y="4811713"/>
            <a:ext cx="2020887" cy="366712"/>
          </a:xfrm>
          <a:prstGeom prst="rect">
            <a:avLst/>
          </a:prstGeom>
          <a:noFill/>
          <a:ln w="9525">
            <a:noFill/>
            <a:miter lim="800000"/>
            <a:headEnd/>
            <a:tailEnd/>
          </a:ln>
        </p:spPr>
        <p:txBody>
          <a:bodyPr>
            <a:spAutoFit/>
          </a:bodyPr>
          <a:lstStyle/>
          <a:p>
            <a:pPr algn="l"/>
            <a:r>
              <a:rPr lang="en-GB" sz="1800"/>
              <a:t>108 FACETS</a:t>
            </a:r>
          </a:p>
        </p:txBody>
      </p:sp>
      <p:grpSp>
        <p:nvGrpSpPr>
          <p:cNvPr id="2" name="Group 20"/>
          <p:cNvGrpSpPr>
            <a:grpSpLocks/>
          </p:cNvGrpSpPr>
          <p:nvPr/>
        </p:nvGrpSpPr>
        <p:grpSpPr bwMode="auto">
          <a:xfrm>
            <a:off x="1881188" y="1831975"/>
            <a:ext cx="3379787" cy="650875"/>
            <a:chOff x="1255" y="963"/>
            <a:chExt cx="2129" cy="410"/>
          </a:xfrm>
        </p:grpSpPr>
        <p:sp>
          <p:nvSpPr>
            <p:cNvPr id="16417" name="Freeform 21"/>
            <p:cNvSpPr>
              <a:spLocks/>
            </p:cNvSpPr>
            <p:nvPr/>
          </p:nvSpPr>
          <p:spPr bwMode="auto">
            <a:xfrm>
              <a:off x="1328" y="963"/>
              <a:ext cx="1995" cy="408"/>
            </a:xfrm>
            <a:custGeom>
              <a:avLst/>
              <a:gdLst>
                <a:gd name="T0" fmla="*/ 0 w 1995"/>
                <a:gd name="T1" fmla="*/ 401 h 408"/>
                <a:gd name="T2" fmla="*/ 0 w 1995"/>
                <a:gd name="T3" fmla="*/ 229 h 408"/>
                <a:gd name="T4" fmla="*/ 1995 w 1995"/>
                <a:gd name="T5" fmla="*/ 226 h 408"/>
                <a:gd name="T6" fmla="*/ 1995 w 1995"/>
                <a:gd name="T7" fmla="*/ 408 h 408"/>
                <a:gd name="T8" fmla="*/ 1995 w 1995"/>
                <a:gd name="T9" fmla="*/ 226 h 408"/>
                <a:gd name="T10" fmla="*/ 1016 w 1995"/>
                <a:gd name="T11" fmla="*/ 226 h 408"/>
                <a:gd name="T12" fmla="*/ 1016 w 1995"/>
                <a:gd name="T13" fmla="*/ 408 h 408"/>
                <a:gd name="T14" fmla="*/ 1016 w 1995"/>
                <a:gd name="T15" fmla="*/ 0 h 408"/>
                <a:gd name="T16" fmla="*/ 0 60000 65536"/>
                <a:gd name="T17" fmla="*/ 0 60000 65536"/>
                <a:gd name="T18" fmla="*/ 0 60000 65536"/>
                <a:gd name="T19" fmla="*/ 0 60000 65536"/>
                <a:gd name="T20" fmla="*/ 0 60000 65536"/>
                <a:gd name="T21" fmla="*/ 0 60000 65536"/>
                <a:gd name="T22" fmla="*/ 0 60000 65536"/>
                <a:gd name="T23" fmla="*/ 0 60000 65536"/>
                <a:gd name="T24" fmla="*/ 0 w 1995"/>
                <a:gd name="T25" fmla="*/ 0 h 408"/>
                <a:gd name="T26" fmla="*/ 1995 w 1995"/>
                <a:gd name="T27" fmla="*/ 408 h 4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95" h="408">
                  <a:moveTo>
                    <a:pt x="0" y="401"/>
                  </a:moveTo>
                  <a:lnTo>
                    <a:pt x="0" y="229"/>
                  </a:lnTo>
                  <a:lnTo>
                    <a:pt x="1995" y="226"/>
                  </a:lnTo>
                  <a:lnTo>
                    <a:pt x="1995" y="408"/>
                  </a:lnTo>
                  <a:lnTo>
                    <a:pt x="1995" y="226"/>
                  </a:lnTo>
                  <a:lnTo>
                    <a:pt x="1016" y="226"/>
                  </a:lnTo>
                  <a:lnTo>
                    <a:pt x="1016" y="408"/>
                  </a:lnTo>
                  <a:lnTo>
                    <a:pt x="1016" y="0"/>
                  </a:lnTo>
                </a:path>
              </a:pathLst>
            </a:custGeom>
            <a:noFill/>
            <a:ln w="12700">
              <a:solidFill>
                <a:schemeClr val="bg2"/>
              </a:solidFill>
              <a:round/>
              <a:headEnd/>
              <a:tailEnd/>
            </a:ln>
          </p:spPr>
          <p:txBody>
            <a:bodyPr/>
            <a:lstStyle/>
            <a:p>
              <a:endParaRPr lang="en-GB"/>
            </a:p>
          </p:txBody>
        </p:sp>
        <p:sp>
          <p:nvSpPr>
            <p:cNvPr id="16418" name="Line 22"/>
            <p:cNvSpPr>
              <a:spLocks noChangeShapeType="1"/>
            </p:cNvSpPr>
            <p:nvPr/>
          </p:nvSpPr>
          <p:spPr bwMode="auto">
            <a:xfrm>
              <a:off x="1255" y="1368"/>
              <a:ext cx="133" cy="0"/>
            </a:xfrm>
            <a:prstGeom prst="line">
              <a:avLst/>
            </a:prstGeom>
            <a:noFill/>
            <a:ln w="12700">
              <a:solidFill>
                <a:schemeClr val="bg2"/>
              </a:solidFill>
              <a:round/>
              <a:headEnd/>
              <a:tailEnd/>
            </a:ln>
          </p:spPr>
          <p:txBody>
            <a:bodyPr/>
            <a:lstStyle/>
            <a:p>
              <a:endParaRPr lang="en-GB"/>
            </a:p>
          </p:txBody>
        </p:sp>
        <p:sp>
          <p:nvSpPr>
            <p:cNvPr id="16419" name="Line 23"/>
            <p:cNvSpPr>
              <a:spLocks noChangeShapeType="1"/>
            </p:cNvSpPr>
            <p:nvPr/>
          </p:nvSpPr>
          <p:spPr bwMode="auto">
            <a:xfrm>
              <a:off x="2271" y="1373"/>
              <a:ext cx="134" cy="0"/>
            </a:xfrm>
            <a:prstGeom prst="line">
              <a:avLst/>
            </a:prstGeom>
            <a:noFill/>
            <a:ln w="12700">
              <a:solidFill>
                <a:schemeClr val="bg2"/>
              </a:solidFill>
              <a:round/>
              <a:headEnd/>
              <a:tailEnd/>
            </a:ln>
          </p:spPr>
          <p:txBody>
            <a:bodyPr/>
            <a:lstStyle/>
            <a:p>
              <a:endParaRPr lang="en-GB"/>
            </a:p>
          </p:txBody>
        </p:sp>
        <p:sp>
          <p:nvSpPr>
            <p:cNvPr id="16420" name="Line 24"/>
            <p:cNvSpPr>
              <a:spLocks noChangeShapeType="1"/>
            </p:cNvSpPr>
            <p:nvPr/>
          </p:nvSpPr>
          <p:spPr bwMode="auto">
            <a:xfrm>
              <a:off x="3251" y="1373"/>
              <a:ext cx="133" cy="0"/>
            </a:xfrm>
            <a:prstGeom prst="line">
              <a:avLst/>
            </a:prstGeom>
            <a:noFill/>
            <a:ln w="12700">
              <a:solidFill>
                <a:schemeClr val="bg2"/>
              </a:solidFill>
              <a:round/>
              <a:headEnd/>
              <a:tailEnd/>
            </a:ln>
          </p:spPr>
          <p:txBody>
            <a:bodyPr/>
            <a:lstStyle/>
            <a:p>
              <a:endParaRPr lang="en-GB"/>
            </a:p>
          </p:txBody>
        </p:sp>
      </p:grpSp>
      <p:grpSp>
        <p:nvGrpSpPr>
          <p:cNvPr id="3" name="Group 25"/>
          <p:cNvGrpSpPr>
            <a:grpSpLocks/>
          </p:cNvGrpSpPr>
          <p:nvPr/>
        </p:nvGrpSpPr>
        <p:grpSpPr bwMode="auto">
          <a:xfrm>
            <a:off x="1881188" y="2960688"/>
            <a:ext cx="3379787" cy="650875"/>
            <a:chOff x="1255" y="963"/>
            <a:chExt cx="2129" cy="410"/>
          </a:xfrm>
        </p:grpSpPr>
        <p:sp>
          <p:nvSpPr>
            <p:cNvPr id="16413" name="Freeform 26"/>
            <p:cNvSpPr>
              <a:spLocks/>
            </p:cNvSpPr>
            <p:nvPr/>
          </p:nvSpPr>
          <p:spPr bwMode="auto">
            <a:xfrm>
              <a:off x="1328" y="963"/>
              <a:ext cx="1995" cy="408"/>
            </a:xfrm>
            <a:custGeom>
              <a:avLst/>
              <a:gdLst>
                <a:gd name="T0" fmla="*/ 0 w 1995"/>
                <a:gd name="T1" fmla="*/ 401 h 408"/>
                <a:gd name="T2" fmla="*/ 0 w 1995"/>
                <a:gd name="T3" fmla="*/ 229 h 408"/>
                <a:gd name="T4" fmla="*/ 1995 w 1995"/>
                <a:gd name="T5" fmla="*/ 226 h 408"/>
                <a:gd name="T6" fmla="*/ 1995 w 1995"/>
                <a:gd name="T7" fmla="*/ 408 h 408"/>
                <a:gd name="T8" fmla="*/ 1995 w 1995"/>
                <a:gd name="T9" fmla="*/ 226 h 408"/>
                <a:gd name="T10" fmla="*/ 1016 w 1995"/>
                <a:gd name="T11" fmla="*/ 226 h 408"/>
                <a:gd name="T12" fmla="*/ 1016 w 1995"/>
                <a:gd name="T13" fmla="*/ 408 h 408"/>
                <a:gd name="T14" fmla="*/ 1016 w 1995"/>
                <a:gd name="T15" fmla="*/ 0 h 408"/>
                <a:gd name="T16" fmla="*/ 0 60000 65536"/>
                <a:gd name="T17" fmla="*/ 0 60000 65536"/>
                <a:gd name="T18" fmla="*/ 0 60000 65536"/>
                <a:gd name="T19" fmla="*/ 0 60000 65536"/>
                <a:gd name="T20" fmla="*/ 0 60000 65536"/>
                <a:gd name="T21" fmla="*/ 0 60000 65536"/>
                <a:gd name="T22" fmla="*/ 0 60000 65536"/>
                <a:gd name="T23" fmla="*/ 0 60000 65536"/>
                <a:gd name="T24" fmla="*/ 0 w 1995"/>
                <a:gd name="T25" fmla="*/ 0 h 408"/>
                <a:gd name="T26" fmla="*/ 1995 w 1995"/>
                <a:gd name="T27" fmla="*/ 408 h 4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95" h="408">
                  <a:moveTo>
                    <a:pt x="0" y="401"/>
                  </a:moveTo>
                  <a:lnTo>
                    <a:pt x="0" y="229"/>
                  </a:lnTo>
                  <a:lnTo>
                    <a:pt x="1995" y="226"/>
                  </a:lnTo>
                  <a:lnTo>
                    <a:pt x="1995" y="408"/>
                  </a:lnTo>
                  <a:lnTo>
                    <a:pt x="1995" y="226"/>
                  </a:lnTo>
                  <a:lnTo>
                    <a:pt x="1016" y="226"/>
                  </a:lnTo>
                  <a:lnTo>
                    <a:pt x="1016" y="408"/>
                  </a:lnTo>
                  <a:lnTo>
                    <a:pt x="1016" y="0"/>
                  </a:lnTo>
                </a:path>
              </a:pathLst>
            </a:custGeom>
            <a:noFill/>
            <a:ln w="12700">
              <a:solidFill>
                <a:schemeClr val="bg2"/>
              </a:solidFill>
              <a:round/>
              <a:headEnd/>
              <a:tailEnd/>
            </a:ln>
          </p:spPr>
          <p:txBody>
            <a:bodyPr/>
            <a:lstStyle/>
            <a:p>
              <a:endParaRPr lang="en-GB"/>
            </a:p>
          </p:txBody>
        </p:sp>
        <p:sp>
          <p:nvSpPr>
            <p:cNvPr id="16414" name="Line 27"/>
            <p:cNvSpPr>
              <a:spLocks noChangeShapeType="1"/>
            </p:cNvSpPr>
            <p:nvPr/>
          </p:nvSpPr>
          <p:spPr bwMode="auto">
            <a:xfrm>
              <a:off x="1255" y="1368"/>
              <a:ext cx="133" cy="0"/>
            </a:xfrm>
            <a:prstGeom prst="line">
              <a:avLst/>
            </a:prstGeom>
            <a:noFill/>
            <a:ln w="12700">
              <a:solidFill>
                <a:schemeClr val="bg2"/>
              </a:solidFill>
              <a:round/>
              <a:headEnd/>
              <a:tailEnd/>
            </a:ln>
          </p:spPr>
          <p:txBody>
            <a:bodyPr/>
            <a:lstStyle/>
            <a:p>
              <a:endParaRPr lang="en-GB"/>
            </a:p>
          </p:txBody>
        </p:sp>
        <p:sp>
          <p:nvSpPr>
            <p:cNvPr id="16415" name="Line 28"/>
            <p:cNvSpPr>
              <a:spLocks noChangeShapeType="1"/>
            </p:cNvSpPr>
            <p:nvPr/>
          </p:nvSpPr>
          <p:spPr bwMode="auto">
            <a:xfrm>
              <a:off x="2271" y="1373"/>
              <a:ext cx="134" cy="0"/>
            </a:xfrm>
            <a:prstGeom prst="line">
              <a:avLst/>
            </a:prstGeom>
            <a:noFill/>
            <a:ln w="12700">
              <a:solidFill>
                <a:schemeClr val="bg2"/>
              </a:solidFill>
              <a:round/>
              <a:headEnd/>
              <a:tailEnd/>
            </a:ln>
          </p:spPr>
          <p:txBody>
            <a:bodyPr/>
            <a:lstStyle/>
            <a:p>
              <a:endParaRPr lang="en-GB"/>
            </a:p>
          </p:txBody>
        </p:sp>
        <p:sp>
          <p:nvSpPr>
            <p:cNvPr id="16416" name="Line 29"/>
            <p:cNvSpPr>
              <a:spLocks noChangeShapeType="1"/>
            </p:cNvSpPr>
            <p:nvPr/>
          </p:nvSpPr>
          <p:spPr bwMode="auto">
            <a:xfrm>
              <a:off x="3251" y="1373"/>
              <a:ext cx="133" cy="0"/>
            </a:xfrm>
            <a:prstGeom prst="line">
              <a:avLst/>
            </a:prstGeom>
            <a:noFill/>
            <a:ln w="12700">
              <a:solidFill>
                <a:schemeClr val="bg2"/>
              </a:solidFill>
              <a:round/>
              <a:headEnd/>
              <a:tailEnd/>
            </a:ln>
          </p:spPr>
          <p:txBody>
            <a:bodyPr/>
            <a:lstStyle/>
            <a:p>
              <a:endParaRPr lang="en-GB"/>
            </a:p>
          </p:txBody>
        </p:sp>
      </p:grpSp>
      <p:grpSp>
        <p:nvGrpSpPr>
          <p:cNvPr id="4" name="Group 30"/>
          <p:cNvGrpSpPr>
            <a:grpSpLocks/>
          </p:cNvGrpSpPr>
          <p:nvPr/>
        </p:nvGrpSpPr>
        <p:grpSpPr bwMode="auto">
          <a:xfrm>
            <a:off x="1220788" y="4111625"/>
            <a:ext cx="4679950" cy="650875"/>
            <a:chOff x="1255" y="963"/>
            <a:chExt cx="2129" cy="410"/>
          </a:xfrm>
        </p:grpSpPr>
        <p:sp>
          <p:nvSpPr>
            <p:cNvPr id="16409" name="Freeform 31"/>
            <p:cNvSpPr>
              <a:spLocks/>
            </p:cNvSpPr>
            <p:nvPr/>
          </p:nvSpPr>
          <p:spPr bwMode="auto">
            <a:xfrm>
              <a:off x="1328" y="963"/>
              <a:ext cx="1995" cy="408"/>
            </a:xfrm>
            <a:custGeom>
              <a:avLst/>
              <a:gdLst>
                <a:gd name="T0" fmla="*/ 0 w 1995"/>
                <a:gd name="T1" fmla="*/ 401 h 408"/>
                <a:gd name="T2" fmla="*/ 0 w 1995"/>
                <a:gd name="T3" fmla="*/ 229 h 408"/>
                <a:gd name="T4" fmla="*/ 1995 w 1995"/>
                <a:gd name="T5" fmla="*/ 226 h 408"/>
                <a:gd name="T6" fmla="*/ 1995 w 1995"/>
                <a:gd name="T7" fmla="*/ 408 h 408"/>
                <a:gd name="T8" fmla="*/ 1995 w 1995"/>
                <a:gd name="T9" fmla="*/ 226 h 408"/>
                <a:gd name="T10" fmla="*/ 1016 w 1995"/>
                <a:gd name="T11" fmla="*/ 226 h 408"/>
                <a:gd name="T12" fmla="*/ 1016 w 1995"/>
                <a:gd name="T13" fmla="*/ 408 h 408"/>
                <a:gd name="T14" fmla="*/ 1016 w 1995"/>
                <a:gd name="T15" fmla="*/ 0 h 408"/>
                <a:gd name="T16" fmla="*/ 0 60000 65536"/>
                <a:gd name="T17" fmla="*/ 0 60000 65536"/>
                <a:gd name="T18" fmla="*/ 0 60000 65536"/>
                <a:gd name="T19" fmla="*/ 0 60000 65536"/>
                <a:gd name="T20" fmla="*/ 0 60000 65536"/>
                <a:gd name="T21" fmla="*/ 0 60000 65536"/>
                <a:gd name="T22" fmla="*/ 0 60000 65536"/>
                <a:gd name="T23" fmla="*/ 0 60000 65536"/>
                <a:gd name="T24" fmla="*/ 0 w 1995"/>
                <a:gd name="T25" fmla="*/ 0 h 408"/>
                <a:gd name="T26" fmla="*/ 1995 w 1995"/>
                <a:gd name="T27" fmla="*/ 408 h 4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95" h="408">
                  <a:moveTo>
                    <a:pt x="0" y="401"/>
                  </a:moveTo>
                  <a:lnTo>
                    <a:pt x="0" y="229"/>
                  </a:lnTo>
                  <a:lnTo>
                    <a:pt x="1995" y="226"/>
                  </a:lnTo>
                  <a:lnTo>
                    <a:pt x="1995" y="408"/>
                  </a:lnTo>
                  <a:lnTo>
                    <a:pt x="1995" y="226"/>
                  </a:lnTo>
                  <a:lnTo>
                    <a:pt x="1016" y="226"/>
                  </a:lnTo>
                  <a:lnTo>
                    <a:pt x="1016" y="408"/>
                  </a:lnTo>
                  <a:lnTo>
                    <a:pt x="1016" y="0"/>
                  </a:lnTo>
                </a:path>
              </a:pathLst>
            </a:custGeom>
            <a:noFill/>
            <a:ln w="12700">
              <a:solidFill>
                <a:schemeClr val="bg2"/>
              </a:solidFill>
              <a:round/>
              <a:headEnd/>
              <a:tailEnd/>
            </a:ln>
          </p:spPr>
          <p:txBody>
            <a:bodyPr/>
            <a:lstStyle/>
            <a:p>
              <a:endParaRPr lang="en-GB"/>
            </a:p>
          </p:txBody>
        </p:sp>
        <p:sp>
          <p:nvSpPr>
            <p:cNvPr id="16410" name="Line 32"/>
            <p:cNvSpPr>
              <a:spLocks noChangeShapeType="1"/>
            </p:cNvSpPr>
            <p:nvPr/>
          </p:nvSpPr>
          <p:spPr bwMode="auto">
            <a:xfrm>
              <a:off x="1255" y="1368"/>
              <a:ext cx="133" cy="0"/>
            </a:xfrm>
            <a:prstGeom prst="line">
              <a:avLst/>
            </a:prstGeom>
            <a:noFill/>
            <a:ln w="12700">
              <a:solidFill>
                <a:schemeClr val="bg2"/>
              </a:solidFill>
              <a:round/>
              <a:headEnd/>
              <a:tailEnd/>
            </a:ln>
          </p:spPr>
          <p:txBody>
            <a:bodyPr/>
            <a:lstStyle/>
            <a:p>
              <a:endParaRPr lang="en-GB"/>
            </a:p>
          </p:txBody>
        </p:sp>
        <p:sp>
          <p:nvSpPr>
            <p:cNvPr id="16411" name="Line 33"/>
            <p:cNvSpPr>
              <a:spLocks noChangeShapeType="1"/>
            </p:cNvSpPr>
            <p:nvPr/>
          </p:nvSpPr>
          <p:spPr bwMode="auto">
            <a:xfrm>
              <a:off x="2271" y="1373"/>
              <a:ext cx="134" cy="0"/>
            </a:xfrm>
            <a:prstGeom prst="line">
              <a:avLst/>
            </a:prstGeom>
            <a:noFill/>
            <a:ln w="12700">
              <a:solidFill>
                <a:schemeClr val="bg2"/>
              </a:solidFill>
              <a:round/>
              <a:headEnd/>
              <a:tailEnd/>
            </a:ln>
          </p:spPr>
          <p:txBody>
            <a:bodyPr/>
            <a:lstStyle/>
            <a:p>
              <a:endParaRPr lang="en-GB"/>
            </a:p>
          </p:txBody>
        </p:sp>
        <p:sp>
          <p:nvSpPr>
            <p:cNvPr id="16412" name="Line 34"/>
            <p:cNvSpPr>
              <a:spLocks noChangeShapeType="1"/>
            </p:cNvSpPr>
            <p:nvPr/>
          </p:nvSpPr>
          <p:spPr bwMode="auto">
            <a:xfrm>
              <a:off x="3251" y="1373"/>
              <a:ext cx="133" cy="0"/>
            </a:xfrm>
            <a:prstGeom prst="line">
              <a:avLst/>
            </a:prstGeom>
            <a:noFill/>
            <a:ln w="12700">
              <a:solidFill>
                <a:schemeClr val="bg2"/>
              </a:solidFill>
              <a:round/>
              <a:headEnd/>
              <a:tailEnd/>
            </a:ln>
          </p:spPr>
          <p:txBody>
            <a:bodyPr/>
            <a:lstStyle/>
            <a:p>
              <a:endParaRPr lang="en-GB"/>
            </a:p>
          </p:txBody>
        </p:sp>
      </p:grpSp>
      <p:sp>
        <p:nvSpPr>
          <p:cNvPr id="16407" name="Line 35"/>
          <p:cNvSpPr>
            <a:spLocks noChangeShapeType="1"/>
          </p:cNvSpPr>
          <p:nvPr/>
        </p:nvSpPr>
        <p:spPr bwMode="auto">
          <a:xfrm>
            <a:off x="328613" y="5532438"/>
            <a:ext cx="8058150" cy="0"/>
          </a:xfrm>
          <a:prstGeom prst="line">
            <a:avLst/>
          </a:prstGeom>
          <a:noFill/>
          <a:ln w="9525">
            <a:solidFill>
              <a:schemeClr val="bg2"/>
            </a:solidFill>
            <a:prstDash val="dash"/>
            <a:round/>
            <a:headEnd/>
            <a:tailEnd/>
          </a:ln>
        </p:spPr>
        <p:txBody>
          <a:bodyPr/>
          <a:lstStyle/>
          <a:p>
            <a:endParaRPr lang="en-GB"/>
          </a:p>
        </p:txBody>
      </p:sp>
      <p:sp>
        <p:nvSpPr>
          <p:cNvPr id="1389604" name="Rectangle 36"/>
          <p:cNvSpPr>
            <a:spLocks noChangeArrowheads="1"/>
          </p:cNvSpPr>
          <p:nvPr/>
        </p:nvSpPr>
        <p:spPr bwMode="auto">
          <a:xfrm>
            <a:off x="34925" y="-444500"/>
            <a:ext cx="5688013" cy="576263"/>
          </a:xfrm>
          <a:prstGeom prst="rect">
            <a:avLst/>
          </a:prstGeom>
          <a:noFill/>
          <a:ln w="9525">
            <a:noFill/>
            <a:miter lim="800000"/>
            <a:headEnd/>
            <a:tailEnd/>
          </a:ln>
        </p:spPr>
        <p:txBody>
          <a:bodyPr anchor="ctr"/>
          <a:lstStyle/>
          <a:p>
            <a:pPr algn="l">
              <a:spcBef>
                <a:spcPct val="0"/>
              </a:spcBef>
            </a:pPr>
            <a:endParaRPr lang="en-GB" sz="2800">
              <a:solidFill>
                <a:srgbClr val="00B5E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nodePh="1">
                                  <p:stCondLst>
                                    <p:cond delay="0"/>
                                  </p:stCondLst>
                                  <p:endCondLst>
                                    <p:cond evt="begin" delay="0">
                                      <p:tn val="5"/>
                                    </p:cond>
                                  </p:endCondLst>
                                  <p:childTnLst>
                                    <p:set>
                                      <p:cBhvr>
                                        <p:cTn id="6" dur="1" fill="hold">
                                          <p:stCondLst>
                                            <p:cond delay="0"/>
                                          </p:stCondLst>
                                        </p:cTn>
                                        <p:tgtEl>
                                          <p:spTgt spid="1389604"/>
                                        </p:tgtEl>
                                        <p:attrNameLst>
                                          <p:attrName>style.visibility</p:attrName>
                                        </p:attrNameLst>
                                      </p:cBhvr>
                                      <p:to>
                                        <p:strVal val="visible"/>
                                      </p:to>
                                    </p:set>
                                    <p:animEffect transition="in" filter="wipe(left)">
                                      <p:cBhvr>
                                        <p:cTn id="7" dur="500"/>
                                        <p:tgtEl>
                                          <p:spTgt spid="138960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89571"/>
                                        </p:tgtEl>
                                        <p:attrNameLst>
                                          <p:attrName>style.visibility</p:attrName>
                                        </p:attrNameLst>
                                      </p:cBhvr>
                                      <p:to>
                                        <p:strVal val="visible"/>
                                      </p:to>
                                    </p:set>
                                    <p:animEffect transition="in" filter="fade">
                                      <p:cBhvr>
                                        <p:cTn id="12" dur="1000"/>
                                        <p:tgtEl>
                                          <p:spTgt spid="138957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89572"/>
                                        </p:tgtEl>
                                        <p:attrNameLst>
                                          <p:attrName>style.visibility</p:attrName>
                                        </p:attrNameLst>
                                      </p:cBhvr>
                                      <p:to>
                                        <p:strVal val="visible"/>
                                      </p:to>
                                    </p:set>
                                    <p:animEffect transition="in" filter="fade">
                                      <p:cBhvr>
                                        <p:cTn id="22" dur="1000"/>
                                        <p:tgtEl>
                                          <p:spTgt spid="138957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89573"/>
                                        </p:tgtEl>
                                        <p:attrNameLst>
                                          <p:attrName>style.visibility</p:attrName>
                                        </p:attrNameLst>
                                      </p:cBhvr>
                                      <p:to>
                                        <p:strVal val="visible"/>
                                      </p:to>
                                    </p:set>
                                    <p:animEffect transition="in" filter="fade">
                                      <p:cBhvr>
                                        <p:cTn id="27" dur="1000"/>
                                        <p:tgtEl>
                                          <p:spTgt spid="138957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89574"/>
                                        </p:tgtEl>
                                        <p:attrNameLst>
                                          <p:attrName>style.visibility</p:attrName>
                                        </p:attrNameLst>
                                      </p:cBhvr>
                                      <p:to>
                                        <p:strVal val="visible"/>
                                      </p:to>
                                    </p:set>
                                    <p:animEffect transition="in" filter="fade">
                                      <p:cBhvr>
                                        <p:cTn id="32" dur="1000"/>
                                        <p:tgtEl>
                                          <p:spTgt spid="1389574"/>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mph" presetSubtype="2" fill="hold" nodeType="clickEffect">
                                  <p:stCondLst>
                                    <p:cond delay="0"/>
                                  </p:stCondLst>
                                  <p:childTnLst>
                                    <p:animClr clrSpc="rgb" dir="cw">
                                      <p:cBhvr>
                                        <p:cTn id="36" dur="1000" fill="hold"/>
                                        <p:tgtEl>
                                          <p:spTgt spid="1389573"/>
                                        </p:tgtEl>
                                        <p:attrNameLst>
                                          <p:attrName>fillcolor</p:attrName>
                                        </p:attrNameLst>
                                      </p:cBhvr>
                                      <p:to>
                                        <a:srgbClr val="00D5F2"/>
                                      </p:to>
                                    </p:animClr>
                                    <p:set>
                                      <p:cBhvr>
                                        <p:cTn id="37" dur="1000" fill="hold"/>
                                        <p:tgtEl>
                                          <p:spTgt spid="1389573"/>
                                        </p:tgtEl>
                                        <p:attrNameLst>
                                          <p:attrName>fill.type</p:attrName>
                                        </p:attrNameLst>
                                      </p:cBhvr>
                                      <p:to>
                                        <p:strVal val="solid"/>
                                      </p:to>
                                    </p:set>
                                    <p:set>
                                      <p:cBhvr>
                                        <p:cTn id="38" dur="1000" fill="hold"/>
                                        <p:tgtEl>
                                          <p:spTgt spid="1389573"/>
                                        </p:tgtEl>
                                        <p:attrNameLst>
                                          <p:attrName>fill.on</p:attrName>
                                        </p:attrNameLst>
                                      </p:cBhvr>
                                      <p:to>
                                        <p:strVal val="true"/>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000"/>
                                        <p:tgtEl>
                                          <p:spTgt spid="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389575"/>
                                        </p:tgtEl>
                                        <p:attrNameLst>
                                          <p:attrName>style.visibility</p:attrName>
                                        </p:attrNameLst>
                                      </p:cBhvr>
                                      <p:to>
                                        <p:strVal val="visible"/>
                                      </p:to>
                                    </p:set>
                                    <p:animEffect transition="in" filter="fade">
                                      <p:cBhvr>
                                        <p:cTn id="48" dur="1000"/>
                                        <p:tgtEl>
                                          <p:spTgt spid="1389575"/>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389576"/>
                                        </p:tgtEl>
                                        <p:attrNameLst>
                                          <p:attrName>style.visibility</p:attrName>
                                        </p:attrNameLst>
                                      </p:cBhvr>
                                      <p:to>
                                        <p:strVal val="visible"/>
                                      </p:to>
                                    </p:set>
                                    <p:animEffect transition="in" filter="fade">
                                      <p:cBhvr>
                                        <p:cTn id="53" dur="1000"/>
                                        <p:tgtEl>
                                          <p:spTgt spid="1389576"/>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389577"/>
                                        </p:tgtEl>
                                        <p:attrNameLst>
                                          <p:attrName>style.visibility</p:attrName>
                                        </p:attrNameLst>
                                      </p:cBhvr>
                                      <p:to>
                                        <p:strVal val="visible"/>
                                      </p:to>
                                    </p:set>
                                    <p:animEffect transition="in" filter="fade">
                                      <p:cBhvr>
                                        <p:cTn id="58" dur="1000"/>
                                        <p:tgtEl>
                                          <p:spTgt spid="1389577"/>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mph" presetSubtype="2" fill="hold" nodeType="clickEffect">
                                  <p:stCondLst>
                                    <p:cond delay="0"/>
                                  </p:stCondLst>
                                  <p:childTnLst>
                                    <p:animClr clrSpc="rgb" dir="cw">
                                      <p:cBhvr>
                                        <p:cTn id="62" dur="1000" fill="hold"/>
                                        <p:tgtEl>
                                          <p:spTgt spid="1389576"/>
                                        </p:tgtEl>
                                        <p:attrNameLst>
                                          <p:attrName>fillcolor</p:attrName>
                                        </p:attrNameLst>
                                      </p:cBhvr>
                                      <p:to>
                                        <a:srgbClr val="00D5F2"/>
                                      </p:to>
                                    </p:animClr>
                                    <p:set>
                                      <p:cBhvr>
                                        <p:cTn id="63" dur="1000" fill="hold"/>
                                        <p:tgtEl>
                                          <p:spTgt spid="1389576"/>
                                        </p:tgtEl>
                                        <p:attrNameLst>
                                          <p:attrName>fill.type</p:attrName>
                                        </p:attrNameLst>
                                      </p:cBhvr>
                                      <p:to>
                                        <p:strVal val="solid"/>
                                      </p:to>
                                    </p:set>
                                    <p:set>
                                      <p:cBhvr>
                                        <p:cTn id="64" dur="1000" fill="hold"/>
                                        <p:tgtEl>
                                          <p:spTgt spid="1389576"/>
                                        </p:tgtEl>
                                        <p:attrNameLst>
                                          <p:attrName>fill.on</p:attrName>
                                        </p:attrNameLst>
                                      </p:cBhvr>
                                      <p:to>
                                        <p:strVal val="true"/>
                                      </p:to>
                                    </p:se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4"/>
                                        </p:tgtEl>
                                        <p:attrNameLst>
                                          <p:attrName>style.visibility</p:attrName>
                                        </p:attrNameLst>
                                      </p:cBhvr>
                                      <p:to>
                                        <p:strVal val="visible"/>
                                      </p:to>
                                    </p:set>
                                    <p:animEffect transition="in" filter="fade">
                                      <p:cBhvr>
                                        <p:cTn id="69" dur="1000"/>
                                        <p:tgtEl>
                                          <p:spTgt spid="4"/>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389578"/>
                                        </p:tgtEl>
                                        <p:attrNameLst>
                                          <p:attrName>style.visibility</p:attrName>
                                        </p:attrNameLst>
                                      </p:cBhvr>
                                      <p:to>
                                        <p:strVal val="visible"/>
                                      </p:to>
                                    </p:set>
                                    <p:animEffect transition="in" filter="fade">
                                      <p:cBhvr>
                                        <p:cTn id="74" dur="1000"/>
                                        <p:tgtEl>
                                          <p:spTgt spid="1389578"/>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1389579"/>
                                        </p:tgtEl>
                                        <p:attrNameLst>
                                          <p:attrName>style.visibility</p:attrName>
                                        </p:attrNameLst>
                                      </p:cBhvr>
                                      <p:to>
                                        <p:strVal val="visible"/>
                                      </p:to>
                                    </p:set>
                                    <p:animEffect transition="in" filter="fade">
                                      <p:cBhvr>
                                        <p:cTn id="79" dur="1000"/>
                                        <p:tgtEl>
                                          <p:spTgt spid="1389579"/>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1389580"/>
                                        </p:tgtEl>
                                        <p:attrNameLst>
                                          <p:attrName>style.visibility</p:attrName>
                                        </p:attrNameLst>
                                      </p:cBhvr>
                                      <p:to>
                                        <p:strVal val="visible"/>
                                      </p:to>
                                    </p:set>
                                    <p:animEffect transition="in" filter="fade">
                                      <p:cBhvr>
                                        <p:cTn id="84" dur="1000"/>
                                        <p:tgtEl>
                                          <p:spTgt spid="1389580"/>
                                        </p:tgtEl>
                                      </p:cBhvr>
                                    </p:animEffect>
                                  </p:childTnLst>
                                </p:cTn>
                              </p:par>
                            </p:childTnLst>
                          </p:cTn>
                        </p:par>
                      </p:childTnLst>
                    </p:cTn>
                  </p:par>
                  <p:par>
                    <p:cTn id="85" fill="hold">
                      <p:stCondLst>
                        <p:cond delay="indefinite"/>
                      </p:stCondLst>
                      <p:childTnLst>
                        <p:par>
                          <p:cTn id="86" fill="hold">
                            <p:stCondLst>
                              <p:cond delay="0"/>
                            </p:stCondLst>
                            <p:childTnLst>
                              <p:par>
                                <p:cTn id="87" presetID="1" presetClass="emph" presetSubtype="2" fill="hold" nodeType="clickEffect">
                                  <p:stCondLst>
                                    <p:cond delay="0"/>
                                  </p:stCondLst>
                                  <p:childTnLst>
                                    <p:animClr clrSpc="rgb" dir="cw">
                                      <p:cBhvr>
                                        <p:cTn id="88" dur="1000" fill="hold"/>
                                        <p:tgtEl>
                                          <p:spTgt spid="1389578"/>
                                        </p:tgtEl>
                                        <p:attrNameLst>
                                          <p:attrName>fillcolor</p:attrName>
                                        </p:attrNameLst>
                                      </p:cBhvr>
                                      <p:to>
                                        <a:srgbClr val="00D5F2"/>
                                      </p:to>
                                    </p:animClr>
                                    <p:set>
                                      <p:cBhvr>
                                        <p:cTn id="89" dur="1000" fill="hold"/>
                                        <p:tgtEl>
                                          <p:spTgt spid="1389578"/>
                                        </p:tgtEl>
                                        <p:attrNameLst>
                                          <p:attrName>fill.type</p:attrName>
                                        </p:attrNameLst>
                                      </p:cBhvr>
                                      <p:to>
                                        <p:strVal val="solid"/>
                                      </p:to>
                                    </p:set>
                                    <p:set>
                                      <p:cBhvr>
                                        <p:cTn id="90" dur="1000" fill="hold"/>
                                        <p:tgtEl>
                                          <p:spTgt spid="1389578"/>
                                        </p:tgtEl>
                                        <p:attrNameLst>
                                          <p:attrName>fill.on</p:attrName>
                                        </p:attrNameLst>
                                      </p:cBhvr>
                                      <p:to>
                                        <p:strVal val="true"/>
                                      </p:to>
                                    </p:set>
                                  </p:childTnLst>
                                </p:cTn>
                              </p:par>
                            </p:childTnLst>
                          </p:cTn>
                        </p:par>
                      </p:childTnLst>
                    </p:cTn>
                  </p:par>
                  <p:par>
                    <p:cTn id="91" fill="hold">
                      <p:stCondLst>
                        <p:cond delay="indefinite"/>
                      </p:stCondLst>
                      <p:childTnLst>
                        <p:par>
                          <p:cTn id="92" fill="hold">
                            <p:stCondLst>
                              <p:cond delay="0"/>
                            </p:stCondLst>
                            <p:childTnLst>
                              <p:par>
                                <p:cTn id="93" presetID="1" presetClass="emph" presetSubtype="2" fill="hold" nodeType="clickEffect">
                                  <p:stCondLst>
                                    <p:cond delay="0"/>
                                  </p:stCondLst>
                                  <p:childTnLst>
                                    <p:animClr clrSpc="rgb" dir="cw">
                                      <p:cBhvr>
                                        <p:cTn id="94" dur="1000" fill="hold"/>
                                        <p:tgtEl>
                                          <p:spTgt spid="1389579"/>
                                        </p:tgtEl>
                                        <p:attrNameLst>
                                          <p:attrName>fillcolor</p:attrName>
                                        </p:attrNameLst>
                                      </p:cBhvr>
                                      <p:to>
                                        <a:srgbClr val="00D5F2"/>
                                      </p:to>
                                    </p:animClr>
                                    <p:set>
                                      <p:cBhvr>
                                        <p:cTn id="95" dur="1000" fill="hold"/>
                                        <p:tgtEl>
                                          <p:spTgt spid="1389579"/>
                                        </p:tgtEl>
                                        <p:attrNameLst>
                                          <p:attrName>fill.type</p:attrName>
                                        </p:attrNameLst>
                                      </p:cBhvr>
                                      <p:to>
                                        <p:strVal val="solid"/>
                                      </p:to>
                                    </p:set>
                                    <p:set>
                                      <p:cBhvr>
                                        <p:cTn id="96" dur="1000" fill="hold"/>
                                        <p:tgtEl>
                                          <p:spTgt spid="1389579"/>
                                        </p:tgtEl>
                                        <p:attrNameLst>
                                          <p:attrName>fill.on</p:attrName>
                                        </p:attrNameLst>
                                      </p:cBhvr>
                                      <p:to>
                                        <p:strVal val="true"/>
                                      </p:to>
                                    </p:set>
                                  </p:childTnLst>
                                </p:cTn>
                              </p:par>
                            </p:childTnLst>
                          </p:cTn>
                        </p:par>
                      </p:childTnLst>
                    </p:cTn>
                  </p:par>
                  <p:par>
                    <p:cTn id="97" fill="hold">
                      <p:stCondLst>
                        <p:cond delay="indefinite"/>
                      </p:stCondLst>
                      <p:childTnLst>
                        <p:par>
                          <p:cTn id="98" fill="hold">
                            <p:stCondLst>
                              <p:cond delay="0"/>
                            </p:stCondLst>
                            <p:childTnLst>
                              <p:par>
                                <p:cTn id="99" presetID="1" presetClass="emph" presetSubtype="2" fill="hold" nodeType="clickEffect">
                                  <p:stCondLst>
                                    <p:cond delay="0"/>
                                  </p:stCondLst>
                                  <p:childTnLst>
                                    <p:animClr clrSpc="rgb" dir="cw">
                                      <p:cBhvr>
                                        <p:cTn id="100" dur="1000" fill="hold"/>
                                        <p:tgtEl>
                                          <p:spTgt spid="1389580"/>
                                        </p:tgtEl>
                                        <p:attrNameLst>
                                          <p:attrName>fillcolor</p:attrName>
                                        </p:attrNameLst>
                                      </p:cBhvr>
                                      <p:to>
                                        <a:srgbClr val="00D5F2"/>
                                      </p:to>
                                    </p:animClr>
                                    <p:set>
                                      <p:cBhvr>
                                        <p:cTn id="101" dur="1000" fill="hold"/>
                                        <p:tgtEl>
                                          <p:spTgt spid="1389580"/>
                                        </p:tgtEl>
                                        <p:attrNameLst>
                                          <p:attrName>fill.type</p:attrName>
                                        </p:attrNameLst>
                                      </p:cBhvr>
                                      <p:to>
                                        <p:strVal val="solid"/>
                                      </p:to>
                                    </p:set>
                                    <p:set>
                                      <p:cBhvr>
                                        <p:cTn id="102" dur="1000" fill="hold"/>
                                        <p:tgtEl>
                                          <p:spTgt spid="1389580"/>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9571" grpId="0" animBg="1"/>
      <p:bldP spid="1389572" grpId="0" animBg="1"/>
      <p:bldP spid="1389573" grpId="0" animBg="1"/>
      <p:bldP spid="1389574" grpId="0" animBg="1"/>
      <p:bldP spid="1389575" grpId="0" animBg="1"/>
      <p:bldP spid="1389576" grpId="0" animBg="1"/>
      <p:bldP spid="1389577" grpId="0" animBg="1"/>
      <p:bldP spid="1389578" grpId="0" animBg="1"/>
      <p:bldP spid="1389579" grpId="0" animBg="1"/>
      <p:bldP spid="1389580" grpId="0" animBg="1"/>
      <p:bldP spid="1389604"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pPr eaLnBrk="1" hangingPunct="1"/>
            <a:r>
              <a:rPr lang="en-GB" smtClean="0"/>
              <a:t>Example Tailored Report</a:t>
            </a:r>
          </a:p>
        </p:txBody>
      </p:sp>
      <p:pic>
        <p:nvPicPr>
          <p:cNvPr id="147459" name="Picture 5"/>
          <p:cNvPicPr>
            <a:picLocks noChangeAspect="1" noChangeArrowheads="1"/>
          </p:cNvPicPr>
          <p:nvPr/>
        </p:nvPicPr>
        <p:blipFill>
          <a:blip r:embed="rId3" cstate="print"/>
          <a:srcRect l="24689" t="5859" r="23676" b="24316"/>
          <a:stretch>
            <a:fillRect/>
          </a:stretch>
        </p:blipFill>
        <p:spPr bwMode="auto">
          <a:xfrm>
            <a:off x="3492500" y="981075"/>
            <a:ext cx="5097463" cy="5497513"/>
          </a:xfrm>
          <a:prstGeom prst="rect">
            <a:avLst/>
          </a:prstGeom>
          <a:noFill/>
          <a:ln w="9525">
            <a:noFill/>
            <a:miter lim="800000"/>
            <a:headEnd/>
            <a:tailEnd/>
          </a:ln>
        </p:spPr>
      </p:pic>
      <p:sp>
        <p:nvSpPr>
          <p:cNvPr id="147460" name="Text Box 6"/>
          <p:cNvSpPr txBox="1">
            <a:spLocks noChangeArrowheads="1"/>
          </p:cNvSpPr>
          <p:nvPr/>
        </p:nvSpPr>
        <p:spPr bwMode="auto">
          <a:xfrm>
            <a:off x="250825" y="1196975"/>
            <a:ext cx="3168650" cy="4054475"/>
          </a:xfrm>
          <a:prstGeom prst="rect">
            <a:avLst/>
          </a:prstGeom>
          <a:noFill/>
          <a:ln w="9525">
            <a:noFill/>
            <a:miter lim="800000"/>
            <a:headEnd/>
            <a:tailEnd/>
          </a:ln>
        </p:spPr>
        <p:txBody>
          <a:bodyPr>
            <a:spAutoFit/>
          </a:bodyPr>
          <a:lstStyle/>
          <a:p>
            <a:pPr algn="l"/>
            <a:r>
              <a:rPr lang="en-GB" sz="2000">
                <a:solidFill>
                  <a:srgbClr val="FFFFFF"/>
                </a:solidFill>
                <a:latin typeface="Neo Sans" pitchFamily="34" charset="0"/>
              </a:rPr>
              <a:t>Example of Tailored Wave Competency Potential Profile, mapped against organisational performance framework with indication of potential against benchmark group;</a:t>
            </a:r>
          </a:p>
          <a:p>
            <a:pPr algn="l"/>
            <a:endParaRPr lang="en-GB" sz="2000">
              <a:solidFill>
                <a:srgbClr val="FFFFFF"/>
              </a:solidFill>
              <a:latin typeface="Neo Sans" pitchFamily="34" charset="0"/>
            </a:endParaRPr>
          </a:p>
          <a:p>
            <a:pPr algn="l"/>
            <a:r>
              <a:rPr lang="en-GB" sz="2000">
                <a:solidFill>
                  <a:srgbClr val="FFFFFF"/>
                </a:solidFill>
                <a:latin typeface="Neo Sans" pitchFamily="34" charset="0"/>
              </a:rPr>
              <a:t>Also features motive potential, talent potential and overall potential for role.</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ctrTitle"/>
          </p:nvPr>
        </p:nvSpPr>
        <p:spPr>
          <a:xfrm>
            <a:off x="685800" y="2924175"/>
            <a:ext cx="7772400" cy="866775"/>
          </a:xfrm>
        </p:spPr>
        <p:txBody>
          <a:bodyPr/>
          <a:lstStyle/>
          <a:p>
            <a:pPr eaLnBrk="1" hangingPunct="1"/>
            <a:r>
              <a:rPr lang="en-GB" dirty="0" smtClean="0"/>
              <a:t>Wave Applications</a:t>
            </a:r>
          </a:p>
        </p:txBody>
      </p:sp>
      <p:sp>
        <p:nvSpPr>
          <p:cNvPr id="148483" name="Rectangle 3"/>
          <p:cNvSpPr>
            <a:spLocks noGrp="1" noChangeArrowheads="1"/>
          </p:cNvSpPr>
          <p:nvPr>
            <p:ph type="subTitle" idx="1"/>
          </p:nvPr>
        </p:nvSpPr>
        <p:spPr/>
        <p:txBody>
          <a:bodyPr/>
          <a:lstStyle/>
          <a:p>
            <a:pPr eaLnBrk="1" hangingPunct="1"/>
            <a:r>
              <a:rPr lang="en-GB" dirty="0" smtClean="0"/>
              <a:t>International Accreditation -Wave</a:t>
            </a:r>
            <a:endParaRPr lang="en-US" dirty="0" smtClean="0"/>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pPr eaLnBrk="1" hangingPunct="1"/>
            <a:r>
              <a:rPr lang="en-GB" smtClean="0"/>
              <a:t>Selection</a:t>
            </a:r>
          </a:p>
        </p:txBody>
      </p:sp>
      <p:sp>
        <p:nvSpPr>
          <p:cNvPr id="149507" name="Rectangle 3"/>
          <p:cNvSpPr>
            <a:spLocks noGrp="1" noChangeArrowheads="1"/>
          </p:cNvSpPr>
          <p:nvPr>
            <p:ph type="body" idx="1"/>
          </p:nvPr>
        </p:nvSpPr>
        <p:spPr>
          <a:xfrm>
            <a:off x="395288" y="981075"/>
            <a:ext cx="8064500" cy="4967288"/>
          </a:xfrm>
          <a:noFill/>
        </p:spPr>
        <p:txBody>
          <a:bodyPr/>
          <a:lstStyle/>
          <a:p>
            <a:pPr eaLnBrk="1" hangingPunct="1">
              <a:lnSpc>
                <a:spcPct val="160000"/>
              </a:lnSpc>
            </a:pPr>
            <a:r>
              <a:rPr lang="en-GB" b="1" smtClean="0"/>
              <a:t>Identifying your talent pool: </a:t>
            </a:r>
          </a:p>
          <a:p>
            <a:pPr eaLnBrk="1" hangingPunct="1">
              <a:buFont typeface="Arial" charset="0"/>
              <a:buNone/>
            </a:pPr>
            <a:r>
              <a:rPr lang="en-GB" smtClean="0"/>
              <a:t>	Hone your key requirements for future success and match people against these accurately and fairly</a:t>
            </a:r>
          </a:p>
          <a:p>
            <a:pPr eaLnBrk="1" hangingPunct="1"/>
            <a:endParaRPr lang="en-GB" smtClean="0"/>
          </a:p>
          <a:p>
            <a:pPr eaLnBrk="1" hangingPunct="1"/>
            <a:r>
              <a:rPr lang="en-GB" b="1" smtClean="0"/>
              <a:t>Advice on culture fit:</a:t>
            </a:r>
          </a:p>
          <a:p>
            <a:pPr eaLnBrk="1" hangingPunct="1">
              <a:buFont typeface="Arial" charset="0"/>
              <a:buNone/>
            </a:pPr>
            <a:r>
              <a:rPr lang="en-GB" smtClean="0"/>
              <a:t>	Identify how well an individual’s talents and preferences line up against the reality of corporate culture</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pPr eaLnBrk="1" hangingPunct="1"/>
            <a:r>
              <a:rPr lang="en-GB" smtClean="0"/>
              <a:t>Selection</a:t>
            </a:r>
          </a:p>
        </p:txBody>
      </p:sp>
      <p:sp>
        <p:nvSpPr>
          <p:cNvPr id="150531" name="Rectangle 3"/>
          <p:cNvSpPr>
            <a:spLocks noGrp="1" noChangeArrowheads="1"/>
          </p:cNvSpPr>
          <p:nvPr>
            <p:ph type="body" idx="1"/>
          </p:nvPr>
        </p:nvSpPr>
        <p:spPr>
          <a:xfrm>
            <a:off x="468313" y="1341438"/>
            <a:ext cx="7632700" cy="4967287"/>
          </a:xfrm>
        </p:spPr>
        <p:txBody>
          <a:bodyPr/>
          <a:lstStyle/>
          <a:p>
            <a:pPr eaLnBrk="1" hangingPunct="1"/>
            <a:r>
              <a:rPr lang="en-GB" b="1" smtClean="0"/>
              <a:t>Follow-on from selection:</a:t>
            </a:r>
          </a:p>
          <a:p>
            <a:pPr eaLnBrk="1" hangingPunct="1">
              <a:buFont typeface="Arial" charset="0"/>
              <a:buNone/>
            </a:pPr>
            <a:r>
              <a:rPr lang="en-GB" smtClean="0"/>
              <a:t>	Plan and implement induction to ensure a successful and productive first one hundred days for all recruits</a:t>
            </a:r>
          </a:p>
          <a:p>
            <a:pPr eaLnBrk="1" hangingPunct="1"/>
            <a:endParaRPr lang="en-GB" smtClean="0"/>
          </a:p>
          <a:p>
            <a:pPr eaLnBrk="1" hangingPunct="1"/>
            <a:r>
              <a:rPr lang="en-GB" b="1" smtClean="0"/>
              <a:t>Retention rates: </a:t>
            </a:r>
          </a:p>
          <a:p>
            <a:pPr eaLnBrk="1" hangingPunct="1">
              <a:buFont typeface="Arial" charset="0"/>
              <a:buNone/>
            </a:pPr>
            <a:r>
              <a:rPr lang="en-GB" smtClean="0"/>
              <a:t>	Explore individual preferences and measures of corporate commitment to improve motivation, job satisfaction and retention</a:t>
            </a:r>
          </a:p>
          <a:p>
            <a:pPr eaLnBrk="1" hangingPunct="1"/>
            <a:endParaRPr lang="en-GB" smtClean="0"/>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pPr eaLnBrk="1" hangingPunct="1"/>
            <a:r>
              <a:rPr lang="en-GB" smtClean="0"/>
              <a:t>Development</a:t>
            </a:r>
          </a:p>
        </p:txBody>
      </p:sp>
      <p:sp>
        <p:nvSpPr>
          <p:cNvPr id="157699" name="Rectangle 3"/>
          <p:cNvSpPr>
            <a:spLocks noGrp="1" noChangeArrowheads="1"/>
          </p:cNvSpPr>
          <p:nvPr>
            <p:ph type="body" idx="1"/>
          </p:nvPr>
        </p:nvSpPr>
        <p:spPr>
          <a:xfrm>
            <a:off x="395288" y="1125538"/>
            <a:ext cx="7921625" cy="5183187"/>
          </a:xfrm>
        </p:spPr>
        <p:txBody>
          <a:bodyPr>
            <a:normAutofit lnSpcReduction="10000"/>
          </a:bodyPr>
          <a:lstStyle/>
          <a:p>
            <a:pPr eaLnBrk="1" hangingPunct="1">
              <a:defRPr/>
            </a:pPr>
            <a:r>
              <a:rPr lang="en-GB" sz="2000" b="1" dirty="0" smtClean="0"/>
              <a:t>Developing talent:</a:t>
            </a:r>
          </a:p>
          <a:p>
            <a:pPr eaLnBrk="1" hangingPunct="1">
              <a:buFont typeface="Arial" charset="0"/>
              <a:buNone/>
              <a:defRPr/>
            </a:pPr>
            <a:r>
              <a:rPr lang="en-GB" sz="2000" dirty="0" smtClean="0"/>
              <a:t>	How to target development activities, so as to accelerate progress and experience. </a:t>
            </a:r>
          </a:p>
          <a:p>
            <a:pPr eaLnBrk="1" hangingPunct="1">
              <a:defRPr/>
            </a:pPr>
            <a:endParaRPr lang="en-GB" sz="2000" b="1" dirty="0" smtClean="0"/>
          </a:p>
          <a:p>
            <a:pPr eaLnBrk="1" hangingPunct="1">
              <a:defRPr/>
            </a:pPr>
            <a:r>
              <a:rPr lang="en-GB" sz="2000" b="1" dirty="0" smtClean="0"/>
              <a:t>Aligning motives and talent:</a:t>
            </a:r>
          </a:p>
          <a:p>
            <a:pPr eaLnBrk="1" hangingPunct="1">
              <a:buFont typeface="Arial" charset="0"/>
              <a:buNone/>
              <a:defRPr/>
            </a:pPr>
            <a:r>
              <a:rPr lang="en-GB" sz="2000" dirty="0" smtClean="0"/>
              <a:t>	How to make the most of the talent you have. Is there latent talent in the workplace and are you making best use of available resources? </a:t>
            </a:r>
          </a:p>
          <a:p>
            <a:pPr eaLnBrk="1" hangingPunct="1">
              <a:defRPr/>
            </a:pPr>
            <a:endParaRPr lang="en-GB" sz="2000" b="1" dirty="0" smtClean="0"/>
          </a:p>
          <a:p>
            <a:pPr eaLnBrk="1" hangingPunct="1">
              <a:defRPr/>
            </a:pPr>
            <a:r>
              <a:rPr lang="en-GB" sz="2000" b="1" dirty="0" smtClean="0"/>
              <a:t>Building successful teams:</a:t>
            </a:r>
          </a:p>
          <a:p>
            <a:pPr eaLnBrk="1" hangingPunct="1">
              <a:buFont typeface="Arial" charset="0"/>
              <a:buNone/>
              <a:defRPr/>
            </a:pPr>
            <a:r>
              <a:rPr lang="en-GB" sz="2000" dirty="0" smtClean="0"/>
              <a:t>	How to drive performance. Are your business critical teams functioning to full capacity and driving key projects forward? </a:t>
            </a:r>
          </a:p>
          <a:p>
            <a:pPr eaLnBrk="1" hangingPunct="1">
              <a:defRPr/>
            </a:pPr>
            <a:endParaRPr lang="en-GB" sz="2000" b="1" dirty="0" smtClean="0"/>
          </a:p>
          <a:p>
            <a:pPr eaLnBrk="1" hangingPunct="1">
              <a:defRPr/>
            </a:pPr>
            <a:r>
              <a:rPr lang="en-GB" sz="2000" b="1" dirty="0" smtClean="0"/>
              <a:t>Raising the bar:</a:t>
            </a:r>
          </a:p>
          <a:p>
            <a:pPr eaLnBrk="1" hangingPunct="1">
              <a:buFont typeface="Arial" charset="0"/>
              <a:buNone/>
              <a:defRPr/>
            </a:pPr>
            <a:r>
              <a:rPr lang="en-GB" sz="2000" dirty="0" smtClean="0"/>
              <a:t>	How to improve commitment and motivation through accurate placement and highly targeted development</a:t>
            </a:r>
            <a:endParaRPr lang="en-GB" dirty="0" smtClean="0"/>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179388" y="188913"/>
            <a:ext cx="4949825" cy="673100"/>
          </a:xfrm>
          <a:noFill/>
        </p:spPr>
        <p:txBody>
          <a:bodyPr/>
          <a:lstStyle/>
          <a:p>
            <a:pPr eaLnBrk="1" hangingPunct="1"/>
            <a:r>
              <a:rPr lang="en-GB" smtClean="0"/>
              <a:t>Individual Development</a:t>
            </a:r>
          </a:p>
        </p:txBody>
      </p:sp>
      <p:sp>
        <p:nvSpPr>
          <p:cNvPr id="152579" name="Rectangle 3"/>
          <p:cNvSpPr>
            <a:spLocks noGrp="1" noChangeArrowheads="1"/>
          </p:cNvSpPr>
          <p:nvPr>
            <p:ph type="body" idx="1"/>
          </p:nvPr>
        </p:nvSpPr>
        <p:spPr>
          <a:xfrm>
            <a:off x="539750" y="333375"/>
            <a:ext cx="7332663" cy="4679950"/>
          </a:xfrm>
          <a:noFill/>
        </p:spPr>
        <p:txBody>
          <a:bodyPr/>
          <a:lstStyle/>
          <a:p>
            <a:pPr eaLnBrk="1" hangingPunct="1">
              <a:buFont typeface="Arial" charset="0"/>
              <a:buNone/>
            </a:pPr>
            <a:endParaRPr lang="en-GB" sz="2600" b="1" smtClean="0"/>
          </a:p>
          <a:p>
            <a:pPr eaLnBrk="1" hangingPunct="1">
              <a:buFont typeface="Arial" charset="0"/>
              <a:buNone/>
            </a:pPr>
            <a:endParaRPr lang="en-GB" sz="2600" b="1" smtClean="0"/>
          </a:p>
          <a:p>
            <a:pPr eaLnBrk="1" hangingPunct="1"/>
            <a:r>
              <a:rPr lang="en-GB" smtClean="0"/>
              <a:t>Personal development planning</a:t>
            </a:r>
          </a:p>
          <a:p>
            <a:pPr eaLnBrk="1" hangingPunct="1">
              <a:buFont typeface="Arial" charset="0"/>
              <a:buNone/>
            </a:pPr>
            <a:endParaRPr lang="en-GB" smtClean="0"/>
          </a:p>
          <a:p>
            <a:pPr eaLnBrk="1" hangingPunct="1"/>
            <a:r>
              <a:rPr lang="en-GB" smtClean="0"/>
              <a:t>Coaching and mentoring</a:t>
            </a:r>
          </a:p>
          <a:p>
            <a:pPr eaLnBrk="1" hangingPunct="1">
              <a:buFont typeface="Arial" charset="0"/>
              <a:buNone/>
            </a:pPr>
            <a:endParaRPr lang="en-GB" smtClean="0"/>
          </a:p>
          <a:p>
            <a:pPr eaLnBrk="1" hangingPunct="1"/>
            <a:r>
              <a:rPr lang="en-GB" smtClean="0"/>
              <a:t>Stress management</a:t>
            </a:r>
          </a:p>
          <a:p>
            <a:pPr eaLnBrk="1" hangingPunct="1">
              <a:buFont typeface="Arial" charset="0"/>
              <a:buNone/>
            </a:pPr>
            <a:endParaRPr lang="en-GB" smtClean="0"/>
          </a:p>
          <a:p>
            <a:pPr eaLnBrk="1" hangingPunct="1"/>
            <a:r>
              <a:rPr lang="en-GB" smtClean="0"/>
              <a:t>Career counselling</a:t>
            </a: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pPr eaLnBrk="1" hangingPunct="1"/>
            <a:r>
              <a:rPr lang="en-GB" smtClean="0"/>
              <a:t>Organisational Talent Audit</a:t>
            </a:r>
          </a:p>
        </p:txBody>
      </p:sp>
      <p:sp>
        <p:nvSpPr>
          <p:cNvPr id="153603" name="Rectangle 3"/>
          <p:cNvSpPr>
            <a:spLocks noGrp="1" noChangeArrowheads="1"/>
          </p:cNvSpPr>
          <p:nvPr>
            <p:ph type="body" idx="1"/>
          </p:nvPr>
        </p:nvSpPr>
        <p:spPr>
          <a:xfrm>
            <a:off x="395288" y="1341438"/>
            <a:ext cx="7345362" cy="4967287"/>
          </a:xfrm>
        </p:spPr>
        <p:txBody>
          <a:bodyPr/>
          <a:lstStyle/>
          <a:p>
            <a:pPr eaLnBrk="1" hangingPunct="1"/>
            <a:r>
              <a:rPr lang="en-GB" smtClean="0"/>
              <a:t>Talent Identification and Management</a:t>
            </a:r>
          </a:p>
          <a:p>
            <a:pPr eaLnBrk="1" hangingPunct="1"/>
            <a:endParaRPr lang="en-GB" smtClean="0"/>
          </a:p>
          <a:p>
            <a:pPr eaLnBrk="1" hangingPunct="1"/>
            <a:r>
              <a:rPr lang="en-GB" smtClean="0"/>
              <a:t>Succession Planning</a:t>
            </a:r>
          </a:p>
          <a:p>
            <a:pPr eaLnBrk="1" hangingPunct="1"/>
            <a:endParaRPr lang="en-GB" smtClean="0"/>
          </a:p>
          <a:p>
            <a:pPr eaLnBrk="1" hangingPunct="1"/>
            <a:r>
              <a:rPr lang="en-GB" smtClean="0"/>
              <a:t>Senior Team development</a:t>
            </a: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pPr eaLnBrk="1" hangingPunct="1"/>
            <a:r>
              <a:rPr lang="en-GB" smtClean="0"/>
              <a:t>Change Programmes</a:t>
            </a:r>
          </a:p>
        </p:txBody>
      </p:sp>
      <p:sp>
        <p:nvSpPr>
          <p:cNvPr id="154627" name="Rectangle 3"/>
          <p:cNvSpPr>
            <a:spLocks noGrp="1" noChangeArrowheads="1"/>
          </p:cNvSpPr>
          <p:nvPr>
            <p:ph type="body" idx="1"/>
          </p:nvPr>
        </p:nvSpPr>
        <p:spPr/>
        <p:txBody>
          <a:bodyPr/>
          <a:lstStyle/>
          <a:p>
            <a:pPr eaLnBrk="1" hangingPunct="1"/>
            <a:r>
              <a:rPr lang="en-GB" smtClean="0"/>
              <a:t>Large scale change programmes</a:t>
            </a:r>
          </a:p>
          <a:p>
            <a:pPr eaLnBrk="1" hangingPunct="1"/>
            <a:endParaRPr lang="en-GB" smtClean="0"/>
          </a:p>
          <a:p>
            <a:pPr eaLnBrk="1" hangingPunct="1"/>
            <a:r>
              <a:rPr lang="en-GB" smtClean="0"/>
              <a:t>Change management</a:t>
            </a:r>
          </a:p>
          <a:p>
            <a:pPr eaLnBrk="1" hangingPunct="1"/>
            <a:endParaRPr lang="en-GB" smtClean="0"/>
          </a:p>
          <a:p>
            <a:pPr eaLnBrk="1" hangingPunct="1"/>
            <a:r>
              <a:rPr lang="en-GB" smtClean="0"/>
              <a:t>Tailored reports</a:t>
            </a: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ctrTitle"/>
          </p:nvPr>
        </p:nvSpPr>
        <p:spPr>
          <a:xfrm>
            <a:off x="685800" y="2924175"/>
            <a:ext cx="7772400" cy="866775"/>
          </a:xfrm>
        </p:spPr>
        <p:txBody>
          <a:bodyPr/>
          <a:lstStyle/>
          <a:p>
            <a:pPr eaLnBrk="1" hangingPunct="1"/>
            <a:r>
              <a:rPr lang="en-GB" dirty="0" smtClean="0"/>
              <a:t>Ethics and Fair Selecti</a:t>
            </a:r>
            <a:r>
              <a:rPr lang="en-GB" dirty="0" smtClean="0">
                <a:solidFill>
                  <a:srgbClr val="3399FF"/>
                </a:solidFill>
              </a:rPr>
              <a:t>on</a:t>
            </a:r>
          </a:p>
        </p:txBody>
      </p:sp>
      <p:sp>
        <p:nvSpPr>
          <p:cNvPr id="155651" name="Rectangle 3"/>
          <p:cNvSpPr>
            <a:spLocks noGrp="1" noChangeArrowheads="1"/>
          </p:cNvSpPr>
          <p:nvPr>
            <p:ph type="subTitle" idx="1"/>
          </p:nvPr>
        </p:nvSpPr>
        <p:spPr/>
        <p:txBody>
          <a:bodyPr/>
          <a:lstStyle/>
          <a:p>
            <a:pPr eaLnBrk="1" hangingPunct="1"/>
            <a:r>
              <a:rPr lang="en-GB" dirty="0" smtClean="0"/>
              <a:t>International Accreditation -Wave</a:t>
            </a:r>
            <a:endParaRPr lang="en-US" dirty="0" smtClean="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pPr eaLnBrk="1" hangingPunct="1"/>
            <a:r>
              <a:rPr lang="en-GB" smtClean="0"/>
              <a:t>Ethics (1)</a:t>
            </a:r>
          </a:p>
        </p:txBody>
      </p:sp>
      <p:sp>
        <p:nvSpPr>
          <p:cNvPr id="156675" name="Rectangle 3"/>
          <p:cNvSpPr>
            <a:spLocks noGrp="1" noChangeArrowheads="1"/>
          </p:cNvSpPr>
          <p:nvPr>
            <p:ph type="body" idx="1"/>
          </p:nvPr>
        </p:nvSpPr>
        <p:spPr>
          <a:xfrm>
            <a:off x="665163" y="971550"/>
            <a:ext cx="7075487" cy="4470400"/>
          </a:xfrm>
          <a:noFill/>
        </p:spPr>
        <p:txBody>
          <a:bodyPr/>
          <a:lstStyle/>
          <a:p>
            <a:pPr eaLnBrk="1" hangingPunct="1"/>
            <a:r>
              <a:rPr lang="en-GB" smtClean="0"/>
              <a:t>Usage Policy</a:t>
            </a:r>
          </a:p>
          <a:p>
            <a:pPr eaLnBrk="1" hangingPunct="1">
              <a:buFont typeface="Arial" charset="0"/>
              <a:buNone/>
            </a:pPr>
            <a:endParaRPr lang="en-GB" smtClean="0"/>
          </a:p>
          <a:p>
            <a:pPr eaLnBrk="1" hangingPunct="1"/>
            <a:r>
              <a:rPr lang="en-GB" smtClean="0"/>
              <a:t>Training and responsibility for users</a:t>
            </a:r>
          </a:p>
          <a:p>
            <a:pPr eaLnBrk="1" hangingPunct="1">
              <a:buFont typeface="Arial" charset="0"/>
              <a:buNone/>
            </a:pPr>
            <a:endParaRPr lang="en-GB" smtClean="0"/>
          </a:p>
          <a:p>
            <a:pPr eaLnBrk="1" hangingPunct="1"/>
            <a:r>
              <a:rPr lang="en-GB" smtClean="0"/>
              <a:t>Data management</a:t>
            </a:r>
          </a:p>
          <a:p>
            <a:pPr eaLnBrk="1" hangingPunct="1">
              <a:buFont typeface="Arial" charset="0"/>
              <a:buNone/>
            </a:pPr>
            <a:endParaRPr lang="en-GB"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79388" y="404813"/>
            <a:ext cx="6245225" cy="576262"/>
          </a:xfrm>
        </p:spPr>
        <p:txBody>
          <a:bodyPr/>
          <a:lstStyle/>
          <a:p>
            <a:pPr eaLnBrk="1" hangingPunct="1"/>
            <a:r>
              <a:rPr lang="en-GB" sz="2400" smtClean="0"/>
              <a:t/>
            </a:r>
            <a:br>
              <a:rPr lang="en-GB" sz="2400" smtClean="0"/>
            </a:br>
            <a:r>
              <a:rPr lang="en-GB" sz="2400" smtClean="0"/>
              <a:t/>
            </a:r>
            <a:br>
              <a:rPr lang="en-GB" sz="2400" smtClean="0"/>
            </a:br>
            <a:r>
              <a:rPr lang="en-GB" sz="2400" smtClean="0"/>
              <a:t/>
            </a:r>
            <a:br>
              <a:rPr lang="en-GB" sz="2400" smtClean="0"/>
            </a:br>
            <a:endParaRPr lang="en-GB" sz="2400" smtClean="0"/>
          </a:p>
        </p:txBody>
      </p:sp>
      <p:sp>
        <p:nvSpPr>
          <p:cNvPr id="17411" name="Rectangle 3"/>
          <p:cNvSpPr>
            <a:spLocks noChangeArrowheads="1"/>
          </p:cNvSpPr>
          <p:nvPr/>
        </p:nvSpPr>
        <p:spPr bwMode="auto">
          <a:xfrm>
            <a:off x="0" y="260350"/>
            <a:ext cx="6789738" cy="576263"/>
          </a:xfrm>
          <a:prstGeom prst="rect">
            <a:avLst/>
          </a:prstGeom>
          <a:noFill/>
          <a:ln w="9525">
            <a:noFill/>
            <a:miter lim="800000"/>
            <a:headEnd/>
            <a:tailEnd/>
          </a:ln>
        </p:spPr>
        <p:txBody>
          <a:bodyPr anchor="ctr"/>
          <a:lstStyle/>
          <a:p>
            <a:pPr algn="l">
              <a:spcBef>
                <a:spcPct val="0"/>
              </a:spcBef>
            </a:pPr>
            <a:endParaRPr lang="en-GB" sz="1800">
              <a:solidFill>
                <a:srgbClr val="00B5E6"/>
              </a:solidFill>
            </a:endParaRPr>
          </a:p>
        </p:txBody>
      </p:sp>
      <p:sp>
        <p:nvSpPr>
          <p:cNvPr id="17412" name="Line 4"/>
          <p:cNvSpPr>
            <a:spLocks noChangeShapeType="1"/>
          </p:cNvSpPr>
          <p:nvPr/>
        </p:nvSpPr>
        <p:spPr bwMode="auto">
          <a:xfrm>
            <a:off x="1258888" y="3736975"/>
            <a:ext cx="0" cy="254000"/>
          </a:xfrm>
          <a:prstGeom prst="line">
            <a:avLst/>
          </a:prstGeom>
          <a:noFill/>
          <a:ln w="19050">
            <a:solidFill>
              <a:srgbClr val="00B7CE"/>
            </a:solidFill>
            <a:round/>
            <a:headEnd/>
            <a:tailEnd/>
          </a:ln>
        </p:spPr>
        <p:txBody>
          <a:bodyPr/>
          <a:lstStyle/>
          <a:p>
            <a:endParaRPr lang="en-GB"/>
          </a:p>
        </p:txBody>
      </p:sp>
      <p:sp>
        <p:nvSpPr>
          <p:cNvPr id="17413" name="Text Box 5"/>
          <p:cNvSpPr txBox="1">
            <a:spLocks noChangeArrowheads="1"/>
          </p:cNvSpPr>
          <p:nvPr/>
        </p:nvSpPr>
        <p:spPr bwMode="auto">
          <a:xfrm>
            <a:off x="323850" y="981075"/>
            <a:ext cx="7127875" cy="457200"/>
          </a:xfrm>
          <a:prstGeom prst="rect">
            <a:avLst/>
          </a:prstGeom>
          <a:noFill/>
          <a:ln w="28575" algn="ctr">
            <a:noFill/>
            <a:miter lim="800000"/>
            <a:headEnd/>
            <a:tailEnd/>
          </a:ln>
        </p:spPr>
        <p:txBody>
          <a:bodyPr>
            <a:spAutoFit/>
          </a:bodyPr>
          <a:lstStyle/>
          <a:p>
            <a:pPr algn="l"/>
            <a:r>
              <a:rPr lang="en-GB" sz="2400">
                <a:solidFill>
                  <a:srgbClr val="00B5E6"/>
                </a:solidFill>
              </a:rPr>
              <a:t>Thought Cluster</a:t>
            </a:r>
          </a:p>
        </p:txBody>
      </p:sp>
      <p:pic>
        <p:nvPicPr>
          <p:cNvPr id="17414" name="Picture 8"/>
          <p:cNvPicPr>
            <a:picLocks noChangeAspect="1" noChangeArrowheads="1"/>
          </p:cNvPicPr>
          <p:nvPr/>
        </p:nvPicPr>
        <p:blipFill>
          <a:blip r:embed="rId3" cstate="print"/>
          <a:srcRect/>
          <a:stretch>
            <a:fillRect/>
          </a:stretch>
        </p:blipFill>
        <p:spPr bwMode="auto">
          <a:xfrm>
            <a:off x="814388" y="1657350"/>
            <a:ext cx="7516812" cy="3067050"/>
          </a:xfrm>
          <a:prstGeom prst="rect">
            <a:avLst/>
          </a:prstGeom>
          <a:noFill/>
          <a:ln w="9525">
            <a:noFill/>
            <a:miter lim="800000"/>
            <a:headEnd/>
            <a:tailEnd/>
          </a:ln>
        </p:spPr>
      </p:pic>
      <p:sp>
        <p:nvSpPr>
          <p:cNvPr id="17415" name="Rectangle 9"/>
          <p:cNvSpPr>
            <a:spLocks noChangeArrowheads="1"/>
          </p:cNvSpPr>
          <p:nvPr/>
        </p:nvSpPr>
        <p:spPr bwMode="auto">
          <a:xfrm>
            <a:off x="258763" y="282575"/>
            <a:ext cx="4457700" cy="519113"/>
          </a:xfrm>
          <a:prstGeom prst="rect">
            <a:avLst/>
          </a:prstGeom>
          <a:noFill/>
          <a:ln w="28575" algn="ctr">
            <a:noFill/>
            <a:miter lim="800000"/>
            <a:headEnd/>
            <a:tailEnd/>
          </a:ln>
        </p:spPr>
        <p:txBody>
          <a:bodyPr wrap="none">
            <a:spAutoFit/>
          </a:bodyPr>
          <a:lstStyle/>
          <a:p>
            <a:r>
              <a:rPr lang="en-GB" sz="2800">
                <a:solidFill>
                  <a:srgbClr val="00B5E6"/>
                </a:solidFill>
              </a:rPr>
              <a:t>Executive Summary Profile</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pPr eaLnBrk="1" hangingPunct="1"/>
            <a:r>
              <a:rPr lang="en-GB" smtClean="0"/>
              <a:t>Ethics (2)</a:t>
            </a:r>
          </a:p>
        </p:txBody>
      </p:sp>
      <p:sp>
        <p:nvSpPr>
          <p:cNvPr id="157699" name="Rectangle 3"/>
          <p:cNvSpPr>
            <a:spLocks noGrp="1" noChangeArrowheads="1"/>
          </p:cNvSpPr>
          <p:nvPr>
            <p:ph type="body" idx="1"/>
          </p:nvPr>
        </p:nvSpPr>
        <p:spPr>
          <a:xfrm>
            <a:off x="665163" y="971550"/>
            <a:ext cx="6427787" cy="4470400"/>
          </a:xfrm>
          <a:noFill/>
        </p:spPr>
        <p:txBody>
          <a:bodyPr/>
          <a:lstStyle/>
          <a:p>
            <a:pPr eaLnBrk="1" hangingPunct="1"/>
            <a:r>
              <a:rPr lang="en-GB" smtClean="0"/>
              <a:t>Equal Opportunities legislation</a:t>
            </a:r>
          </a:p>
          <a:p>
            <a:pPr eaLnBrk="1" hangingPunct="1">
              <a:buFont typeface="Arial" charset="0"/>
              <a:buNone/>
            </a:pPr>
            <a:endParaRPr lang="en-GB" smtClean="0"/>
          </a:p>
          <a:p>
            <a:pPr eaLnBrk="1" hangingPunct="1"/>
            <a:r>
              <a:rPr lang="en-GB" smtClean="0"/>
              <a:t>Fair selection</a:t>
            </a:r>
          </a:p>
          <a:p>
            <a:pPr eaLnBrk="1" hangingPunct="1">
              <a:buFont typeface="Arial" charset="0"/>
              <a:buNone/>
            </a:pPr>
            <a:endParaRPr lang="en-GB" smtClean="0"/>
          </a:p>
          <a:p>
            <a:pPr eaLnBrk="1" hangingPunct="1"/>
            <a:r>
              <a:rPr lang="en-GB" smtClean="0"/>
              <a:t>Candidate’s perspective</a:t>
            </a: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pPr eaLnBrk="1" hangingPunct="1"/>
            <a:r>
              <a:rPr lang="en-GB" smtClean="0"/>
              <a:t>Ethics (3)</a:t>
            </a:r>
            <a:r>
              <a:rPr lang="en-GB" b="1" smtClean="0"/>
              <a:t> </a:t>
            </a:r>
          </a:p>
        </p:txBody>
      </p:sp>
      <p:sp>
        <p:nvSpPr>
          <p:cNvPr id="158723" name="Rectangle 3"/>
          <p:cNvSpPr>
            <a:spLocks noGrp="1" noChangeArrowheads="1"/>
          </p:cNvSpPr>
          <p:nvPr>
            <p:ph type="body" idx="1"/>
          </p:nvPr>
        </p:nvSpPr>
        <p:spPr>
          <a:xfrm>
            <a:off x="665163" y="971550"/>
            <a:ext cx="7175500" cy="4819650"/>
          </a:xfrm>
          <a:noFill/>
        </p:spPr>
        <p:txBody>
          <a:bodyPr/>
          <a:lstStyle/>
          <a:p>
            <a:pPr eaLnBrk="1" hangingPunct="1"/>
            <a:endParaRPr lang="en-GB" smtClean="0"/>
          </a:p>
          <a:p>
            <a:pPr eaLnBrk="1" hangingPunct="1"/>
            <a:r>
              <a:rPr lang="en-GB" smtClean="0"/>
              <a:t>Life of scores:</a:t>
            </a:r>
          </a:p>
          <a:p>
            <a:pPr lvl="1" eaLnBrk="1" hangingPunct="1">
              <a:buFontTx/>
              <a:buNone/>
            </a:pPr>
            <a:endParaRPr lang="en-GB" sz="2400" smtClean="0"/>
          </a:p>
          <a:p>
            <a:pPr lvl="1" eaLnBrk="1" hangingPunct="1">
              <a:buFontTx/>
              <a:buNone/>
            </a:pPr>
            <a:r>
              <a:rPr lang="en-GB" sz="2400" smtClean="0"/>
              <a:t>&lt;6 months</a:t>
            </a:r>
          </a:p>
          <a:p>
            <a:pPr lvl="1" eaLnBrk="1" hangingPunct="1">
              <a:buFontTx/>
              <a:buNone/>
            </a:pPr>
            <a:r>
              <a:rPr lang="en-GB" sz="2400" smtClean="0"/>
              <a:t>6-12 months</a:t>
            </a:r>
          </a:p>
          <a:p>
            <a:pPr lvl="1" eaLnBrk="1" hangingPunct="1">
              <a:buFontTx/>
              <a:buNone/>
            </a:pPr>
            <a:r>
              <a:rPr lang="en-GB" sz="2400" smtClean="0"/>
              <a:t>&gt;12 months</a:t>
            </a:r>
          </a:p>
          <a:p>
            <a:pPr eaLnBrk="1" hangingPunct="1"/>
            <a:endParaRPr lang="en-GB" smtClean="0"/>
          </a:p>
          <a:p>
            <a:pPr eaLnBrk="1" hangingPunct="1"/>
            <a:endParaRPr lang="en-GB" smtClean="0"/>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0770" name="Rectangle 3"/>
          <p:cNvSpPr>
            <a:spLocks noGrp="1" noChangeArrowheads="1"/>
          </p:cNvSpPr>
          <p:nvPr>
            <p:ph type="title"/>
          </p:nvPr>
        </p:nvSpPr>
        <p:spPr>
          <a:xfrm>
            <a:off x="231775" y="260350"/>
            <a:ext cx="4772025" cy="576263"/>
          </a:xfrm>
        </p:spPr>
        <p:txBody>
          <a:bodyPr/>
          <a:lstStyle/>
          <a:p>
            <a:pPr eaLnBrk="1" hangingPunct="1"/>
            <a:r>
              <a:rPr lang="en-GB" smtClean="0"/>
              <a:t>Interpretation (1)</a:t>
            </a:r>
          </a:p>
        </p:txBody>
      </p:sp>
      <p:sp>
        <p:nvSpPr>
          <p:cNvPr id="160771" name="Rectangle 4"/>
          <p:cNvSpPr>
            <a:spLocks noGrp="1" noChangeArrowheads="1"/>
          </p:cNvSpPr>
          <p:nvPr>
            <p:ph type="body" idx="1"/>
          </p:nvPr>
        </p:nvSpPr>
        <p:spPr>
          <a:xfrm>
            <a:off x="611188" y="1052513"/>
            <a:ext cx="7200900" cy="5256212"/>
          </a:xfrm>
          <a:noFill/>
        </p:spPr>
        <p:txBody>
          <a:bodyPr/>
          <a:lstStyle/>
          <a:p>
            <a:pPr eaLnBrk="1" hangingPunct="1">
              <a:lnSpc>
                <a:spcPct val="150000"/>
              </a:lnSpc>
            </a:pPr>
            <a:r>
              <a:rPr lang="en-GB" sz="2600" smtClean="0"/>
              <a:t>Appropriate use of information</a:t>
            </a:r>
          </a:p>
          <a:p>
            <a:pPr eaLnBrk="1" hangingPunct="1">
              <a:lnSpc>
                <a:spcPct val="150000"/>
              </a:lnSpc>
            </a:pPr>
            <a:r>
              <a:rPr lang="en-GB" sz="2600" smtClean="0"/>
              <a:t>Integrating data</a:t>
            </a:r>
          </a:p>
          <a:p>
            <a:pPr eaLnBrk="1" hangingPunct="1">
              <a:lnSpc>
                <a:spcPct val="150000"/>
              </a:lnSpc>
            </a:pPr>
            <a:r>
              <a:rPr lang="en-GB" sz="2600" smtClean="0"/>
              <a:t>Norms</a:t>
            </a:r>
          </a:p>
          <a:p>
            <a:pPr eaLnBrk="1" hangingPunct="1">
              <a:lnSpc>
                <a:spcPct val="150000"/>
              </a:lnSpc>
            </a:pPr>
            <a:r>
              <a:rPr lang="en-GB" sz="2600" smtClean="0"/>
              <a:t>Group differences</a:t>
            </a:r>
          </a:p>
          <a:p>
            <a:pPr eaLnBrk="1" hangingPunct="1">
              <a:lnSpc>
                <a:spcPct val="150000"/>
              </a:lnSpc>
            </a:pPr>
            <a:r>
              <a:rPr lang="en-GB" sz="2600" smtClean="0"/>
              <a:t>Candidate background</a:t>
            </a:r>
          </a:p>
          <a:p>
            <a:pPr eaLnBrk="1" hangingPunct="1">
              <a:lnSpc>
                <a:spcPct val="150000"/>
              </a:lnSpc>
            </a:pPr>
            <a:endParaRPr lang="en-GB" sz="2600" smtClean="0"/>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231775" y="260350"/>
            <a:ext cx="4772025" cy="576263"/>
          </a:xfrm>
        </p:spPr>
        <p:txBody>
          <a:bodyPr/>
          <a:lstStyle/>
          <a:p>
            <a:pPr eaLnBrk="1" hangingPunct="1"/>
            <a:r>
              <a:rPr lang="en-GB" smtClean="0"/>
              <a:t>Interpretation (2)</a:t>
            </a:r>
          </a:p>
        </p:txBody>
      </p:sp>
      <p:sp>
        <p:nvSpPr>
          <p:cNvPr id="161795" name="Rectangle 3"/>
          <p:cNvSpPr>
            <a:spLocks noGrp="1" noChangeArrowheads="1"/>
          </p:cNvSpPr>
          <p:nvPr>
            <p:ph type="body" idx="1"/>
          </p:nvPr>
        </p:nvSpPr>
        <p:spPr>
          <a:xfrm>
            <a:off x="611188" y="1052513"/>
            <a:ext cx="7200900" cy="5256212"/>
          </a:xfrm>
          <a:noFill/>
        </p:spPr>
        <p:txBody>
          <a:bodyPr/>
          <a:lstStyle/>
          <a:p>
            <a:pPr eaLnBrk="1" hangingPunct="1">
              <a:lnSpc>
                <a:spcPct val="150000"/>
              </a:lnSpc>
            </a:pPr>
            <a:r>
              <a:rPr lang="en-GB" sz="2600" smtClean="0"/>
              <a:t>Context of use</a:t>
            </a:r>
          </a:p>
          <a:p>
            <a:pPr eaLnBrk="1" hangingPunct="1">
              <a:lnSpc>
                <a:spcPct val="150000"/>
              </a:lnSpc>
            </a:pPr>
            <a:r>
              <a:rPr lang="en-GB" sz="2600" smtClean="0"/>
              <a:t>Recipient of information</a:t>
            </a:r>
          </a:p>
          <a:p>
            <a:pPr eaLnBrk="1" hangingPunct="1">
              <a:lnSpc>
                <a:spcPct val="150000"/>
              </a:lnSpc>
            </a:pPr>
            <a:r>
              <a:rPr lang="en-GB" sz="2600" smtClean="0"/>
              <a:t>Validation</a:t>
            </a:r>
          </a:p>
          <a:p>
            <a:pPr eaLnBrk="1" hangingPunct="1">
              <a:lnSpc>
                <a:spcPct val="150000"/>
              </a:lnSpc>
            </a:pPr>
            <a:r>
              <a:rPr lang="en-GB" sz="2600" smtClean="0"/>
              <a:t>Hypotheses vs. dogmatic/directive statements</a:t>
            </a: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ctrTitle"/>
          </p:nvPr>
        </p:nvSpPr>
        <p:spPr>
          <a:xfrm>
            <a:off x="685800" y="2924175"/>
            <a:ext cx="7772400" cy="866775"/>
          </a:xfrm>
        </p:spPr>
        <p:txBody>
          <a:bodyPr/>
          <a:lstStyle/>
          <a:p>
            <a:pPr eaLnBrk="1" hangingPunct="1"/>
            <a:r>
              <a:rPr lang="en-GB" dirty="0" smtClean="0"/>
              <a:t>Summary and Next Steps</a:t>
            </a:r>
          </a:p>
        </p:txBody>
      </p:sp>
      <p:sp>
        <p:nvSpPr>
          <p:cNvPr id="174083" name="Rectangle 3"/>
          <p:cNvSpPr>
            <a:spLocks noGrp="1" noChangeArrowheads="1"/>
          </p:cNvSpPr>
          <p:nvPr>
            <p:ph type="subTitle" idx="1"/>
          </p:nvPr>
        </p:nvSpPr>
        <p:spPr/>
        <p:txBody>
          <a:bodyPr/>
          <a:lstStyle/>
          <a:p>
            <a:pPr eaLnBrk="1" hangingPunct="1"/>
            <a:r>
              <a:rPr lang="en-GB" dirty="0" smtClean="0"/>
              <a:t>International Accreditation -Wave</a:t>
            </a:r>
            <a:endParaRPr lang="en-US" dirty="0" smtClean="0"/>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p:txBody>
          <a:bodyPr/>
          <a:lstStyle/>
          <a:p>
            <a:pPr eaLnBrk="1" hangingPunct="1"/>
            <a:r>
              <a:rPr lang="en-GB" smtClean="0"/>
              <a:t>Wave Versions</a:t>
            </a:r>
          </a:p>
        </p:txBody>
      </p:sp>
      <p:graphicFrame>
        <p:nvGraphicFramePr>
          <p:cNvPr id="1442942" name="Group 126"/>
          <p:cNvGraphicFramePr>
            <a:graphicFrameLocks noGrp="1"/>
          </p:cNvGraphicFramePr>
          <p:nvPr>
            <p:ph sz="half" idx="2"/>
          </p:nvPr>
        </p:nvGraphicFramePr>
        <p:xfrm>
          <a:off x="250825" y="1412875"/>
          <a:ext cx="8578850" cy="2482852"/>
        </p:xfrm>
        <a:graphic>
          <a:graphicData uri="http://schemas.openxmlformats.org/drawingml/2006/table">
            <a:tbl>
              <a:tblPr/>
              <a:tblGrid>
                <a:gridCol w="2127250"/>
                <a:gridCol w="2127250"/>
                <a:gridCol w="2160588"/>
                <a:gridCol w="2163762"/>
              </a:tblGrid>
              <a:tr h="496888">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rPr>
                        <a:t>Version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7CE"/>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cs typeface="Times New Roman" pitchFamily="18" charset="0"/>
                        </a:rPr>
                        <a:t>Administration</a:t>
                      </a:r>
                      <a:endParaRPr kumimoji="0" lang="en-GB" sz="20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7CE"/>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cs typeface="Times New Roman" pitchFamily="18" charset="0"/>
                        </a:rPr>
                        <a:t>Security</a:t>
                      </a:r>
                      <a:endParaRPr kumimoji="0" lang="en-GB" sz="20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7CE"/>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2000" b="0" i="0" u="none" strike="noStrike" cap="none" normalizeH="0" baseline="0" smtClean="0">
                          <a:ln>
                            <a:noFill/>
                          </a:ln>
                          <a:solidFill>
                            <a:schemeClr val="bg1"/>
                          </a:solidFill>
                          <a:effectLst/>
                          <a:latin typeface="Arial" charset="0"/>
                          <a:cs typeface="Times New Roman" pitchFamily="18" charset="0"/>
                        </a:rPr>
                        <a:t>Completion Time</a:t>
                      </a:r>
                      <a:endParaRPr kumimoji="0" lang="en-GB" sz="20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7CE"/>
                    </a:solidFill>
                  </a:tcPr>
                </a:tc>
              </a:tr>
              <a:tr h="496888">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Professional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cs typeface="Times New Roman" pitchFamily="18" charset="0"/>
                        </a:rPr>
                        <a:t>online</a:t>
                      </a:r>
                      <a:endParaRPr kumimoji="0" lang="en-GB" sz="18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cs typeface="Times New Roman" pitchFamily="18" charset="0"/>
                        </a:rPr>
                        <a:t>Invited Access</a:t>
                      </a:r>
                      <a:endParaRPr kumimoji="0" lang="en-GB" sz="18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cs typeface="Times New Roman" pitchFamily="18" charset="0"/>
                        </a:rPr>
                        <a:t>40 minutes</a:t>
                      </a:r>
                      <a:endParaRPr kumimoji="0" lang="en-GB" sz="18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95300">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Professional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cs typeface="Times New Roman" pitchFamily="18" charset="0"/>
                        </a:rPr>
                        <a:t>online</a:t>
                      </a:r>
                      <a:endParaRPr kumimoji="0" lang="en-GB" sz="18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cs typeface="Times New Roman" pitchFamily="18" charset="0"/>
                        </a:rPr>
                        <a:t>Supervised Access</a:t>
                      </a:r>
                      <a:endParaRPr kumimoji="0" lang="en-GB" sz="18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cs typeface="Times New Roman" pitchFamily="18" charset="0"/>
                        </a:rPr>
                        <a:t>40 minutes</a:t>
                      </a:r>
                      <a:endParaRPr kumimoji="0" lang="en-GB" sz="18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96888">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Focus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online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Invited Access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13 minutes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96888">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Focus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online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Supervised Access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13 minutes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175139" name="Rectangle 25"/>
          <p:cNvSpPr>
            <a:spLocks noChangeArrowheads="1"/>
          </p:cNvSpPr>
          <p:nvPr/>
        </p:nvSpPr>
        <p:spPr bwMode="auto">
          <a:xfrm>
            <a:off x="1668463" y="4121150"/>
            <a:ext cx="6467475" cy="488950"/>
          </a:xfrm>
          <a:prstGeom prst="rect">
            <a:avLst/>
          </a:prstGeom>
          <a:noFill/>
          <a:ln w="9525">
            <a:noFill/>
            <a:miter lim="800000"/>
            <a:headEnd/>
            <a:tailEnd/>
          </a:ln>
        </p:spPr>
        <p:txBody>
          <a:bodyPr>
            <a:spAutoFit/>
          </a:bodyPr>
          <a:lstStyle/>
          <a:p>
            <a:pPr algn="l">
              <a:lnSpc>
                <a:spcPct val="260000"/>
              </a:lnSpc>
              <a:spcBef>
                <a:spcPct val="20000"/>
              </a:spcBef>
            </a:pPr>
            <a:endParaRPr lang="en-GB" sz="1000">
              <a:solidFill>
                <a:schemeClr val="tx1"/>
              </a:solidFill>
            </a:endParaRP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a:xfrm>
            <a:off x="250825" y="260350"/>
            <a:ext cx="5645150" cy="576263"/>
          </a:xfrm>
        </p:spPr>
        <p:txBody>
          <a:bodyPr/>
          <a:lstStyle/>
          <a:p>
            <a:pPr eaLnBrk="1" hangingPunct="1"/>
            <a:r>
              <a:rPr lang="en-GB" smtClean="0"/>
              <a:t>Online – Invited Access, Oasys</a:t>
            </a:r>
          </a:p>
        </p:txBody>
      </p:sp>
      <p:sp>
        <p:nvSpPr>
          <p:cNvPr id="176131" name="Rectangle 3"/>
          <p:cNvSpPr>
            <a:spLocks noGrp="1" noChangeArrowheads="1"/>
          </p:cNvSpPr>
          <p:nvPr>
            <p:ph type="body" idx="1"/>
          </p:nvPr>
        </p:nvSpPr>
        <p:spPr>
          <a:xfrm>
            <a:off x="665163" y="692150"/>
            <a:ext cx="7939087" cy="5957888"/>
          </a:xfrm>
        </p:spPr>
        <p:txBody>
          <a:bodyPr/>
          <a:lstStyle/>
          <a:p>
            <a:pPr eaLnBrk="1" hangingPunct="1">
              <a:lnSpc>
                <a:spcPct val="110000"/>
              </a:lnSpc>
            </a:pPr>
            <a:endParaRPr lang="en-GB" smtClean="0"/>
          </a:p>
          <a:p>
            <a:pPr eaLnBrk="1" hangingPunct="1">
              <a:lnSpc>
                <a:spcPct val="110000"/>
              </a:lnSpc>
            </a:pPr>
            <a:r>
              <a:rPr lang="en-GB" sz="2000" smtClean="0"/>
              <a:t>Brief candidate and send out preparation guide </a:t>
            </a:r>
          </a:p>
          <a:p>
            <a:pPr eaLnBrk="1" hangingPunct="1">
              <a:lnSpc>
                <a:spcPct val="110000"/>
              </a:lnSpc>
            </a:pPr>
            <a:r>
              <a:rPr lang="en-GB" sz="2000" smtClean="0"/>
              <a:t>Check for disability and any anticipated problems completing the questionnaire</a:t>
            </a:r>
          </a:p>
          <a:p>
            <a:pPr eaLnBrk="1" hangingPunct="1">
              <a:lnSpc>
                <a:spcPct val="110000"/>
              </a:lnSpc>
            </a:pPr>
            <a:r>
              <a:rPr lang="en-GB" sz="2000" smtClean="0"/>
              <a:t>Ensure candidate has internet access and email address</a:t>
            </a:r>
          </a:p>
          <a:p>
            <a:pPr eaLnBrk="1" hangingPunct="1">
              <a:lnSpc>
                <a:spcPct val="110000"/>
              </a:lnSpc>
            </a:pPr>
            <a:r>
              <a:rPr lang="en-GB" sz="2000" smtClean="0"/>
              <a:t>Set up assessment project on Oasys, adding candidate details and required Wave reports</a:t>
            </a:r>
          </a:p>
          <a:p>
            <a:pPr eaLnBrk="1" hangingPunct="1">
              <a:lnSpc>
                <a:spcPct val="110000"/>
              </a:lnSpc>
            </a:pPr>
            <a:r>
              <a:rPr lang="en-GB" sz="2000" smtClean="0"/>
              <a:t>Oasys sends email to candidate containing secure hyperlink to access questionnaire</a:t>
            </a:r>
          </a:p>
          <a:p>
            <a:pPr eaLnBrk="1" hangingPunct="1">
              <a:lnSpc>
                <a:spcPct val="110000"/>
              </a:lnSpc>
            </a:pPr>
            <a:r>
              <a:rPr lang="en-GB" sz="2000" smtClean="0"/>
              <a:t>Report automatically generated by Oasys following candidate completion of questionnaire</a:t>
            </a:r>
          </a:p>
          <a:p>
            <a:pPr eaLnBrk="1" hangingPunct="1">
              <a:lnSpc>
                <a:spcPct val="110000"/>
              </a:lnSpc>
            </a:pPr>
            <a:r>
              <a:rPr lang="en-GB" sz="2000" smtClean="0"/>
              <a:t>Reports forwarded to Wave users</a:t>
            </a:r>
          </a:p>
          <a:p>
            <a:pPr eaLnBrk="1" hangingPunct="1">
              <a:lnSpc>
                <a:spcPct val="110000"/>
              </a:lnSpc>
            </a:pPr>
            <a:r>
              <a:rPr lang="en-GB" sz="2000" smtClean="0"/>
              <a:t>Advise candidates of next steps</a:t>
            </a: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a:xfrm>
            <a:off x="250825" y="260350"/>
            <a:ext cx="5507038" cy="576263"/>
          </a:xfrm>
        </p:spPr>
        <p:txBody>
          <a:bodyPr/>
          <a:lstStyle/>
          <a:p>
            <a:pPr eaLnBrk="1" hangingPunct="1"/>
            <a:r>
              <a:rPr lang="en-GB" smtClean="0"/>
              <a:t>Supervised Administration</a:t>
            </a:r>
          </a:p>
        </p:txBody>
      </p:sp>
      <p:sp>
        <p:nvSpPr>
          <p:cNvPr id="177155" name="Rectangle 3"/>
          <p:cNvSpPr>
            <a:spLocks noGrp="1" noChangeArrowheads="1"/>
          </p:cNvSpPr>
          <p:nvPr>
            <p:ph type="body" idx="1"/>
          </p:nvPr>
        </p:nvSpPr>
        <p:spPr>
          <a:xfrm>
            <a:off x="468313" y="1116013"/>
            <a:ext cx="7723187" cy="5337175"/>
          </a:xfrm>
        </p:spPr>
        <p:txBody>
          <a:bodyPr/>
          <a:lstStyle/>
          <a:p>
            <a:pPr eaLnBrk="1" hangingPunct="1">
              <a:lnSpc>
                <a:spcPct val="80000"/>
              </a:lnSpc>
            </a:pPr>
            <a:r>
              <a:rPr lang="en-GB" sz="1600" smtClean="0"/>
              <a:t>Brief candidate and send out preparation guide </a:t>
            </a:r>
          </a:p>
          <a:p>
            <a:pPr eaLnBrk="1" hangingPunct="1">
              <a:lnSpc>
                <a:spcPct val="80000"/>
              </a:lnSpc>
            </a:pPr>
            <a:endParaRPr lang="en-GB" sz="1600" smtClean="0"/>
          </a:p>
          <a:p>
            <a:pPr eaLnBrk="1" hangingPunct="1">
              <a:lnSpc>
                <a:spcPct val="80000"/>
              </a:lnSpc>
            </a:pPr>
            <a:r>
              <a:rPr lang="en-GB" sz="1600" smtClean="0"/>
              <a:t>Check for disability and any anticipated problems completing Wave</a:t>
            </a:r>
          </a:p>
          <a:p>
            <a:pPr eaLnBrk="1" hangingPunct="1">
              <a:lnSpc>
                <a:spcPct val="80000"/>
              </a:lnSpc>
            </a:pPr>
            <a:endParaRPr lang="en-GB" sz="1600" smtClean="0"/>
          </a:p>
          <a:p>
            <a:pPr eaLnBrk="1" hangingPunct="1">
              <a:lnSpc>
                <a:spcPct val="80000"/>
              </a:lnSpc>
            </a:pPr>
            <a:r>
              <a:rPr lang="en-GB" sz="1600" smtClean="0"/>
              <a:t>Use appropriate venue</a:t>
            </a:r>
          </a:p>
          <a:p>
            <a:pPr eaLnBrk="1" hangingPunct="1">
              <a:lnSpc>
                <a:spcPct val="80000"/>
              </a:lnSpc>
              <a:buFont typeface="Arial" charset="0"/>
              <a:buNone/>
            </a:pPr>
            <a:r>
              <a:rPr lang="en-GB" sz="1600" smtClean="0"/>
              <a:t>      - seating</a:t>
            </a:r>
          </a:p>
          <a:p>
            <a:pPr eaLnBrk="1" hangingPunct="1">
              <a:lnSpc>
                <a:spcPct val="80000"/>
              </a:lnSpc>
              <a:buFont typeface="Arial" charset="0"/>
              <a:buNone/>
            </a:pPr>
            <a:r>
              <a:rPr lang="en-GB" sz="1600" smtClean="0"/>
              <a:t>      - heating/lighting</a:t>
            </a:r>
          </a:p>
          <a:p>
            <a:pPr eaLnBrk="1" hangingPunct="1">
              <a:lnSpc>
                <a:spcPct val="80000"/>
              </a:lnSpc>
              <a:buFont typeface="Arial" charset="0"/>
              <a:buNone/>
            </a:pPr>
            <a:r>
              <a:rPr lang="en-GB" sz="1600" smtClean="0"/>
              <a:t>      - quiet</a:t>
            </a:r>
          </a:p>
          <a:p>
            <a:pPr eaLnBrk="1" hangingPunct="1">
              <a:lnSpc>
                <a:spcPct val="80000"/>
              </a:lnSpc>
              <a:buFont typeface="Arial" charset="0"/>
              <a:buNone/>
            </a:pPr>
            <a:r>
              <a:rPr lang="en-GB" sz="1600" smtClean="0"/>
              <a:t>      - no interruptions</a:t>
            </a:r>
          </a:p>
          <a:p>
            <a:pPr eaLnBrk="1" hangingPunct="1">
              <a:lnSpc>
                <a:spcPct val="80000"/>
              </a:lnSpc>
            </a:pPr>
            <a:endParaRPr lang="en-GB" sz="1600" smtClean="0"/>
          </a:p>
          <a:p>
            <a:pPr eaLnBrk="1" hangingPunct="1">
              <a:lnSpc>
                <a:spcPct val="80000"/>
              </a:lnSpc>
            </a:pPr>
            <a:r>
              <a:rPr lang="en-GB" sz="1600" smtClean="0"/>
              <a:t>Check that you understand instructions, examples and questions</a:t>
            </a:r>
          </a:p>
          <a:p>
            <a:pPr eaLnBrk="1" hangingPunct="1">
              <a:lnSpc>
                <a:spcPct val="160000"/>
              </a:lnSpc>
            </a:pPr>
            <a:r>
              <a:rPr lang="en-GB" sz="1600" smtClean="0"/>
              <a:t>Check computer set up</a:t>
            </a:r>
          </a:p>
          <a:p>
            <a:pPr eaLnBrk="1" hangingPunct="1">
              <a:lnSpc>
                <a:spcPct val="160000"/>
              </a:lnSpc>
            </a:pPr>
            <a:r>
              <a:rPr lang="en-GB" sz="1600" smtClean="0"/>
              <a:t>Check availability of technical help on the day</a:t>
            </a:r>
          </a:p>
          <a:p>
            <a:pPr eaLnBrk="1" hangingPunct="1">
              <a:lnSpc>
                <a:spcPct val="160000"/>
              </a:lnSpc>
            </a:pPr>
            <a:r>
              <a:rPr lang="en-GB" sz="1600" smtClean="0"/>
              <a:t>Follow instructions carefully</a:t>
            </a:r>
          </a:p>
          <a:p>
            <a:pPr eaLnBrk="1" hangingPunct="1">
              <a:lnSpc>
                <a:spcPct val="160000"/>
              </a:lnSpc>
            </a:pPr>
            <a:r>
              <a:rPr lang="en-GB" sz="1600" smtClean="0"/>
              <a:t>Ensure correct completion</a:t>
            </a:r>
          </a:p>
          <a:p>
            <a:pPr eaLnBrk="1" hangingPunct="1">
              <a:lnSpc>
                <a:spcPct val="80000"/>
              </a:lnSpc>
              <a:spcBef>
                <a:spcPct val="60000"/>
              </a:spcBef>
            </a:pPr>
            <a:r>
              <a:rPr lang="en-GB" sz="1600" smtClean="0"/>
              <a:t>Thank candidates and confirm next steps, including feedback arrangements</a:t>
            </a:r>
          </a:p>
          <a:p>
            <a:pPr eaLnBrk="1" hangingPunct="1">
              <a:lnSpc>
                <a:spcPct val="80000"/>
              </a:lnSpc>
              <a:buFont typeface="Arial" charset="0"/>
              <a:buNone/>
            </a:pPr>
            <a:endParaRPr lang="en-GB" sz="1600" smtClean="0"/>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pPr eaLnBrk="1" hangingPunct="1"/>
            <a:r>
              <a:rPr lang="en-GB" smtClean="0"/>
              <a:t>Wave Reports</a:t>
            </a:r>
          </a:p>
        </p:txBody>
      </p:sp>
      <p:graphicFrame>
        <p:nvGraphicFramePr>
          <p:cNvPr id="3739835" name="Group 187"/>
          <p:cNvGraphicFramePr>
            <a:graphicFrameLocks noGrp="1"/>
          </p:cNvGraphicFramePr>
          <p:nvPr>
            <p:ph sz="half" idx="2"/>
          </p:nvPr>
        </p:nvGraphicFramePr>
        <p:xfrm>
          <a:off x="1258888" y="1463675"/>
          <a:ext cx="6626225" cy="4138930"/>
        </p:xfrm>
        <a:graphic>
          <a:graphicData uri="http://schemas.openxmlformats.org/drawingml/2006/table">
            <a:tbl>
              <a:tblPr/>
              <a:tblGrid>
                <a:gridCol w="2630487"/>
                <a:gridCol w="2155825"/>
                <a:gridCol w="1839913"/>
              </a:tblGrid>
              <a:tr h="496888">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600" b="1" i="0" u="none" strike="noStrike" cap="none" normalizeH="0" baseline="0" smtClean="0">
                          <a:ln>
                            <a:noFill/>
                          </a:ln>
                          <a:solidFill>
                            <a:schemeClr val="bg1"/>
                          </a:solidFill>
                          <a:effectLst/>
                          <a:latin typeface="Arial" charset="0"/>
                        </a:rPr>
                        <a:t>Report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7CE"/>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600" b="1" i="0" u="none" strike="noStrike" cap="none" normalizeH="0" baseline="0" smtClean="0">
                          <a:ln>
                            <a:noFill/>
                          </a:ln>
                          <a:solidFill>
                            <a:schemeClr val="bg1"/>
                          </a:solidFill>
                          <a:effectLst/>
                          <a:latin typeface="Arial" charset="0"/>
                          <a:cs typeface="Times New Roman" pitchFamily="18" charset="0"/>
                        </a:rPr>
                        <a:t>Professional</a:t>
                      </a:r>
                    </a:p>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600" b="1" i="0" u="none" strike="noStrike" cap="none" normalizeH="0" baseline="0" smtClean="0">
                          <a:ln>
                            <a:noFill/>
                          </a:ln>
                          <a:solidFill>
                            <a:schemeClr val="bg1"/>
                          </a:solidFill>
                          <a:effectLst/>
                          <a:latin typeface="Arial" charset="0"/>
                          <a:cs typeface="Times New Roman" pitchFamily="18" charset="0"/>
                        </a:rPr>
                        <a:t>Styles</a:t>
                      </a:r>
                      <a:endParaRPr kumimoji="0" lang="en-GB" sz="1600" b="1"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7CE"/>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600" b="1" i="0" u="none" strike="noStrike" cap="none" normalizeH="0" baseline="0" smtClean="0">
                          <a:ln>
                            <a:noFill/>
                          </a:ln>
                          <a:solidFill>
                            <a:schemeClr val="bg1"/>
                          </a:solidFill>
                          <a:effectLst/>
                          <a:latin typeface="Arial" charset="0"/>
                          <a:cs typeface="Times New Roman" pitchFamily="18" charset="0"/>
                        </a:rPr>
                        <a:t>Focus</a:t>
                      </a:r>
                    </a:p>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600" b="1" i="0" u="none" strike="noStrike" cap="none" normalizeH="0" baseline="0" smtClean="0">
                          <a:ln>
                            <a:noFill/>
                          </a:ln>
                          <a:solidFill>
                            <a:schemeClr val="bg1"/>
                          </a:solidFill>
                          <a:effectLst/>
                          <a:latin typeface="Arial" charset="0"/>
                          <a:cs typeface="Times New Roman" pitchFamily="18" charset="0"/>
                        </a:rPr>
                        <a:t>Styles</a:t>
                      </a:r>
                      <a:endParaRPr kumimoji="0" lang="en-GB" sz="1600" b="1"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7CE"/>
                    </a:solidFill>
                  </a:tcPr>
                </a:tc>
              </a:tr>
              <a:tr h="488950">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400" b="1" i="0" u="none" strike="noStrike" cap="none" normalizeH="0" baseline="0" smtClean="0">
                          <a:ln>
                            <a:noFill/>
                          </a:ln>
                          <a:solidFill>
                            <a:schemeClr val="bg1"/>
                          </a:solidFill>
                          <a:effectLst/>
                          <a:latin typeface="Arial" charset="0"/>
                        </a:rPr>
                        <a:t>Expert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400" b="0" i="0" u="none" strike="noStrike" cap="none" normalizeH="0" baseline="0" smtClean="0">
                          <a:ln>
                            <a:noFill/>
                          </a:ln>
                          <a:solidFill>
                            <a:schemeClr val="bg1"/>
                          </a:solidFill>
                          <a:effectLst/>
                          <a:latin typeface="Arial" charset="0"/>
                          <a:cs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400" b="0" i="0" u="none" strike="noStrike" cap="none" normalizeH="0" baseline="0" smtClean="0">
                          <a:ln>
                            <a:noFill/>
                          </a:ln>
                          <a:solidFill>
                            <a:schemeClr val="bg1"/>
                          </a:solidFill>
                          <a:effectLst/>
                          <a:latin typeface="Arial" charset="0"/>
                          <a:cs typeface="Arial" charset="0"/>
                        </a:rPr>
                        <a:t>√</a:t>
                      </a:r>
                    </a:p>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endParaRPr kumimoji="0" lang="en-GB" sz="14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88950">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400" b="1" i="0" u="none" strike="noStrike" cap="none" normalizeH="0" baseline="0" smtClean="0">
                          <a:ln>
                            <a:noFill/>
                          </a:ln>
                          <a:solidFill>
                            <a:schemeClr val="bg1"/>
                          </a:solidFill>
                          <a:effectLst/>
                          <a:latin typeface="Arial" charset="0"/>
                        </a:rPr>
                        <a:t>Personal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400" b="0" i="0" u="none" strike="noStrike" cap="none" normalizeH="0" baseline="0" smtClean="0">
                          <a:ln>
                            <a:noFill/>
                          </a:ln>
                          <a:solidFill>
                            <a:schemeClr val="bg1"/>
                          </a:solidFill>
                          <a:effectLst/>
                          <a:latin typeface="Arial" charset="0"/>
                          <a:cs typeface="Arial" charset="0"/>
                        </a:rPr>
                        <a:t>√</a:t>
                      </a:r>
                    </a:p>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endParaRPr kumimoji="0" lang="en-GB" sz="14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400" b="0" i="0" u="none" strike="noStrike" cap="none" normalizeH="0" baseline="0" smtClean="0">
                          <a:ln>
                            <a:noFill/>
                          </a:ln>
                          <a:solidFill>
                            <a:schemeClr val="bg1"/>
                          </a:solidFill>
                          <a:effectLst/>
                          <a:latin typeface="Arial" charset="0"/>
                          <a:cs typeface="Arial" charset="0"/>
                        </a:rPr>
                        <a:t>√</a:t>
                      </a:r>
                    </a:p>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endParaRPr kumimoji="0" lang="en-GB" sz="14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87363">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400" b="1" i="0" u="none" strike="noStrike" cap="none" normalizeH="0" baseline="0" smtClean="0">
                          <a:ln>
                            <a:noFill/>
                          </a:ln>
                          <a:solidFill>
                            <a:schemeClr val="bg1"/>
                          </a:solidFill>
                          <a:effectLst/>
                          <a:latin typeface="Arial" charset="0"/>
                        </a:rPr>
                        <a:t>Line Manager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400" b="0" i="0" u="none" strike="noStrike" cap="none" normalizeH="0" baseline="0" smtClean="0">
                          <a:ln>
                            <a:noFill/>
                          </a:ln>
                          <a:solidFill>
                            <a:schemeClr val="bg1"/>
                          </a:solidFill>
                          <a:effectLst/>
                          <a:latin typeface="Arial" charset="0"/>
                          <a:cs typeface="Arial" charset="0"/>
                        </a:rPr>
                        <a:t>√</a:t>
                      </a:r>
                    </a:p>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endParaRPr kumimoji="0" lang="en-GB" sz="14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400" b="0" i="0" u="none" strike="noStrike" cap="none" normalizeH="0" baseline="0" smtClean="0">
                          <a:ln>
                            <a:noFill/>
                          </a:ln>
                          <a:solidFill>
                            <a:schemeClr val="bg1"/>
                          </a:solidFill>
                          <a:effectLst/>
                          <a:latin typeface="Arial" charset="0"/>
                          <a:cs typeface="Arial" charset="0"/>
                        </a:rPr>
                        <a:t>√</a:t>
                      </a:r>
                    </a:p>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endParaRPr kumimoji="0" lang="en-GB" sz="14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88950">
                <a:tc>
                  <a:txBody>
                    <a:bodyPr/>
                    <a:lstStyle/>
                    <a:p>
                      <a:pPr marL="342900" marR="0" lvl="0" indent="-342900" algn="l" defTabSz="914400" rtl="0" eaLnBrk="1" fontAlgn="base" latinLnBrk="0" hangingPunct="1">
                        <a:lnSpc>
                          <a:spcPct val="100000"/>
                        </a:lnSpc>
                        <a:spcBef>
                          <a:spcPct val="0"/>
                        </a:spcBef>
                        <a:spcAft>
                          <a:spcPct val="0"/>
                        </a:spcAft>
                        <a:buClrTx/>
                        <a:buSzTx/>
                        <a:buFont typeface="Arial" charset="0"/>
                        <a:buNone/>
                        <a:tabLst/>
                      </a:pPr>
                      <a:r>
                        <a:rPr kumimoji="0" lang="en-GB" sz="1400" b="1" i="0" u="none" strike="noStrike" cap="none" normalizeH="0" baseline="0" smtClean="0">
                          <a:ln>
                            <a:noFill/>
                          </a:ln>
                          <a:solidFill>
                            <a:schemeClr val="bg1"/>
                          </a:solidFill>
                          <a:effectLst/>
                          <a:latin typeface="Arial" charset="0"/>
                        </a:rPr>
                        <a:t>Types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400" b="0" i="0" u="none" strike="noStrike" cap="none" normalizeH="0" baseline="0" smtClean="0">
                          <a:ln>
                            <a:noFill/>
                          </a:ln>
                          <a:solidFill>
                            <a:schemeClr val="bg1"/>
                          </a:solidFill>
                          <a:effectLst/>
                          <a:latin typeface="Arial" charset="0"/>
                          <a:cs typeface="Arial" charset="0"/>
                        </a:rPr>
                        <a:t>√</a:t>
                      </a:r>
                    </a:p>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endParaRPr kumimoji="0" lang="en-GB" sz="14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400" b="0" i="0" u="none" strike="noStrike" cap="none" normalizeH="0" baseline="0" smtClean="0">
                          <a:ln>
                            <a:noFill/>
                          </a:ln>
                          <a:solidFill>
                            <a:schemeClr val="bg1"/>
                          </a:solidFill>
                          <a:effectLst/>
                          <a:latin typeface="Arial" charset="0"/>
                          <a:cs typeface="Arial" charset="0"/>
                        </a:rPr>
                        <a:t>√</a:t>
                      </a:r>
                    </a:p>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endParaRPr kumimoji="0" lang="en-GB" sz="14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50850">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GB" sz="1400" b="1" i="0" u="none" strike="noStrike" cap="none" normalizeH="0" baseline="0" smtClean="0">
                          <a:ln>
                            <a:noFill/>
                          </a:ln>
                          <a:solidFill>
                            <a:schemeClr val="bg1"/>
                          </a:solidFill>
                          <a:effectLst/>
                          <a:latin typeface="Arial" charset="0"/>
                        </a:rPr>
                        <a:t>Entrepreneurial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400" b="0" i="0" u="none" strike="noStrike" cap="none" normalizeH="0" baseline="0" smtClean="0">
                          <a:ln>
                            <a:noFill/>
                          </a:ln>
                          <a:solidFill>
                            <a:schemeClr val="bg1"/>
                          </a:solidFill>
                          <a:effectLst/>
                          <a:latin typeface="Arial" charset="0"/>
                          <a:cs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400" b="0" i="0" u="none" strike="noStrike" cap="none" normalizeH="0" baseline="0" smtClean="0">
                          <a:ln>
                            <a:noFill/>
                          </a:ln>
                          <a:solidFill>
                            <a:schemeClr val="bg1"/>
                          </a:solidFill>
                          <a:effectLst/>
                          <a:latin typeface="Arial" charset="0"/>
                          <a:cs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GB" sz="1400" b="1" i="0" u="none" strike="noStrike" cap="none" normalizeH="0" baseline="0" smtClean="0">
                          <a:ln>
                            <a:noFill/>
                          </a:ln>
                          <a:solidFill>
                            <a:schemeClr val="bg1"/>
                          </a:solidFill>
                          <a:effectLst/>
                          <a:latin typeface="Arial" charset="0"/>
                        </a:rPr>
                        <a:t>Summary Development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400" b="0" i="0" u="none" strike="noStrike" cap="none" normalizeH="0" baseline="0" smtClean="0">
                          <a:ln>
                            <a:noFill/>
                          </a:ln>
                          <a:solidFill>
                            <a:schemeClr val="bg1"/>
                          </a:solidFill>
                          <a:effectLst/>
                          <a:latin typeface="Arial" charset="0"/>
                          <a:cs typeface="Arial" charset="0"/>
                        </a:rPr>
                        <a:t>√</a:t>
                      </a:r>
                    </a:p>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endParaRPr kumimoji="0" lang="en-GB" sz="14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400" b="0" i="0" u="none" strike="noStrike" cap="none" normalizeH="0" baseline="0" smtClean="0">
                          <a:ln>
                            <a:noFill/>
                          </a:ln>
                          <a:solidFill>
                            <a:schemeClr val="bg1"/>
                          </a:solidFill>
                          <a:effectLst/>
                          <a:latin typeface="Arial" charset="0"/>
                          <a:cs typeface="Arial" charset="0"/>
                        </a:rPr>
                        <a:t>√</a:t>
                      </a:r>
                    </a:p>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endParaRPr kumimoji="0" lang="en-GB" sz="14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4926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GB" sz="1400" b="1" i="0" u="none" strike="noStrike" cap="none" normalizeH="0" baseline="0" smtClean="0">
                          <a:ln>
                            <a:noFill/>
                          </a:ln>
                          <a:solidFill>
                            <a:schemeClr val="bg1"/>
                          </a:solidFill>
                          <a:effectLst/>
                          <a:latin typeface="Arial" charset="0"/>
                        </a:rPr>
                        <a:t>Premium Development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400" b="0" i="0" u="none" strike="noStrike" cap="none" normalizeH="0" baseline="0" smtClean="0">
                          <a:ln>
                            <a:noFill/>
                          </a:ln>
                          <a:solidFill>
                            <a:schemeClr val="bg1"/>
                          </a:solidFill>
                          <a:effectLst/>
                          <a:latin typeface="Arial" charset="0"/>
                          <a:cs typeface="Arial" charset="0"/>
                        </a:rPr>
                        <a:t>√</a:t>
                      </a:r>
                    </a:p>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endParaRPr kumimoji="0" lang="en-GB" sz="14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r>
                        <a:rPr kumimoji="0" lang="en-GB" sz="1400" b="0" i="0" u="none" strike="noStrike" cap="none" normalizeH="0" baseline="0" smtClean="0">
                          <a:ln>
                            <a:noFill/>
                          </a:ln>
                          <a:solidFill>
                            <a:schemeClr val="bg1"/>
                          </a:solidFill>
                          <a:effectLst/>
                          <a:latin typeface="Arial" charset="0"/>
                          <a:cs typeface="Arial" charset="0"/>
                        </a:rPr>
                        <a:t>√</a:t>
                      </a:r>
                    </a:p>
                    <a:p>
                      <a:pPr marL="342900" marR="0" lvl="0" indent="-342900" algn="ctr" defTabSz="914400" rtl="0" eaLnBrk="1" fontAlgn="base" latinLnBrk="0" hangingPunct="1">
                        <a:lnSpc>
                          <a:spcPct val="100000"/>
                        </a:lnSpc>
                        <a:spcBef>
                          <a:spcPct val="0"/>
                        </a:spcBef>
                        <a:spcAft>
                          <a:spcPct val="0"/>
                        </a:spcAft>
                        <a:buClrTx/>
                        <a:buSzTx/>
                        <a:buFont typeface="Arial" charset="0"/>
                        <a:buNone/>
                        <a:tabLst/>
                      </a:pPr>
                      <a:endParaRPr kumimoji="0" lang="en-GB" sz="1400" b="0"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pPr eaLnBrk="1" hangingPunct="1"/>
            <a:r>
              <a:rPr lang="en-GB" smtClean="0"/>
              <a:t>And now…</a:t>
            </a:r>
          </a:p>
        </p:txBody>
      </p:sp>
      <p:sp>
        <p:nvSpPr>
          <p:cNvPr id="181251" name="Rectangle 3"/>
          <p:cNvSpPr>
            <a:spLocks noGrp="1" noChangeArrowheads="1"/>
          </p:cNvSpPr>
          <p:nvPr>
            <p:ph type="body" idx="1"/>
          </p:nvPr>
        </p:nvSpPr>
        <p:spPr>
          <a:xfrm>
            <a:off x="655638" y="1401763"/>
            <a:ext cx="7345362" cy="4087812"/>
          </a:xfrm>
        </p:spPr>
        <p:txBody>
          <a:bodyPr/>
          <a:lstStyle/>
          <a:p>
            <a:pPr eaLnBrk="1" hangingPunct="1"/>
            <a:r>
              <a:rPr lang="en-GB" smtClean="0"/>
              <a:t>No annual fee to use Wave</a:t>
            </a:r>
          </a:p>
          <a:p>
            <a:pPr eaLnBrk="1" hangingPunct="1"/>
            <a:endParaRPr lang="en-GB" smtClean="0"/>
          </a:p>
          <a:p>
            <a:pPr eaLnBrk="1" hangingPunct="1"/>
            <a:r>
              <a:rPr lang="en-GB" smtClean="0"/>
              <a:t>Thank you for all your hard work</a:t>
            </a:r>
          </a:p>
          <a:p>
            <a:pPr eaLnBrk="1" hangingPunct="1"/>
            <a:endParaRPr lang="en-GB" smtClean="0"/>
          </a:p>
          <a:p>
            <a:pPr eaLnBrk="1" hangingPunct="1"/>
            <a:r>
              <a:rPr lang="en-GB" smtClean="0"/>
              <a:t>Good Luck!</a:t>
            </a:r>
          </a:p>
          <a:p>
            <a:pPr eaLnBrk="1" hangingPunct="1"/>
            <a:endParaRPr lang="en-GB" smtClean="0"/>
          </a:p>
          <a:p>
            <a:pPr eaLnBrk="1" hangingPunct="1"/>
            <a:endParaRPr lang="en-GB" smtClean="0"/>
          </a:p>
          <a:p>
            <a:pPr eaLnBrk="1" hangingPunct="1">
              <a:buFont typeface="Arial" charset="0"/>
              <a:buNone/>
            </a:pPr>
            <a:endParaRPr lang="en-GB" smtClean="0"/>
          </a:p>
          <a:p>
            <a:pPr algn="ctr" eaLnBrk="1" hangingPunct="1">
              <a:buFont typeface="Arial" charset="0"/>
              <a:buNone/>
            </a:pPr>
            <a:endParaRPr lang="en-GB" smtClean="0"/>
          </a:p>
          <a:p>
            <a:pPr algn="ctr" eaLnBrk="1" hangingPunct="1">
              <a:buFont typeface="Arial" charset="0"/>
              <a:buNone/>
            </a:pPr>
            <a:endParaRPr lang="en-GB" smtClean="0"/>
          </a:p>
          <a:p>
            <a:pPr eaLnBrk="1" hangingPunct="1">
              <a:buFont typeface="Arial" charset="0"/>
              <a:buNone/>
            </a:pPr>
            <a:endParaRPr lang="en-GB"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50825" y="836613"/>
            <a:ext cx="5757863" cy="576262"/>
          </a:xfrm>
        </p:spPr>
        <p:txBody>
          <a:bodyPr/>
          <a:lstStyle/>
          <a:p>
            <a:pPr eaLnBrk="1" hangingPunct="1"/>
            <a:r>
              <a:rPr lang="en-GB" smtClean="0"/>
              <a:t/>
            </a:r>
            <a:br>
              <a:rPr lang="en-GB" smtClean="0"/>
            </a:br>
            <a:r>
              <a:rPr lang="en-GB" smtClean="0"/>
              <a:t/>
            </a:r>
            <a:br>
              <a:rPr lang="en-GB" smtClean="0"/>
            </a:br>
            <a:r>
              <a:rPr lang="en-GB" smtClean="0"/>
              <a:t/>
            </a:r>
            <a:br>
              <a:rPr lang="en-GB" smtClean="0"/>
            </a:br>
            <a:endParaRPr lang="en-GB" smtClean="0"/>
          </a:p>
        </p:txBody>
      </p:sp>
      <p:sp>
        <p:nvSpPr>
          <p:cNvPr id="18435" name="Rectangle 3"/>
          <p:cNvSpPr>
            <a:spLocks noChangeArrowheads="1"/>
          </p:cNvSpPr>
          <p:nvPr/>
        </p:nvSpPr>
        <p:spPr bwMode="auto">
          <a:xfrm>
            <a:off x="0" y="260350"/>
            <a:ext cx="6048375" cy="576263"/>
          </a:xfrm>
          <a:prstGeom prst="rect">
            <a:avLst/>
          </a:prstGeom>
          <a:noFill/>
          <a:ln w="9525">
            <a:noFill/>
            <a:miter lim="800000"/>
            <a:headEnd/>
            <a:tailEnd/>
          </a:ln>
        </p:spPr>
        <p:txBody>
          <a:bodyPr anchor="ctr"/>
          <a:lstStyle/>
          <a:p>
            <a:pPr algn="l">
              <a:spcBef>
                <a:spcPct val="0"/>
              </a:spcBef>
            </a:pPr>
            <a:endParaRPr lang="en-GB" sz="2800">
              <a:solidFill>
                <a:srgbClr val="00B5E6"/>
              </a:solidFill>
            </a:endParaRPr>
          </a:p>
        </p:txBody>
      </p:sp>
      <p:sp>
        <p:nvSpPr>
          <p:cNvPr id="18436" name="Text Box 5"/>
          <p:cNvSpPr txBox="1">
            <a:spLocks noChangeArrowheads="1"/>
          </p:cNvSpPr>
          <p:nvPr/>
        </p:nvSpPr>
        <p:spPr bwMode="auto">
          <a:xfrm>
            <a:off x="322263" y="981075"/>
            <a:ext cx="4681537" cy="457200"/>
          </a:xfrm>
          <a:prstGeom prst="rect">
            <a:avLst/>
          </a:prstGeom>
          <a:noFill/>
          <a:ln w="28575" algn="ctr">
            <a:noFill/>
            <a:miter lim="800000"/>
            <a:headEnd/>
            <a:tailEnd/>
          </a:ln>
        </p:spPr>
        <p:txBody>
          <a:bodyPr>
            <a:spAutoFit/>
          </a:bodyPr>
          <a:lstStyle/>
          <a:p>
            <a:pPr algn="l"/>
            <a:r>
              <a:rPr lang="en-GB" sz="2400">
                <a:solidFill>
                  <a:srgbClr val="00B5E6"/>
                </a:solidFill>
              </a:rPr>
              <a:t>Influence Cluster</a:t>
            </a:r>
          </a:p>
        </p:txBody>
      </p:sp>
      <p:pic>
        <p:nvPicPr>
          <p:cNvPr id="18437" name="Picture 6"/>
          <p:cNvPicPr>
            <a:picLocks noChangeAspect="1" noChangeArrowheads="1"/>
          </p:cNvPicPr>
          <p:nvPr/>
        </p:nvPicPr>
        <p:blipFill>
          <a:blip r:embed="rId3" cstate="print"/>
          <a:srcRect/>
          <a:stretch>
            <a:fillRect/>
          </a:stretch>
        </p:blipFill>
        <p:spPr bwMode="auto">
          <a:xfrm>
            <a:off x="814388" y="1773238"/>
            <a:ext cx="7516812" cy="2590800"/>
          </a:xfrm>
          <a:prstGeom prst="rect">
            <a:avLst/>
          </a:prstGeom>
          <a:noFill/>
          <a:ln w="9525">
            <a:noFill/>
            <a:miter lim="800000"/>
            <a:headEnd/>
            <a:tailEnd/>
          </a:ln>
        </p:spPr>
      </p:pic>
      <p:sp>
        <p:nvSpPr>
          <p:cNvPr id="18438" name="Rectangle 7"/>
          <p:cNvSpPr>
            <a:spLocks noChangeArrowheads="1"/>
          </p:cNvSpPr>
          <p:nvPr/>
        </p:nvSpPr>
        <p:spPr bwMode="auto">
          <a:xfrm>
            <a:off x="258763" y="282575"/>
            <a:ext cx="4457700" cy="519113"/>
          </a:xfrm>
          <a:prstGeom prst="rect">
            <a:avLst/>
          </a:prstGeom>
          <a:noFill/>
          <a:ln w="28575" algn="ctr">
            <a:noFill/>
            <a:miter lim="800000"/>
            <a:headEnd/>
            <a:tailEnd/>
          </a:ln>
        </p:spPr>
        <p:txBody>
          <a:bodyPr wrap="none">
            <a:spAutoFit/>
          </a:bodyPr>
          <a:lstStyle/>
          <a:p>
            <a:r>
              <a:rPr lang="en-GB" sz="2800">
                <a:solidFill>
                  <a:srgbClr val="00B5E6"/>
                </a:solidFill>
              </a:rPr>
              <a:t>Executive Summary Profile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4"/>
          <p:cNvSpPr txBox="1">
            <a:spLocks noChangeArrowheads="1"/>
          </p:cNvSpPr>
          <p:nvPr/>
        </p:nvSpPr>
        <p:spPr bwMode="auto">
          <a:xfrm>
            <a:off x="323850" y="908050"/>
            <a:ext cx="3743325" cy="457200"/>
          </a:xfrm>
          <a:prstGeom prst="rect">
            <a:avLst/>
          </a:prstGeom>
          <a:noFill/>
          <a:ln w="28575" algn="ctr">
            <a:noFill/>
            <a:miter lim="800000"/>
            <a:headEnd/>
            <a:tailEnd/>
          </a:ln>
        </p:spPr>
        <p:txBody>
          <a:bodyPr>
            <a:spAutoFit/>
          </a:bodyPr>
          <a:lstStyle/>
          <a:p>
            <a:pPr algn="l"/>
            <a:r>
              <a:rPr lang="en-GB" sz="2400">
                <a:solidFill>
                  <a:srgbClr val="00B5E6"/>
                </a:solidFill>
              </a:rPr>
              <a:t>Adaptability Cluster (1)</a:t>
            </a:r>
            <a:endParaRPr lang="en-GB" sz="2400">
              <a:solidFill>
                <a:srgbClr val="3399FF"/>
              </a:solidFill>
            </a:endParaRPr>
          </a:p>
        </p:txBody>
      </p:sp>
      <p:pic>
        <p:nvPicPr>
          <p:cNvPr id="19459" name="Picture 5"/>
          <p:cNvPicPr>
            <a:picLocks noChangeAspect="1" noChangeArrowheads="1"/>
          </p:cNvPicPr>
          <p:nvPr/>
        </p:nvPicPr>
        <p:blipFill>
          <a:blip r:embed="rId3" cstate="print"/>
          <a:srcRect/>
          <a:stretch>
            <a:fillRect/>
          </a:stretch>
        </p:blipFill>
        <p:spPr bwMode="auto">
          <a:xfrm>
            <a:off x="820738" y="1700213"/>
            <a:ext cx="7504112" cy="2609850"/>
          </a:xfrm>
          <a:prstGeom prst="rect">
            <a:avLst/>
          </a:prstGeom>
          <a:noFill/>
          <a:ln w="9525">
            <a:noFill/>
            <a:miter lim="800000"/>
            <a:headEnd/>
            <a:tailEnd/>
          </a:ln>
        </p:spPr>
      </p:pic>
      <p:sp>
        <p:nvSpPr>
          <p:cNvPr id="19460" name="Rectangle 7"/>
          <p:cNvSpPr>
            <a:spLocks noChangeArrowheads="1"/>
          </p:cNvSpPr>
          <p:nvPr/>
        </p:nvSpPr>
        <p:spPr bwMode="auto">
          <a:xfrm>
            <a:off x="258763" y="282575"/>
            <a:ext cx="4457700" cy="519113"/>
          </a:xfrm>
          <a:prstGeom prst="rect">
            <a:avLst/>
          </a:prstGeom>
          <a:noFill/>
          <a:ln w="28575" algn="ctr">
            <a:noFill/>
            <a:miter lim="800000"/>
            <a:headEnd/>
            <a:tailEnd/>
          </a:ln>
        </p:spPr>
        <p:txBody>
          <a:bodyPr wrap="none">
            <a:spAutoFit/>
          </a:bodyPr>
          <a:lstStyle/>
          <a:p>
            <a:r>
              <a:rPr lang="en-GB" sz="2800">
                <a:solidFill>
                  <a:srgbClr val="00B5E6"/>
                </a:solidFill>
              </a:rPr>
              <a:t>Executive Summary Profile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4"/>
          <p:cNvSpPr txBox="1">
            <a:spLocks noChangeArrowheads="1"/>
          </p:cNvSpPr>
          <p:nvPr/>
        </p:nvSpPr>
        <p:spPr bwMode="auto">
          <a:xfrm>
            <a:off x="323850" y="908050"/>
            <a:ext cx="3743325" cy="457200"/>
          </a:xfrm>
          <a:prstGeom prst="rect">
            <a:avLst/>
          </a:prstGeom>
          <a:noFill/>
          <a:ln w="28575" algn="ctr">
            <a:noFill/>
            <a:miter lim="800000"/>
            <a:headEnd/>
            <a:tailEnd/>
          </a:ln>
        </p:spPr>
        <p:txBody>
          <a:bodyPr>
            <a:spAutoFit/>
          </a:bodyPr>
          <a:lstStyle/>
          <a:p>
            <a:pPr algn="l"/>
            <a:r>
              <a:rPr lang="en-GB" sz="2400">
                <a:solidFill>
                  <a:srgbClr val="00B5E6"/>
                </a:solidFill>
              </a:rPr>
              <a:t>Adaptability Cluster (2)</a:t>
            </a:r>
            <a:endParaRPr lang="en-GB" sz="2400">
              <a:solidFill>
                <a:srgbClr val="3399FF"/>
              </a:solidFill>
            </a:endParaRPr>
          </a:p>
        </p:txBody>
      </p:sp>
      <p:pic>
        <p:nvPicPr>
          <p:cNvPr id="20483" name="Picture 6"/>
          <p:cNvPicPr>
            <a:picLocks noChangeAspect="1" noChangeArrowheads="1"/>
          </p:cNvPicPr>
          <p:nvPr/>
        </p:nvPicPr>
        <p:blipFill>
          <a:blip r:embed="rId3" cstate="print"/>
          <a:srcRect/>
          <a:stretch>
            <a:fillRect/>
          </a:stretch>
        </p:blipFill>
        <p:spPr bwMode="auto">
          <a:xfrm>
            <a:off x="820738" y="1700213"/>
            <a:ext cx="7504112" cy="2609850"/>
          </a:xfrm>
          <a:prstGeom prst="rect">
            <a:avLst/>
          </a:prstGeom>
          <a:noFill/>
          <a:ln w="9525">
            <a:noFill/>
            <a:miter lim="800000"/>
            <a:headEnd/>
            <a:tailEnd/>
          </a:ln>
        </p:spPr>
      </p:pic>
      <p:sp>
        <p:nvSpPr>
          <p:cNvPr id="20484" name="Rectangle 8"/>
          <p:cNvSpPr>
            <a:spLocks noChangeArrowheads="1"/>
          </p:cNvSpPr>
          <p:nvPr/>
        </p:nvSpPr>
        <p:spPr bwMode="auto">
          <a:xfrm>
            <a:off x="258763" y="282575"/>
            <a:ext cx="4457700" cy="519113"/>
          </a:xfrm>
          <a:prstGeom prst="rect">
            <a:avLst/>
          </a:prstGeom>
          <a:noFill/>
          <a:ln w="28575" algn="ctr">
            <a:noFill/>
            <a:miter lim="800000"/>
            <a:headEnd/>
            <a:tailEnd/>
          </a:ln>
        </p:spPr>
        <p:txBody>
          <a:bodyPr wrap="none">
            <a:spAutoFit/>
          </a:bodyPr>
          <a:lstStyle/>
          <a:p>
            <a:r>
              <a:rPr lang="en-GB" sz="2800">
                <a:solidFill>
                  <a:srgbClr val="00B5E6"/>
                </a:solidFill>
              </a:rPr>
              <a:t>Executive Summary Profile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4"/>
          <p:cNvSpPr txBox="1">
            <a:spLocks noChangeArrowheads="1"/>
          </p:cNvSpPr>
          <p:nvPr/>
        </p:nvSpPr>
        <p:spPr bwMode="auto">
          <a:xfrm>
            <a:off x="323850" y="908050"/>
            <a:ext cx="5040313" cy="457200"/>
          </a:xfrm>
          <a:prstGeom prst="rect">
            <a:avLst/>
          </a:prstGeom>
          <a:noFill/>
          <a:ln w="28575" algn="ctr">
            <a:noFill/>
            <a:miter lim="800000"/>
            <a:headEnd/>
            <a:tailEnd/>
          </a:ln>
        </p:spPr>
        <p:txBody>
          <a:bodyPr>
            <a:spAutoFit/>
          </a:bodyPr>
          <a:lstStyle/>
          <a:p>
            <a:pPr algn="l"/>
            <a:r>
              <a:rPr lang="en-GB" sz="2400">
                <a:solidFill>
                  <a:srgbClr val="00B5E6"/>
                </a:solidFill>
              </a:rPr>
              <a:t>Delivery Cluster (1)</a:t>
            </a:r>
          </a:p>
        </p:txBody>
      </p:sp>
      <p:pic>
        <p:nvPicPr>
          <p:cNvPr id="21507" name="Picture 5"/>
          <p:cNvPicPr>
            <a:picLocks noChangeAspect="1" noChangeArrowheads="1"/>
          </p:cNvPicPr>
          <p:nvPr/>
        </p:nvPicPr>
        <p:blipFill>
          <a:blip r:embed="rId3" cstate="print"/>
          <a:srcRect/>
          <a:stretch>
            <a:fillRect/>
          </a:stretch>
        </p:blipFill>
        <p:spPr bwMode="auto">
          <a:xfrm>
            <a:off x="804863" y="1628775"/>
            <a:ext cx="7535862" cy="2600325"/>
          </a:xfrm>
          <a:prstGeom prst="rect">
            <a:avLst/>
          </a:prstGeom>
          <a:noFill/>
          <a:ln w="9525">
            <a:noFill/>
            <a:miter lim="800000"/>
            <a:headEnd/>
            <a:tailEnd/>
          </a:ln>
        </p:spPr>
      </p:pic>
      <p:sp>
        <p:nvSpPr>
          <p:cNvPr id="21508" name="Rectangle 7"/>
          <p:cNvSpPr>
            <a:spLocks noChangeArrowheads="1"/>
          </p:cNvSpPr>
          <p:nvPr/>
        </p:nvSpPr>
        <p:spPr bwMode="auto">
          <a:xfrm>
            <a:off x="258763" y="282575"/>
            <a:ext cx="4457700" cy="519113"/>
          </a:xfrm>
          <a:prstGeom prst="rect">
            <a:avLst/>
          </a:prstGeom>
          <a:noFill/>
          <a:ln w="28575" algn="ctr">
            <a:noFill/>
            <a:miter lim="800000"/>
            <a:headEnd/>
            <a:tailEnd/>
          </a:ln>
        </p:spPr>
        <p:txBody>
          <a:bodyPr wrap="none">
            <a:spAutoFit/>
          </a:bodyPr>
          <a:lstStyle/>
          <a:p>
            <a:r>
              <a:rPr lang="en-GB" sz="2800">
                <a:solidFill>
                  <a:srgbClr val="00B5E6"/>
                </a:solidFill>
              </a:rPr>
              <a:t>Executive Summary Profile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noFill/>
        </p:spPr>
        <p:txBody>
          <a:bodyPr/>
          <a:lstStyle/>
          <a:p>
            <a:pPr eaLnBrk="1" hangingPunct="1"/>
            <a:r>
              <a:rPr lang="en-GB" smtClean="0"/>
              <a:t>Objectives</a:t>
            </a:r>
            <a:endParaRPr lang="en-GB" sz="2400" smtClean="0"/>
          </a:p>
        </p:txBody>
      </p:sp>
      <p:sp>
        <p:nvSpPr>
          <p:cNvPr id="3608579" name="Rectangle 3"/>
          <p:cNvSpPr>
            <a:spLocks noGrp="1" noChangeArrowheads="1"/>
          </p:cNvSpPr>
          <p:nvPr>
            <p:ph type="body" idx="1"/>
          </p:nvPr>
        </p:nvSpPr>
        <p:spPr>
          <a:xfrm>
            <a:off x="665163" y="971550"/>
            <a:ext cx="7994650" cy="5172075"/>
          </a:xfrm>
        </p:spPr>
        <p:txBody>
          <a:bodyPr>
            <a:normAutofit fontScale="92500" lnSpcReduction="20000"/>
          </a:bodyPr>
          <a:lstStyle/>
          <a:p>
            <a:pPr eaLnBrk="1" hangingPunct="1">
              <a:lnSpc>
                <a:spcPct val="120000"/>
              </a:lnSpc>
              <a:defRPr/>
            </a:pPr>
            <a:r>
              <a:rPr lang="en-GB" dirty="0" smtClean="0"/>
              <a:t>To appreciate the power of Saville Consulting Wave and be able to utilise multi-dimensional assessment effectively </a:t>
            </a:r>
          </a:p>
          <a:p>
            <a:pPr eaLnBrk="1" hangingPunct="1">
              <a:lnSpc>
                <a:spcPct val="120000"/>
              </a:lnSpc>
              <a:defRPr/>
            </a:pPr>
            <a:endParaRPr lang="en-GB" dirty="0" smtClean="0"/>
          </a:p>
          <a:p>
            <a:pPr eaLnBrk="1" hangingPunct="1">
              <a:lnSpc>
                <a:spcPct val="120000"/>
              </a:lnSpc>
              <a:defRPr/>
            </a:pPr>
            <a:r>
              <a:rPr lang="en-GB" dirty="0" smtClean="0"/>
              <a:t>To interpret Saville Consulting Wave accurately </a:t>
            </a:r>
          </a:p>
          <a:p>
            <a:pPr eaLnBrk="1" hangingPunct="1">
              <a:lnSpc>
                <a:spcPct val="120000"/>
              </a:lnSpc>
              <a:defRPr/>
            </a:pPr>
            <a:endParaRPr lang="en-GB" dirty="0" smtClean="0"/>
          </a:p>
          <a:p>
            <a:pPr eaLnBrk="1" hangingPunct="1">
              <a:lnSpc>
                <a:spcPct val="120000"/>
              </a:lnSpc>
              <a:defRPr/>
            </a:pPr>
            <a:r>
              <a:rPr lang="en-GB" dirty="0" smtClean="0"/>
              <a:t>To deliver feedback on Saville Consulting Wave competently </a:t>
            </a:r>
          </a:p>
          <a:p>
            <a:pPr eaLnBrk="1" hangingPunct="1">
              <a:lnSpc>
                <a:spcPct val="120000"/>
              </a:lnSpc>
              <a:defRPr/>
            </a:pPr>
            <a:endParaRPr lang="en-GB" dirty="0" smtClean="0"/>
          </a:p>
          <a:p>
            <a:pPr eaLnBrk="1" hangingPunct="1">
              <a:lnSpc>
                <a:spcPct val="120000"/>
              </a:lnSpc>
              <a:defRPr/>
            </a:pPr>
            <a:r>
              <a:rPr lang="en-GB" dirty="0" smtClean="0"/>
              <a:t>To understand the psychometric properties of Saville Consulting Wave</a:t>
            </a:r>
          </a:p>
          <a:p>
            <a:pPr eaLnBrk="1" hangingPunct="1">
              <a:lnSpc>
                <a:spcPct val="120000"/>
              </a:lnSpc>
              <a:defRPr/>
            </a:pPr>
            <a:endParaRPr lang="en-GB" dirty="0" smtClean="0"/>
          </a:p>
          <a:p>
            <a:pPr eaLnBrk="1" hangingPunct="1">
              <a:lnSpc>
                <a:spcPct val="120000"/>
              </a:lnSpc>
              <a:defRPr/>
            </a:pPr>
            <a:r>
              <a:rPr lang="en-GB" dirty="0" smtClean="0"/>
              <a:t>To apply Saville Consulting Wave ethically and professionally</a:t>
            </a:r>
          </a:p>
          <a:p>
            <a:pPr eaLnBrk="1" hangingPunct="1">
              <a:lnSpc>
                <a:spcPct val="120000"/>
              </a:lnSpc>
              <a:defRPr/>
            </a:pPr>
            <a:endParaRPr lang="en-GB"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4"/>
          <p:cNvSpPr txBox="1">
            <a:spLocks noChangeArrowheads="1"/>
          </p:cNvSpPr>
          <p:nvPr/>
        </p:nvSpPr>
        <p:spPr bwMode="auto">
          <a:xfrm>
            <a:off x="323850" y="908050"/>
            <a:ext cx="5040313" cy="457200"/>
          </a:xfrm>
          <a:prstGeom prst="rect">
            <a:avLst/>
          </a:prstGeom>
          <a:noFill/>
          <a:ln w="28575" algn="ctr">
            <a:noFill/>
            <a:miter lim="800000"/>
            <a:headEnd/>
            <a:tailEnd/>
          </a:ln>
        </p:spPr>
        <p:txBody>
          <a:bodyPr>
            <a:spAutoFit/>
          </a:bodyPr>
          <a:lstStyle/>
          <a:p>
            <a:pPr algn="l"/>
            <a:r>
              <a:rPr lang="en-GB" sz="2400">
                <a:solidFill>
                  <a:srgbClr val="00B5E6"/>
                </a:solidFill>
              </a:rPr>
              <a:t>Delivery Cluster (2)</a:t>
            </a:r>
          </a:p>
        </p:txBody>
      </p:sp>
      <p:pic>
        <p:nvPicPr>
          <p:cNvPr id="22531" name="Picture 6"/>
          <p:cNvPicPr>
            <a:picLocks noChangeAspect="1" noChangeArrowheads="1"/>
          </p:cNvPicPr>
          <p:nvPr/>
        </p:nvPicPr>
        <p:blipFill>
          <a:blip r:embed="rId3" cstate="print"/>
          <a:srcRect/>
          <a:stretch>
            <a:fillRect/>
          </a:stretch>
        </p:blipFill>
        <p:spPr bwMode="auto">
          <a:xfrm>
            <a:off x="804863" y="1628775"/>
            <a:ext cx="7535862" cy="2600325"/>
          </a:xfrm>
          <a:prstGeom prst="rect">
            <a:avLst/>
          </a:prstGeom>
          <a:noFill/>
          <a:ln w="9525">
            <a:noFill/>
            <a:miter lim="800000"/>
            <a:headEnd/>
            <a:tailEnd/>
          </a:ln>
        </p:spPr>
      </p:pic>
      <p:sp>
        <p:nvSpPr>
          <p:cNvPr id="22532" name="Rectangle 8"/>
          <p:cNvSpPr>
            <a:spLocks noChangeArrowheads="1"/>
          </p:cNvSpPr>
          <p:nvPr/>
        </p:nvSpPr>
        <p:spPr bwMode="auto">
          <a:xfrm>
            <a:off x="258763" y="282575"/>
            <a:ext cx="4457700" cy="519113"/>
          </a:xfrm>
          <a:prstGeom prst="rect">
            <a:avLst/>
          </a:prstGeom>
          <a:noFill/>
          <a:ln w="28575" algn="ctr">
            <a:noFill/>
            <a:miter lim="800000"/>
            <a:headEnd/>
            <a:tailEnd/>
          </a:ln>
        </p:spPr>
        <p:txBody>
          <a:bodyPr wrap="none">
            <a:spAutoFit/>
          </a:bodyPr>
          <a:lstStyle/>
          <a:p>
            <a:r>
              <a:rPr lang="en-GB" sz="2800">
                <a:solidFill>
                  <a:srgbClr val="00B5E6"/>
                </a:solidFill>
              </a:rPr>
              <a:t>Executive Summary Profile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GB" smtClean="0"/>
              <a:t>Wave Professional Styles Model</a:t>
            </a:r>
          </a:p>
        </p:txBody>
      </p:sp>
      <p:sp>
        <p:nvSpPr>
          <p:cNvPr id="23555" name="Rectangle 3"/>
          <p:cNvSpPr>
            <a:spLocks noGrp="1" noChangeArrowheads="1"/>
          </p:cNvSpPr>
          <p:nvPr>
            <p:ph type="body" idx="1"/>
          </p:nvPr>
        </p:nvSpPr>
        <p:spPr>
          <a:xfrm>
            <a:off x="395288" y="1125538"/>
            <a:ext cx="8748712" cy="5256212"/>
          </a:xfrm>
        </p:spPr>
        <p:txBody>
          <a:bodyPr/>
          <a:lstStyle/>
          <a:p>
            <a:pPr marL="457200" indent="-457200" eaLnBrk="1" hangingPunct="1">
              <a:buFont typeface="Arial" charset="0"/>
              <a:buAutoNum type="arabicPeriod"/>
            </a:pPr>
            <a:r>
              <a:rPr lang="en-GB" sz="2000" smtClean="0"/>
              <a:t>How many clusters are there in the Wave Styles model?</a:t>
            </a:r>
          </a:p>
          <a:p>
            <a:pPr marL="838200" lvl="1" indent="-381000" eaLnBrk="1" hangingPunct="1">
              <a:buFontTx/>
              <a:buNone/>
            </a:pPr>
            <a:r>
              <a:rPr lang="en-GB" smtClean="0"/>
              <a:t>(a) 4 (b)12 (c) 36 (d)108</a:t>
            </a:r>
          </a:p>
          <a:p>
            <a:pPr marL="457200" indent="-457200" eaLnBrk="1" hangingPunct="1">
              <a:buFont typeface="Arial" charset="0"/>
              <a:buAutoNum type="arabicPeriod"/>
            </a:pPr>
            <a:endParaRPr lang="en-GB" sz="2000" smtClean="0"/>
          </a:p>
          <a:p>
            <a:pPr marL="457200" indent="-457200" eaLnBrk="1" hangingPunct="1">
              <a:buFont typeface="Arial" charset="0"/>
              <a:buAutoNum type="arabicPeriod"/>
            </a:pPr>
            <a:r>
              <a:rPr lang="en-GB" sz="2000" smtClean="0"/>
              <a:t>How many facets are there in the Wave Styles model?</a:t>
            </a:r>
          </a:p>
          <a:p>
            <a:pPr marL="838200" lvl="1" indent="-381000" eaLnBrk="1" hangingPunct="1">
              <a:buFontTx/>
              <a:buNone/>
            </a:pPr>
            <a:r>
              <a:rPr lang="en-GB" smtClean="0"/>
              <a:t>(a) 4 (b) 12 (c) 36 (c)108</a:t>
            </a:r>
          </a:p>
          <a:p>
            <a:pPr marL="457200" indent="-457200" eaLnBrk="1" hangingPunct="1">
              <a:buFont typeface="Arial" charset="0"/>
              <a:buAutoNum type="arabicPeriod"/>
            </a:pPr>
            <a:endParaRPr lang="en-GB" sz="2000" smtClean="0"/>
          </a:p>
          <a:p>
            <a:pPr marL="457200" indent="-457200" eaLnBrk="1" hangingPunct="1">
              <a:buFont typeface="Arial" charset="0"/>
              <a:buAutoNum type="arabicPeriod"/>
            </a:pPr>
            <a:r>
              <a:rPr lang="en-GB" sz="2000" smtClean="0"/>
              <a:t>How many sections are there in the Wave Styles model?</a:t>
            </a:r>
          </a:p>
          <a:p>
            <a:pPr marL="838200" lvl="1" indent="-381000" eaLnBrk="1" hangingPunct="1">
              <a:buFontTx/>
              <a:buNone/>
            </a:pPr>
            <a:r>
              <a:rPr lang="en-GB" smtClean="0"/>
              <a:t>(a) 4 (b) 12 (c) 36 (d) 108</a:t>
            </a:r>
          </a:p>
          <a:p>
            <a:pPr marL="457200" indent="-457200" eaLnBrk="1" hangingPunct="1">
              <a:buFont typeface="Arial" charset="0"/>
              <a:buAutoNum type="arabicPeriod"/>
            </a:pPr>
            <a:endParaRPr lang="en-GB" sz="2000" smtClean="0"/>
          </a:p>
          <a:p>
            <a:pPr marL="457200" indent="-457200" eaLnBrk="1" hangingPunct="1">
              <a:buFont typeface="Arial" charset="0"/>
              <a:buAutoNum type="arabicPeriod"/>
            </a:pPr>
            <a:r>
              <a:rPr lang="en-GB" sz="2000" smtClean="0"/>
              <a:t>How many dimensions are there in the Wave Styles model?</a:t>
            </a:r>
          </a:p>
          <a:p>
            <a:pPr marL="838200" lvl="1" indent="-381000" eaLnBrk="1" hangingPunct="1">
              <a:buFontTx/>
              <a:buNone/>
            </a:pPr>
            <a:r>
              <a:rPr lang="en-GB" smtClean="0"/>
              <a:t>(a) 4 (b) 12 (c) 36 (d) 108 </a:t>
            </a:r>
          </a:p>
          <a:p>
            <a:pPr marL="457200" indent="-457200" eaLnBrk="1" hangingPunct="1">
              <a:buFont typeface="Arial" charset="0"/>
              <a:buAutoNum type="alphaLcParenBoth"/>
            </a:pPr>
            <a:endParaRPr lang="en-GB" sz="200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GB" smtClean="0"/>
              <a:t>Wave Professional Styles Model</a:t>
            </a:r>
          </a:p>
        </p:txBody>
      </p:sp>
      <p:sp>
        <p:nvSpPr>
          <p:cNvPr id="24579" name="Rectangle 3"/>
          <p:cNvSpPr>
            <a:spLocks noGrp="1" noChangeArrowheads="1"/>
          </p:cNvSpPr>
          <p:nvPr>
            <p:ph type="body" idx="1"/>
          </p:nvPr>
        </p:nvSpPr>
        <p:spPr>
          <a:xfrm>
            <a:off x="250825" y="1125538"/>
            <a:ext cx="8748713" cy="5256212"/>
          </a:xfrm>
        </p:spPr>
        <p:txBody>
          <a:bodyPr/>
          <a:lstStyle/>
          <a:p>
            <a:pPr marL="457200" indent="-457200" eaLnBrk="1" hangingPunct="1">
              <a:buFont typeface="Arial" charset="0"/>
              <a:buAutoNum type="arabicPeriod" startAt="5"/>
            </a:pPr>
            <a:r>
              <a:rPr lang="en-GB" sz="2000" smtClean="0"/>
              <a:t>Which one of the following sections is in the Influence cluster?</a:t>
            </a:r>
          </a:p>
          <a:p>
            <a:pPr marL="457200" indent="-457200" eaLnBrk="1" hangingPunct="1">
              <a:buFont typeface="Arial" charset="0"/>
              <a:buNone/>
            </a:pPr>
            <a:r>
              <a:rPr lang="en-GB" smtClean="0"/>
              <a:t>	</a:t>
            </a:r>
            <a:r>
              <a:rPr lang="en-GB" sz="2000" smtClean="0"/>
              <a:t>(a) Imaginative (b) Assertive (c) Supportive (d) Structured</a:t>
            </a:r>
          </a:p>
          <a:p>
            <a:pPr marL="457200" indent="-457200" eaLnBrk="1" hangingPunct="1">
              <a:buFont typeface="Arial" charset="0"/>
              <a:buAutoNum type="arabicPeriod" startAt="5"/>
            </a:pPr>
            <a:endParaRPr lang="en-GB" sz="2000" smtClean="0"/>
          </a:p>
          <a:p>
            <a:pPr marL="457200" indent="-457200" eaLnBrk="1" hangingPunct="1">
              <a:buFont typeface="Arial" charset="0"/>
              <a:buAutoNum type="arabicPeriod" startAt="6"/>
            </a:pPr>
            <a:r>
              <a:rPr lang="en-GB" sz="2000" smtClean="0"/>
              <a:t>Which one of the following dimensions is in the Resilience section?</a:t>
            </a:r>
          </a:p>
          <a:p>
            <a:pPr marL="457200" indent="-457200" eaLnBrk="1" hangingPunct="1">
              <a:buFont typeface="Arial" charset="0"/>
              <a:buNone/>
            </a:pPr>
            <a:r>
              <a:rPr lang="en-GB" sz="2000" smtClean="0"/>
              <a:t>	(a) Inventive (b) Empowering (c) Composed (d) Principled</a:t>
            </a:r>
          </a:p>
          <a:p>
            <a:pPr marL="457200" indent="-457200" eaLnBrk="1" hangingPunct="1">
              <a:buFont typeface="Arial" charset="0"/>
              <a:buAutoNum type="arabicPeriod" startAt="5"/>
            </a:pPr>
            <a:endParaRPr lang="en-GB" sz="2000" smtClean="0"/>
          </a:p>
          <a:p>
            <a:pPr marL="457200" indent="-457200" eaLnBrk="1" hangingPunct="1">
              <a:buFont typeface="Arial" charset="0"/>
              <a:buAutoNum type="arabicPeriod" startAt="7"/>
            </a:pPr>
            <a:r>
              <a:rPr lang="en-GB" sz="2000" smtClean="0"/>
              <a:t>Which one of the following facet descriptions belongs in the Challenging dimension?</a:t>
            </a:r>
          </a:p>
          <a:p>
            <a:pPr marL="457200" indent="-457200" eaLnBrk="1" hangingPunct="1">
              <a:buFont typeface="Arial" charset="0"/>
              <a:buNone/>
            </a:pPr>
            <a:r>
              <a:rPr lang="en-GB" sz="2000" smtClean="0"/>
              <a:t>	(a) Fluent with ideas (b) Prepared to disagree (c) Quick learner (d) Optimistic</a:t>
            </a:r>
          </a:p>
          <a:p>
            <a:pPr marL="457200" indent="-457200" eaLnBrk="1" hangingPunct="1">
              <a:buFont typeface="Arial" charset="0"/>
              <a:buAutoNum type="arabicPeriod" startAt="5"/>
            </a:pPr>
            <a:endParaRPr lang="en-GB" sz="2000" smtClean="0"/>
          </a:p>
          <a:p>
            <a:pPr marL="457200" indent="-457200" eaLnBrk="1" hangingPunct="1">
              <a:buFont typeface="Arial" charset="0"/>
              <a:buAutoNum type="arabicPeriod" startAt="8"/>
            </a:pPr>
            <a:r>
              <a:rPr lang="en-GB" sz="2000" smtClean="0"/>
              <a:t>Which cluster does the Drive section belong to?</a:t>
            </a:r>
          </a:p>
          <a:p>
            <a:pPr marL="457200" indent="-457200" eaLnBrk="1" hangingPunct="1">
              <a:buFont typeface="Arial" charset="0"/>
              <a:buNone/>
            </a:pPr>
            <a:r>
              <a:rPr lang="en-GB" sz="2000" smtClean="0"/>
              <a:t>	(a) Thought (b) Influence (c) Adaptability (d) Delivery </a:t>
            </a:r>
          </a:p>
          <a:p>
            <a:pPr marL="457200" indent="-457200" eaLnBrk="1" hangingPunct="1">
              <a:buFont typeface="Arial" charset="0"/>
              <a:buAutoNum type="alphaLcParenBoth"/>
            </a:pPr>
            <a:endParaRPr lang="en-GB" sz="200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GB" smtClean="0"/>
              <a:t>Wave Professional Styles Model</a:t>
            </a:r>
          </a:p>
        </p:txBody>
      </p:sp>
      <p:sp>
        <p:nvSpPr>
          <p:cNvPr id="25603" name="Rectangle 3"/>
          <p:cNvSpPr>
            <a:spLocks noGrp="1" noChangeArrowheads="1"/>
          </p:cNvSpPr>
          <p:nvPr>
            <p:ph type="body" idx="1"/>
          </p:nvPr>
        </p:nvSpPr>
        <p:spPr>
          <a:xfrm>
            <a:off x="395288" y="1341438"/>
            <a:ext cx="8208962" cy="4967287"/>
          </a:xfrm>
        </p:spPr>
        <p:txBody>
          <a:bodyPr/>
          <a:lstStyle/>
          <a:p>
            <a:pPr marL="457200" indent="-457200" eaLnBrk="1" hangingPunct="1">
              <a:buFont typeface="Arial" charset="0"/>
              <a:buAutoNum type="arabicPeriod" startAt="9"/>
            </a:pPr>
            <a:r>
              <a:rPr lang="en-GB" sz="2000" smtClean="0"/>
              <a:t>Which of the following sections does the Challenging dimension  belong to?</a:t>
            </a:r>
          </a:p>
          <a:p>
            <a:pPr marL="457200" indent="-457200" eaLnBrk="1" hangingPunct="1">
              <a:buFont typeface="Arial" charset="0"/>
              <a:buNone/>
            </a:pPr>
            <a:r>
              <a:rPr lang="en-GB" sz="2000" smtClean="0"/>
              <a:t>	(a) Impactful (b) Sociable (c) Imaginative (d) Driven</a:t>
            </a:r>
          </a:p>
          <a:p>
            <a:pPr marL="457200" indent="-457200" eaLnBrk="1" hangingPunct="1">
              <a:buFont typeface="Arial" charset="0"/>
              <a:buAutoNum type="alphaLcParenBoth"/>
            </a:pPr>
            <a:endParaRPr lang="en-GB" sz="2000" smtClean="0"/>
          </a:p>
          <a:p>
            <a:pPr marL="457200" indent="-457200" eaLnBrk="1" hangingPunct="1">
              <a:buFont typeface="Arial" charset="0"/>
              <a:buAutoNum type="arabicPeriod" startAt="10"/>
            </a:pPr>
            <a:r>
              <a:rPr lang="en-GB" sz="2000" smtClean="0"/>
              <a:t>Which one of the following dimensions does the facet description ‘Takes a long term view ‘belong to?</a:t>
            </a:r>
          </a:p>
          <a:p>
            <a:pPr marL="925513" lvl="1" indent="-381000" eaLnBrk="1" hangingPunct="1">
              <a:buFontTx/>
              <a:buNone/>
            </a:pPr>
            <a:r>
              <a:rPr lang="en-GB" smtClean="0"/>
              <a:t>(a) Organised (b) Directing (c) Strategic (d) Flexible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366713" y="211138"/>
            <a:ext cx="6613525" cy="576262"/>
          </a:xfrm>
          <a:noFill/>
        </p:spPr>
        <p:txBody>
          <a:bodyPr/>
          <a:lstStyle/>
          <a:p>
            <a:pPr eaLnBrk="1" hangingPunct="1"/>
            <a:r>
              <a:rPr lang="en-GB" sz="2600" smtClean="0">
                <a:latin typeface="Neo Sans Medium" pitchFamily="34" charset="0"/>
              </a:rPr>
              <a:t>Delve Deeper</a:t>
            </a:r>
            <a:endParaRPr lang="en-US" sz="2600" smtClean="0">
              <a:latin typeface="Neo Sans Medium" pitchFamily="34" charset="0"/>
            </a:endParaRPr>
          </a:p>
        </p:txBody>
      </p:sp>
      <p:sp>
        <p:nvSpPr>
          <p:cNvPr id="26627" name="Rectangle 3"/>
          <p:cNvSpPr>
            <a:spLocks noGrp="1" noChangeArrowheads="1"/>
          </p:cNvSpPr>
          <p:nvPr>
            <p:ph type="body" idx="4294967295"/>
          </p:nvPr>
        </p:nvSpPr>
        <p:spPr>
          <a:xfrm>
            <a:off x="-508000" y="1411288"/>
            <a:ext cx="8015288" cy="3097212"/>
          </a:xfrm>
          <a:noFill/>
        </p:spPr>
        <p:txBody>
          <a:bodyPr anchor="ctr" anchorCtr="1"/>
          <a:lstStyle/>
          <a:p>
            <a:pPr eaLnBrk="1" hangingPunct="1">
              <a:lnSpc>
                <a:spcPct val="140000"/>
              </a:lnSpc>
              <a:spcBef>
                <a:spcPct val="65000"/>
              </a:spcBef>
            </a:pPr>
            <a:endParaRPr lang="en-US" sz="2800" smtClean="0">
              <a:solidFill>
                <a:srgbClr val="FFFFFF"/>
              </a:solidFill>
            </a:endParaRPr>
          </a:p>
          <a:p>
            <a:pPr eaLnBrk="1" hangingPunct="1">
              <a:lnSpc>
                <a:spcPct val="140000"/>
              </a:lnSpc>
              <a:spcBef>
                <a:spcPct val="65000"/>
              </a:spcBef>
            </a:pPr>
            <a:endParaRPr lang="en-US" sz="2800" smtClean="0">
              <a:solidFill>
                <a:srgbClr val="FFFFFF"/>
              </a:solidFill>
            </a:endParaRPr>
          </a:p>
          <a:p>
            <a:pPr eaLnBrk="1" hangingPunct="1">
              <a:lnSpc>
                <a:spcPct val="140000"/>
              </a:lnSpc>
              <a:spcBef>
                <a:spcPct val="65000"/>
              </a:spcBef>
            </a:pPr>
            <a:r>
              <a:rPr lang="en-US" sz="2800" smtClean="0">
                <a:solidFill>
                  <a:srgbClr val="FFFFFF"/>
                </a:solidFill>
              </a:rPr>
              <a:t>Facet Range</a:t>
            </a:r>
          </a:p>
          <a:p>
            <a:pPr eaLnBrk="1" hangingPunct="1">
              <a:lnSpc>
                <a:spcPct val="140000"/>
              </a:lnSpc>
              <a:spcBef>
                <a:spcPct val="65000"/>
              </a:spcBef>
            </a:pPr>
            <a:r>
              <a:rPr lang="en-US" sz="2800" smtClean="0">
                <a:solidFill>
                  <a:srgbClr val="FFFFFF"/>
                </a:solidFill>
              </a:rPr>
              <a:t> Motive-Talent Split</a:t>
            </a:r>
          </a:p>
          <a:p>
            <a:pPr eaLnBrk="1" hangingPunct="1">
              <a:lnSpc>
                <a:spcPct val="140000"/>
              </a:lnSpc>
              <a:spcBef>
                <a:spcPct val="65000"/>
              </a:spcBef>
            </a:pPr>
            <a:r>
              <a:rPr lang="en-US" sz="2800" smtClean="0">
                <a:solidFill>
                  <a:srgbClr val="FFFFFF"/>
                </a:solidFill>
              </a:rPr>
              <a:t> Normative-Ipsative Split</a:t>
            </a:r>
          </a:p>
          <a:p>
            <a:pPr eaLnBrk="1" hangingPunct="1">
              <a:lnSpc>
                <a:spcPct val="140000"/>
              </a:lnSpc>
              <a:spcBef>
                <a:spcPct val="65000"/>
              </a:spcBef>
            </a:pPr>
            <a:r>
              <a:rPr lang="en-US" sz="2800" smtClean="0">
                <a:solidFill>
                  <a:srgbClr val="FFFFFF"/>
                </a:solidFill>
              </a:rPr>
              <a:t>Competency Potential</a:t>
            </a:r>
          </a:p>
          <a:p>
            <a:pPr eaLnBrk="1" hangingPunct="1">
              <a:lnSpc>
                <a:spcPct val="140000"/>
              </a:lnSpc>
              <a:spcBef>
                <a:spcPct val="65000"/>
              </a:spcBef>
            </a:pPr>
            <a:r>
              <a:rPr lang="en-US" sz="2800" smtClean="0">
                <a:solidFill>
                  <a:srgbClr val="FFFFFF"/>
                </a:solidFill>
              </a:rPr>
              <a:t>Predicted Culture / Environment Fit</a:t>
            </a:r>
          </a:p>
          <a:p>
            <a:pPr eaLnBrk="1" hangingPunct="1">
              <a:lnSpc>
                <a:spcPct val="140000"/>
              </a:lnSpc>
              <a:spcBef>
                <a:spcPct val="65000"/>
              </a:spcBef>
            </a:pPr>
            <a:endParaRPr lang="en-US" sz="2800" smtClean="0">
              <a:solidFill>
                <a:srgbClr val="FFFFFF"/>
              </a:solidFill>
            </a:endParaRPr>
          </a:p>
        </p:txBody>
      </p:sp>
      <p:pic>
        <p:nvPicPr>
          <p:cNvPr id="3264516" name="Picture 4"/>
          <p:cNvPicPr>
            <a:picLocks noChangeAspect="1" noChangeArrowheads="1"/>
          </p:cNvPicPr>
          <p:nvPr/>
        </p:nvPicPr>
        <p:blipFill>
          <a:blip r:embed="rId3" cstate="print"/>
          <a:srcRect l="47108" b="4961"/>
          <a:stretch>
            <a:fillRect/>
          </a:stretch>
        </p:blipFill>
        <p:spPr bwMode="auto">
          <a:xfrm>
            <a:off x="6207125" y="1303338"/>
            <a:ext cx="2671763" cy="577850"/>
          </a:xfrm>
          <a:prstGeom prst="rect">
            <a:avLst/>
          </a:prstGeom>
          <a:noFill/>
          <a:ln w="9525">
            <a:noFill/>
            <a:miter lim="800000"/>
            <a:headEnd/>
            <a:tailEnd/>
          </a:ln>
        </p:spPr>
      </p:pic>
      <p:pic>
        <p:nvPicPr>
          <p:cNvPr id="3264517" name="Picture 5"/>
          <p:cNvPicPr>
            <a:picLocks noChangeAspect="1" noChangeArrowheads="1"/>
          </p:cNvPicPr>
          <p:nvPr/>
        </p:nvPicPr>
        <p:blipFill>
          <a:blip r:embed="rId4" cstate="print"/>
          <a:srcRect l="47108"/>
          <a:stretch>
            <a:fillRect/>
          </a:stretch>
        </p:blipFill>
        <p:spPr bwMode="auto">
          <a:xfrm>
            <a:off x="6227763" y="2133600"/>
            <a:ext cx="2671762" cy="582613"/>
          </a:xfrm>
          <a:prstGeom prst="rect">
            <a:avLst/>
          </a:prstGeom>
          <a:noFill/>
          <a:ln w="9525">
            <a:noFill/>
            <a:miter lim="800000"/>
            <a:headEnd/>
            <a:tailEnd/>
          </a:ln>
        </p:spPr>
      </p:pic>
      <p:pic>
        <p:nvPicPr>
          <p:cNvPr id="3264518" name="Picture 6"/>
          <p:cNvPicPr>
            <a:picLocks noChangeAspect="1" noChangeArrowheads="1"/>
          </p:cNvPicPr>
          <p:nvPr/>
        </p:nvPicPr>
        <p:blipFill>
          <a:blip r:embed="rId5" cstate="print"/>
          <a:srcRect l="47362" b="4959"/>
          <a:stretch>
            <a:fillRect/>
          </a:stretch>
        </p:blipFill>
        <p:spPr bwMode="auto">
          <a:xfrm>
            <a:off x="6227763" y="3213100"/>
            <a:ext cx="2671762" cy="554038"/>
          </a:xfrm>
          <a:prstGeom prst="rect">
            <a:avLst/>
          </a:prstGeom>
          <a:noFill/>
          <a:ln w="9525">
            <a:noFill/>
            <a:miter lim="800000"/>
            <a:headEnd/>
            <a:tailEnd/>
          </a:ln>
        </p:spPr>
      </p:pic>
      <p:pic>
        <p:nvPicPr>
          <p:cNvPr id="3264519" name="Picture 7"/>
          <p:cNvPicPr>
            <a:picLocks noChangeAspect="1" noChangeArrowheads="1"/>
          </p:cNvPicPr>
          <p:nvPr/>
        </p:nvPicPr>
        <p:blipFill>
          <a:blip r:embed="rId6" cstate="print"/>
          <a:srcRect/>
          <a:stretch>
            <a:fillRect/>
          </a:stretch>
        </p:blipFill>
        <p:spPr bwMode="auto">
          <a:xfrm>
            <a:off x="6804025" y="4005263"/>
            <a:ext cx="1962150" cy="690562"/>
          </a:xfrm>
          <a:prstGeom prst="rect">
            <a:avLst/>
          </a:prstGeom>
          <a:noFill/>
          <a:ln w="9525">
            <a:noFill/>
            <a:miter lim="800000"/>
            <a:headEnd/>
            <a:tailEnd/>
          </a:ln>
        </p:spPr>
      </p:pic>
      <p:grpSp>
        <p:nvGrpSpPr>
          <p:cNvPr id="2" name="Group 11"/>
          <p:cNvGrpSpPr>
            <a:grpSpLocks/>
          </p:cNvGrpSpPr>
          <p:nvPr/>
        </p:nvGrpSpPr>
        <p:grpSpPr bwMode="auto">
          <a:xfrm>
            <a:off x="7235825" y="5084763"/>
            <a:ext cx="852488" cy="280987"/>
            <a:chOff x="4462" y="2255"/>
            <a:chExt cx="537" cy="176"/>
          </a:xfrm>
        </p:grpSpPr>
        <p:pic>
          <p:nvPicPr>
            <p:cNvPr id="26633" name="Picture 12"/>
            <p:cNvPicPr>
              <a:picLocks noChangeAspect="1" noChangeArrowheads="1"/>
            </p:cNvPicPr>
            <p:nvPr/>
          </p:nvPicPr>
          <p:blipFill>
            <a:blip r:embed="rId7" cstate="print"/>
            <a:srcRect/>
            <a:stretch>
              <a:fillRect/>
            </a:stretch>
          </p:blipFill>
          <p:spPr bwMode="auto">
            <a:xfrm>
              <a:off x="4462" y="2261"/>
              <a:ext cx="171" cy="170"/>
            </a:xfrm>
            <a:prstGeom prst="rect">
              <a:avLst/>
            </a:prstGeom>
            <a:noFill/>
            <a:ln w="9525">
              <a:noFill/>
              <a:miter lim="800000"/>
              <a:headEnd/>
              <a:tailEnd/>
            </a:ln>
          </p:spPr>
        </p:pic>
        <p:pic>
          <p:nvPicPr>
            <p:cNvPr id="26634" name="Picture 13"/>
            <p:cNvPicPr>
              <a:picLocks noChangeAspect="1" noChangeArrowheads="1"/>
            </p:cNvPicPr>
            <p:nvPr/>
          </p:nvPicPr>
          <p:blipFill>
            <a:blip r:embed="rId8" cstate="print"/>
            <a:srcRect/>
            <a:stretch>
              <a:fillRect/>
            </a:stretch>
          </p:blipFill>
          <p:spPr bwMode="auto">
            <a:xfrm>
              <a:off x="4828" y="2255"/>
              <a:ext cx="171" cy="17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64516"/>
                                        </p:tgtEl>
                                        <p:attrNameLst>
                                          <p:attrName>style.visibility</p:attrName>
                                        </p:attrNameLst>
                                      </p:cBhvr>
                                      <p:to>
                                        <p:strVal val="visible"/>
                                      </p:to>
                                    </p:set>
                                    <p:animEffect transition="in" filter="fade">
                                      <p:cBhvr>
                                        <p:cTn id="7" dur="2000"/>
                                        <p:tgtEl>
                                          <p:spTgt spid="32645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64517"/>
                                        </p:tgtEl>
                                        <p:attrNameLst>
                                          <p:attrName>style.visibility</p:attrName>
                                        </p:attrNameLst>
                                      </p:cBhvr>
                                      <p:to>
                                        <p:strVal val="visible"/>
                                      </p:to>
                                    </p:set>
                                    <p:animEffect transition="in" filter="fade">
                                      <p:cBhvr>
                                        <p:cTn id="12" dur="2000"/>
                                        <p:tgtEl>
                                          <p:spTgt spid="32645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64518"/>
                                        </p:tgtEl>
                                        <p:attrNameLst>
                                          <p:attrName>style.visibility</p:attrName>
                                        </p:attrNameLst>
                                      </p:cBhvr>
                                      <p:to>
                                        <p:strVal val="visible"/>
                                      </p:to>
                                    </p:set>
                                    <p:animEffect transition="in" filter="fade">
                                      <p:cBhvr>
                                        <p:cTn id="17" dur="2000"/>
                                        <p:tgtEl>
                                          <p:spTgt spid="32645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264519"/>
                                        </p:tgtEl>
                                        <p:attrNameLst>
                                          <p:attrName>style.visibility</p:attrName>
                                        </p:attrNameLst>
                                      </p:cBhvr>
                                      <p:to>
                                        <p:strVal val="visible"/>
                                      </p:to>
                                    </p:set>
                                    <p:animEffect transition="in" filter="fade">
                                      <p:cBhvr>
                                        <p:cTn id="22" dur="2000"/>
                                        <p:tgtEl>
                                          <p:spTgt spid="32645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GB" smtClean="0"/>
              <a:t>Deep Dive 1 - Facet Range</a:t>
            </a:r>
          </a:p>
        </p:txBody>
      </p:sp>
      <p:sp>
        <p:nvSpPr>
          <p:cNvPr id="27651" name="Rectangle 3"/>
          <p:cNvSpPr>
            <a:spLocks noGrp="1" noChangeArrowheads="1"/>
          </p:cNvSpPr>
          <p:nvPr>
            <p:ph type="body" idx="1"/>
          </p:nvPr>
        </p:nvSpPr>
        <p:spPr>
          <a:xfrm>
            <a:off x="395288" y="1052513"/>
            <a:ext cx="7921625" cy="5256212"/>
          </a:xfrm>
          <a:noFill/>
        </p:spPr>
        <p:txBody>
          <a:bodyPr/>
          <a:lstStyle/>
          <a:p>
            <a:pPr eaLnBrk="1" hangingPunct="1">
              <a:lnSpc>
                <a:spcPct val="125000"/>
              </a:lnSpc>
            </a:pPr>
            <a:r>
              <a:rPr lang="en-GB" sz="2000" smtClean="0"/>
              <a:t>Where there is a range of facet scores within any dimension that is three stens or more, the scores for the individual facets are shown on the profile</a:t>
            </a:r>
          </a:p>
          <a:p>
            <a:pPr eaLnBrk="1" hangingPunct="1">
              <a:lnSpc>
                <a:spcPct val="125000"/>
              </a:lnSpc>
            </a:pPr>
            <a:endParaRPr lang="en-GB" sz="2000" smtClean="0"/>
          </a:p>
          <a:p>
            <a:pPr eaLnBrk="1" hangingPunct="1">
              <a:lnSpc>
                <a:spcPct val="125000"/>
              </a:lnSpc>
            </a:pPr>
            <a:endParaRPr lang="en-GB" sz="2000" smtClean="0"/>
          </a:p>
          <a:p>
            <a:pPr eaLnBrk="1" hangingPunct="1">
              <a:lnSpc>
                <a:spcPct val="125000"/>
              </a:lnSpc>
              <a:buFont typeface="Arial" charset="0"/>
              <a:buNone/>
            </a:pPr>
            <a:endParaRPr lang="en-GB" sz="2000" smtClean="0"/>
          </a:p>
          <a:p>
            <a:pPr eaLnBrk="1" hangingPunct="1">
              <a:lnSpc>
                <a:spcPct val="125000"/>
              </a:lnSpc>
            </a:pPr>
            <a:endParaRPr lang="en-GB" sz="2000" smtClean="0"/>
          </a:p>
          <a:p>
            <a:pPr eaLnBrk="1" hangingPunct="1">
              <a:lnSpc>
                <a:spcPct val="125000"/>
              </a:lnSpc>
            </a:pPr>
            <a:endParaRPr lang="en-GB" sz="2000" smtClean="0"/>
          </a:p>
          <a:p>
            <a:pPr eaLnBrk="1" hangingPunct="1">
              <a:lnSpc>
                <a:spcPct val="125000"/>
              </a:lnSpc>
            </a:pPr>
            <a:endParaRPr lang="en-GB" sz="2000" smtClean="0"/>
          </a:p>
          <a:p>
            <a:pPr eaLnBrk="1" hangingPunct="1">
              <a:lnSpc>
                <a:spcPct val="125000"/>
              </a:lnSpc>
            </a:pPr>
            <a:endParaRPr lang="en-GB" sz="2000" smtClean="0"/>
          </a:p>
          <a:p>
            <a:pPr eaLnBrk="1" hangingPunct="1">
              <a:lnSpc>
                <a:spcPct val="125000"/>
              </a:lnSpc>
            </a:pPr>
            <a:r>
              <a:rPr lang="en-GB" sz="2000" smtClean="0"/>
              <a:t>This often represents a point of uniqueness which goes against the general trend </a:t>
            </a:r>
          </a:p>
        </p:txBody>
      </p:sp>
      <p:pic>
        <p:nvPicPr>
          <p:cNvPr id="27652" name="Picture 2" descr="Slide 14_1.bmp"/>
          <p:cNvPicPr>
            <a:picLocks noChangeAspect="1"/>
          </p:cNvPicPr>
          <p:nvPr/>
        </p:nvPicPr>
        <p:blipFill>
          <a:blip r:embed="rId3" cstate="print"/>
          <a:srcRect/>
          <a:stretch>
            <a:fillRect/>
          </a:stretch>
        </p:blipFill>
        <p:spPr bwMode="auto">
          <a:xfrm>
            <a:off x="611188" y="2527300"/>
            <a:ext cx="7572375" cy="2414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GB" smtClean="0"/>
              <a:t>Dimensions and Facet Splits</a:t>
            </a:r>
          </a:p>
        </p:txBody>
      </p:sp>
      <p:pic>
        <p:nvPicPr>
          <p:cNvPr id="28675" name="Picture 8"/>
          <p:cNvPicPr>
            <a:picLocks noChangeAspect="1" noChangeArrowheads="1"/>
          </p:cNvPicPr>
          <p:nvPr/>
        </p:nvPicPr>
        <p:blipFill>
          <a:blip r:embed="rId3" cstate="print"/>
          <a:srcRect/>
          <a:stretch>
            <a:fillRect/>
          </a:stretch>
        </p:blipFill>
        <p:spPr bwMode="auto">
          <a:xfrm>
            <a:off x="677863" y="1268413"/>
            <a:ext cx="7789862" cy="1866900"/>
          </a:xfrm>
          <a:prstGeom prst="rect">
            <a:avLst/>
          </a:prstGeom>
          <a:noFill/>
          <a:ln w="9525">
            <a:noFill/>
            <a:miter lim="800000"/>
            <a:headEnd/>
            <a:tailEnd/>
          </a:ln>
        </p:spPr>
      </p:pic>
      <p:pic>
        <p:nvPicPr>
          <p:cNvPr id="28676" name="Picture 9"/>
          <p:cNvPicPr>
            <a:picLocks noChangeAspect="1" noChangeArrowheads="1"/>
          </p:cNvPicPr>
          <p:nvPr/>
        </p:nvPicPr>
        <p:blipFill>
          <a:blip r:embed="rId4" cstate="print"/>
          <a:srcRect/>
          <a:stretch>
            <a:fillRect/>
          </a:stretch>
        </p:blipFill>
        <p:spPr bwMode="auto">
          <a:xfrm>
            <a:off x="666750" y="3713163"/>
            <a:ext cx="7812088" cy="1876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231775" y="182563"/>
            <a:ext cx="6716713" cy="574675"/>
          </a:xfrm>
        </p:spPr>
        <p:txBody>
          <a:bodyPr/>
          <a:lstStyle/>
          <a:p>
            <a:pPr eaLnBrk="1" hangingPunct="1"/>
            <a:r>
              <a:rPr lang="en-GB" smtClean="0"/>
              <a:t>Dimensions and Facet Splits</a:t>
            </a:r>
          </a:p>
        </p:txBody>
      </p:sp>
      <p:pic>
        <p:nvPicPr>
          <p:cNvPr id="29699" name="Picture 8"/>
          <p:cNvPicPr>
            <a:picLocks noChangeAspect="1" noChangeArrowheads="1"/>
          </p:cNvPicPr>
          <p:nvPr/>
        </p:nvPicPr>
        <p:blipFill>
          <a:blip r:embed="rId3" cstate="print"/>
          <a:srcRect/>
          <a:stretch>
            <a:fillRect/>
          </a:stretch>
        </p:blipFill>
        <p:spPr bwMode="auto">
          <a:xfrm>
            <a:off x="539750" y="1052513"/>
            <a:ext cx="7799388" cy="1876425"/>
          </a:xfrm>
          <a:prstGeom prst="rect">
            <a:avLst/>
          </a:prstGeom>
          <a:noFill/>
          <a:ln w="9525">
            <a:noFill/>
            <a:miter lim="800000"/>
            <a:headEnd/>
            <a:tailEnd/>
          </a:ln>
        </p:spPr>
      </p:pic>
      <p:pic>
        <p:nvPicPr>
          <p:cNvPr id="29700" name="Picture 9"/>
          <p:cNvPicPr>
            <a:picLocks noChangeAspect="1" noChangeArrowheads="1"/>
          </p:cNvPicPr>
          <p:nvPr/>
        </p:nvPicPr>
        <p:blipFill>
          <a:blip r:embed="rId4" cstate="print"/>
          <a:srcRect/>
          <a:stretch>
            <a:fillRect/>
          </a:stretch>
        </p:blipFill>
        <p:spPr bwMode="auto">
          <a:xfrm>
            <a:off x="539750" y="3284538"/>
            <a:ext cx="7812088" cy="2838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GB" smtClean="0"/>
              <a:t>Dimensions and Facet Splits</a:t>
            </a:r>
          </a:p>
        </p:txBody>
      </p:sp>
      <p:pic>
        <p:nvPicPr>
          <p:cNvPr id="30723" name="Picture 5"/>
          <p:cNvPicPr>
            <a:picLocks noChangeAspect="1" noChangeArrowheads="1"/>
          </p:cNvPicPr>
          <p:nvPr/>
        </p:nvPicPr>
        <p:blipFill>
          <a:blip r:embed="rId3" cstate="print"/>
          <a:srcRect/>
          <a:stretch>
            <a:fillRect/>
          </a:stretch>
        </p:blipFill>
        <p:spPr bwMode="auto">
          <a:xfrm>
            <a:off x="673100" y="1274763"/>
            <a:ext cx="7799388" cy="1866900"/>
          </a:xfrm>
          <a:prstGeom prst="rect">
            <a:avLst/>
          </a:prstGeom>
          <a:noFill/>
          <a:ln w="9525">
            <a:noFill/>
            <a:miter lim="800000"/>
            <a:headEnd/>
            <a:tailEnd/>
          </a:ln>
        </p:spPr>
      </p:pic>
      <p:pic>
        <p:nvPicPr>
          <p:cNvPr id="30724" name="Picture 6"/>
          <p:cNvPicPr>
            <a:picLocks noChangeAspect="1" noChangeArrowheads="1"/>
          </p:cNvPicPr>
          <p:nvPr/>
        </p:nvPicPr>
        <p:blipFill>
          <a:blip r:embed="rId4" cstate="print"/>
          <a:srcRect/>
          <a:stretch>
            <a:fillRect/>
          </a:stretch>
        </p:blipFill>
        <p:spPr bwMode="auto">
          <a:xfrm>
            <a:off x="666750" y="3573463"/>
            <a:ext cx="7812088" cy="188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ctrTitle"/>
          </p:nvPr>
        </p:nvSpPr>
        <p:spPr>
          <a:xfrm>
            <a:off x="685800" y="2778125"/>
            <a:ext cx="7772400" cy="866775"/>
          </a:xfrm>
        </p:spPr>
        <p:txBody>
          <a:bodyPr/>
          <a:lstStyle/>
          <a:p>
            <a:pPr eaLnBrk="1" hangingPunct="1"/>
            <a:r>
              <a:rPr lang="en-GB" smtClean="0"/>
              <a:t>Motives and Talents</a:t>
            </a:r>
          </a:p>
        </p:txBody>
      </p:sp>
      <p:sp>
        <p:nvSpPr>
          <p:cNvPr id="31747" name="Rectangle 3"/>
          <p:cNvSpPr>
            <a:spLocks noGrp="1" noChangeArrowheads="1"/>
          </p:cNvSpPr>
          <p:nvPr>
            <p:ph type="subTitle" idx="1"/>
          </p:nvPr>
        </p:nvSpPr>
        <p:spPr>
          <a:xfrm>
            <a:off x="1320800" y="3908425"/>
            <a:ext cx="6400800" cy="1752600"/>
          </a:xfrm>
        </p:spPr>
        <p:txBody>
          <a:bodyPr/>
          <a:lstStyle/>
          <a:p>
            <a:pPr eaLnBrk="1" hangingPunct="1"/>
            <a:r>
              <a:rPr lang="en-GB" dirty="0" smtClean="0"/>
              <a:t>International Accreditation -Wave</a:t>
            </a:r>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GB" smtClean="0"/>
              <a:t>Overview for Today</a:t>
            </a:r>
          </a:p>
        </p:txBody>
      </p:sp>
      <p:sp>
        <p:nvSpPr>
          <p:cNvPr id="3612675" name="Rectangle 3"/>
          <p:cNvSpPr>
            <a:spLocks noGrp="1" noChangeArrowheads="1"/>
          </p:cNvSpPr>
          <p:nvPr>
            <p:ph type="body" idx="1"/>
          </p:nvPr>
        </p:nvSpPr>
        <p:spPr>
          <a:xfrm>
            <a:off x="785813" y="1143000"/>
            <a:ext cx="7345362" cy="4986338"/>
          </a:xfrm>
        </p:spPr>
        <p:txBody>
          <a:bodyPr>
            <a:normAutofit lnSpcReduction="10000"/>
          </a:bodyPr>
          <a:lstStyle/>
          <a:p>
            <a:pPr eaLnBrk="1" hangingPunct="1">
              <a:lnSpc>
                <a:spcPct val="90000"/>
              </a:lnSpc>
              <a:defRPr/>
            </a:pPr>
            <a:r>
              <a:rPr lang="en-GB" sz="2000" dirty="0" smtClean="0"/>
              <a:t>Introductions &amp; Objectives</a:t>
            </a:r>
          </a:p>
          <a:p>
            <a:pPr eaLnBrk="1" hangingPunct="1">
              <a:lnSpc>
                <a:spcPct val="90000"/>
              </a:lnSpc>
              <a:defRPr/>
            </a:pPr>
            <a:endParaRPr lang="en-GB" sz="2000" dirty="0" smtClean="0"/>
          </a:p>
          <a:p>
            <a:pPr eaLnBrk="1" hangingPunct="1">
              <a:lnSpc>
                <a:spcPct val="90000"/>
              </a:lnSpc>
              <a:defRPr/>
            </a:pPr>
            <a:r>
              <a:rPr lang="en-GB" sz="2000" dirty="0" smtClean="0"/>
              <a:t>Introducing Saville Consulting Wave</a:t>
            </a:r>
          </a:p>
          <a:p>
            <a:pPr eaLnBrk="1" hangingPunct="1">
              <a:lnSpc>
                <a:spcPct val="90000"/>
              </a:lnSpc>
              <a:defRPr/>
            </a:pPr>
            <a:endParaRPr lang="en-GB" sz="2000" dirty="0" smtClean="0"/>
          </a:p>
          <a:p>
            <a:pPr eaLnBrk="1" hangingPunct="1">
              <a:lnSpc>
                <a:spcPct val="90000"/>
              </a:lnSpc>
              <a:defRPr/>
            </a:pPr>
            <a:r>
              <a:rPr lang="en-GB" sz="2000" dirty="0" smtClean="0"/>
              <a:t>Wave Expert Report</a:t>
            </a:r>
          </a:p>
          <a:p>
            <a:pPr eaLnBrk="1" hangingPunct="1">
              <a:lnSpc>
                <a:spcPct val="90000"/>
              </a:lnSpc>
              <a:defRPr/>
            </a:pPr>
            <a:endParaRPr lang="en-GB" sz="2000" dirty="0" smtClean="0"/>
          </a:p>
          <a:p>
            <a:pPr eaLnBrk="1" hangingPunct="1">
              <a:lnSpc>
                <a:spcPct val="90000"/>
              </a:lnSpc>
              <a:defRPr/>
            </a:pPr>
            <a:r>
              <a:rPr lang="en-GB" sz="2000" dirty="0" smtClean="0"/>
              <a:t>Administration &amp; Feedback of Wave</a:t>
            </a:r>
          </a:p>
          <a:p>
            <a:pPr eaLnBrk="1" hangingPunct="1">
              <a:defRPr/>
            </a:pPr>
            <a:endParaRPr lang="en-GB" sz="2000" dirty="0" smtClean="0"/>
          </a:p>
          <a:p>
            <a:pPr eaLnBrk="1" hangingPunct="1">
              <a:defRPr/>
            </a:pPr>
            <a:r>
              <a:rPr lang="en-GB" sz="2000" dirty="0" smtClean="0"/>
              <a:t>Technical properties of Wave</a:t>
            </a:r>
          </a:p>
          <a:p>
            <a:pPr eaLnBrk="1" hangingPunct="1">
              <a:defRPr/>
            </a:pPr>
            <a:endParaRPr lang="en-GB" sz="2000" dirty="0" smtClean="0"/>
          </a:p>
          <a:p>
            <a:pPr eaLnBrk="1" hangingPunct="1">
              <a:defRPr/>
            </a:pPr>
            <a:r>
              <a:rPr lang="en-GB" sz="2000" dirty="0" smtClean="0"/>
              <a:t>Wave practical feedback sessions</a:t>
            </a:r>
          </a:p>
          <a:p>
            <a:pPr eaLnBrk="1" hangingPunct="1">
              <a:defRPr/>
            </a:pPr>
            <a:endParaRPr lang="en-GB" sz="2000" dirty="0" smtClean="0"/>
          </a:p>
          <a:p>
            <a:pPr eaLnBrk="1" hangingPunct="1">
              <a:defRPr/>
            </a:pPr>
            <a:r>
              <a:rPr lang="en-GB" sz="2000" dirty="0" smtClean="0"/>
              <a:t>Additional Wave Reports</a:t>
            </a:r>
          </a:p>
          <a:p>
            <a:pPr eaLnBrk="1" hangingPunct="1">
              <a:defRPr/>
            </a:pPr>
            <a:endParaRPr lang="en-GB" sz="2000" dirty="0" smtClean="0"/>
          </a:p>
          <a:p>
            <a:pPr eaLnBrk="1" hangingPunct="1">
              <a:defRPr/>
            </a:pPr>
            <a:r>
              <a:rPr lang="en-GB" sz="2000" dirty="0" smtClean="0"/>
              <a:t>Next Steps</a:t>
            </a:r>
          </a:p>
          <a:p>
            <a:pPr eaLnBrk="1" hangingPunct="1">
              <a:lnSpc>
                <a:spcPct val="90000"/>
              </a:lnSpc>
              <a:defRPr/>
            </a:pPr>
            <a:endParaRPr lang="en-GB" sz="2000" dirty="0" smtClean="0"/>
          </a:p>
          <a:p>
            <a:pPr eaLnBrk="1" hangingPunct="1">
              <a:lnSpc>
                <a:spcPct val="90000"/>
              </a:lnSpc>
              <a:defRPr/>
            </a:pPr>
            <a:endParaRPr lang="en-GB" sz="2000"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GB" smtClean="0"/>
              <a:t>What are Styles?</a:t>
            </a:r>
          </a:p>
        </p:txBody>
      </p:sp>
      <p:sp>
        <p:nvSpPr>
          <p:cNvPr id="32771" name="Rectangle 3"/>
          <p:cNvSpPr>
            <a:spLocks noGrp="1" noChangeArrowheads="1"/>
          </p:cNvSpPr>
          <p:nvPr>
            <p:ph type="body" idx="1"/>
          </p:nvPr>
        </p:nvSpPr>
        <p:spPr>
          <a:xfrm>
            <a:off x="665163" y="971550"/>
            <a:ext cx="7345362" cy="4456113"/>
          </a:xfrm>
          <a:noFill/>
        </p:spPr>
        <p:txBody>
          <a:bodyPr/>
          <a:lstStyle/>
          <a:p>
            <a:pPr eaLnBrk="1" hangingPunct="1">
              <a:lnSpc>
                <a:spcPct val="160000"/>
              </a:lnSpc>
              <a:buFont typeface="Arial" charset="0"/>
              <a:buNone/>
            </a:pPr>
            <a:r>
              <a:rPr lang="en-GB" sz="2800" i="1" smtClean="0"/>
              <a:t>    </a:t>
            </a:r>
            <a:r>
              <a:rPr lang="en-GB" sz="2800" b="1" i="1" smtClean="0">
                <a:latin typeface="Bradley Hand ITC" pitchFamily="66" charset="0"/>
              </a:rPr>
              <a:t>“Styles are a combination of the motives and talents of individuals.  What individuals want, and what individuals see themselves as good at, are both critical to predicting the culture people prefer to work in, and their performance at work .”</a:t>
            </a:r>
          </a:p>
          <a:p>
            <a:pPr eaLnBrk="1" hangingPunct="1">
              <a:lnSpc>
                <a:spcPct val="160000"/>
              </a:lnSpc>
              <a:buFont typeface="Arial" charset="0"/>
              <a:buNone/>
            </a:pPr>
            <a:r>
              <a:rPr lang="en-GB" sz="1600" i="1" smtClean="0">
                <a:solidFill>
                  <a:schemeClr val="tx1"/>
                </a:solidFill>
              </a:rPr>
              <a:t>                                                                        </a:t>
            </a:r>
            <a:r>
              <a:rPr lang="en-GB" sz="1800" i="1" smtClean="0"/>
              <a:t>Professor Peter Saville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250825" y="404813"/>
            <a:ext cx="4772025" cy="576262"/>
          </a:xfrm>
        </p:spPr>
        <p:txBody>
          <a:bodyPr/>
          <a:lstStyle/>
          <a:p>
            <a:pPr eaLnBrk="1" hangingPunct="1"/>
            <a:r>
              <a:rPr lang="en-GB" smtClean="0"/>
              <a:t>What are Motives?</a:t>
            </a:r>
            <a:br>
              <a:rPr lang="en-GB" smtClean="0"/>
            </a:br>
            <a:endParaRPr lang="en-GB" smtClean="0"/>
          </a:p>
        </p:txBody>
      </p:sp>
      <p:sp>
        <p:nvSpPr>
          <p:cNvPr id="33795" name="Rectangle 4"/>
          <p:cNvSpPr>
            <a:spLocks noChangeArrowheads="1"/>
          </p:cNvSpPr>
          <p:nvPr/>
        </p:nvSpPr>
        <p:spPr bwMode="auto">
          <a:xfrm>
            <a:off x="393700" y="692150"/>
            <a:ext cx="8210550" cy="2736850"/>
          </a:xfrm>
          <a:prstGeom prst="rect">
            <a:avLst/>
          </a:prstGeom>
          <a:noFill/>
          <a:ln w="9525">
            <a:noFill/>
            <a:miter lim="800000"/>
            <a:headEnd/>
            <a:tailEnd/>
          </a:ln>
        </p:spPr>
        <p:txBody>
          <a:bodyPr anchor="ctr"/>
          <a:lstStyle/>
          <a:p>
            <a:pPr marL="342900" indent="-342900" algn="l">
              <a:lnSpc>
                <a:spcPct val="150000"/>
              </a:lnSpc>
              <a:spcBef>
                <a:spcPct val="20000"/>
              </a:spcBef>
              <a:buFont typeface="Arial" charset="0"/>
              <a:buChar char="»"/>
            </a:pPr>
            <a:r>
              <a:rPr lang="en-GB" sz="2000"/>
              <a:t>Motives are the ‘need’ items of the questionnaire</a:t>
            </a:r>
          </a:p>
          <a:p>
            <a:pPr marL="342900" indent="-342900" algn="l">
              <a:lnSpc>
                <a:spcPct val="150000"/>
              </a:lnSpc>
              <a:spcBef>
                <a:spcPct val="20000"/>
              </a:spcBef>
              <a:buFont typeface="Arial" charset="0"/>
              <a:buChar char="»"/>
            </a:pPr>
            <a:r>
              <a:rPr lang="en-GB" sz="2000"/>
              <a:t>They measure the individual’s needs / wants / desires / preferences</a:t>
            </a:r>
          </a:p>
          <a:p>
            <a:pPr marL="342900" indent="-342900" algn="l">
              <a:lnSpc>
                <a:spcPct val="150000"/>
              </a:lnSpc>
              <a:spcBef>
                <a:spcPct val="20000"/>
              </a:spcBef>
              <a:buFont typeface="Arial" charset="0"/>
              <a:buChar char="»"/>
            </a:pPr>
            <a:r>
              <a:rPr lang="en-GB" sz="2000"/>
              <a:t>They reveal what the individual is motivated or driven by</a:t>
            </a:r>
          </a:p>
        </p:txBody>
      </p:sp>
      <p:grpSp>
        <p:nvGrpSpPr>
          <p:cNvPr id="2" name="Group 5"/>
          <p:cNvGrpSpPr>
            <a:grpSpLocks/>
          </p:cNvGrpSpPr>
          <p:nvPr/>
        </p:nvGrpSpPr>
        <p:grpSpPr bwMode="auto">
          <a:xfrm>
            <a:off x="541338" y="4510088"/>
            <a:ext cx="1798637" cy="1223962"/>
            <a:chOff x="431" y="2976"/>
            <a:chExt cx="1133" cy="771"/>
          </a:xfrm>
        </p:grpSpPr>
        <p:grpSp>
          <p:nvGrpSpPr>
            <p:cNvPr id="3" name="Group 6"/>
            <p:cNvGrpSpPr>
              <a:grpSpLocks/>
            </p:cNvGrpSpPr>
            <p:nvPr/>
          </p:nvGrpSpPr>
          <p:grpSpPr bwMode="auto">
            <a:xfrm>
              <a:off x="1111" y="3248"/>
              <a:ext cx="453" cy="499"/>
              <a:chOff x="1565" y="2614"/>
              <a:chExt cx="953" cy="998"/>
            </a:xfrm>
          </p:grpSpPr>
          <p:sp>
            <p:nvSpPr>
              <p:cNvPr id="33819" name="Freeform 7"/>
              <p:cNvSpPr>
                <a:spLocks/>
              </p:cNvSpPr>
              <p:nvPr/>
            </p:nvSpPr>
            <p:spPr bwMode="auto">
              <a:xfrm>
                <a:off x="1565" y="3158"/>
                <a:ext cx="952" cy="454"/>
              </a:xfrm>
              <a:custGeom>
                <a:avLst/>
                <a:gdLst>
                  <a:gd name="T0" fmla="*/ 453 w 952"/>
                  <a:gd name="T1" fmla="*/ 0 h 454"/>
                  <a:gd name="T2" fmla="*/ 952 w 952"/>
                  <a:gd name="T3" fmla="*/ 181 h 454"/>
                  <a:gd name="T4" fmla="*/ 499 w 952"/>
                  <a:gd name="T5" fmla="*/ 454 h 454"/>
                  <a:gd name="T6" fmla="*/ 0 w 952"/>
                  <a:gd name="T7" fmla="*/ 272 h 454"/>
                  <a:gd name="T8" fmla="*/ 453 w 952"/>
                  <a:gd name="T9" fmla="*/ 0 h 454"/>
                  <a:gd name="T10" fmla="*/ 0 60000 65536"/>
                  <a:gd name="T11" fmla="*/ 0 60000 65536"/>
                  <a:gd name="T12" fmla="*/ 0 60000 65536"/>
                  <a:gd name="T13" fmla="*/ 0 60000 65536"/>
                  <a:gd name="T14" fmla="*/ 0 60000 65536"/>
                  <a:gd name="T15" fmla="*/ 0 w 952"/>
                  <a:gd name="T16" fmla="*/ 0 h 454"/>
                  <a:gd name="T17" fmla="*/ 952 w 952"/>
                  <a:gd name="T18" fmla="*/ 454 h 454"/>
                </a:gdLst>
                <a:ahLst/>
                <a:cxnLst>
                  <a:cxn ang="T10">
                    <a:pos x="T0" y="T1"/>
                  </a:cxn>
                  <a:cxn ang="T11">
                    <a:pos x="T2" y="T3"/>
                  </a:cxn>
                  <a:cxn ang="T12">
                    <a:pos x="T4" y="T5"/>
                  </a:cxn>
                  <a:cxn ang="T13">
                    <a:pos x="T6" y="T7"/>
                  </a:cxn>
                  <a:cxn ang="T14">
                    <a:pos x="T8" y="T9"/>
                  </a:cxn>
                </a:cxnLst>
                <a:rect l="T15" t="T16" r="T17" b="T18"/>
                <a:pathLst>
                  <a:path w="952" h="454">
                    <a:moveTo>
                      <a:pt x="453" y="0"/>
                    </a:moveTo>
                    <a:lnTo>
                      <a:pt x="952" y="181"/>
                    </a:lnTo>
                    <a:lnTo>
                      <a:pt x="499" y="454"/>
                    </a:lnTo>
                    <a:lnTo>
                      <a:pt x="0" y="272"/>
                    </a:lnTo>
                    <a:lnTo>
                      <a:pt x="453" y="0"/>
                    </a:lnTo>
                    <a:close/>
                  </a:path>
                </a:pathLst>
              </a:custGeom>
              <a:solidFill>
                <a:srgbClr val="009BB0"/>
              </a:solidFill>
              <a:ln w="9525">
                <a:solidFill>
                  <a:schemeClr val="bg1"/>
                </a:solidFill>
                <a:round/>
                <a:headEnd/>
                <a:tailEnd/>
              </a:ln>
            </p:spPr>
            <p:txBody>
              <a:bodyPr/>
              <a:lstStyle/>
              <a:p>
                <a:endParaRPr lang="en-GB"/>
              </a:p>
            </p:txBody>
          </p:sp>
          <p:sp>
            <p:nvSpPr>
              <p:cNvPr id="33820" name="Freeform 8"/>
              <p:cNvSpPr>
                <a:spLocks/>
              </p:cNvSpPr>
              <p:nvPr/>
            </p:nvSpPr>
            <p:spPr bwMode="auto">
              <a:xfrm>
                <a:off x="2064" y="2795"/>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alpha val="61960"/>
                </a:srgbClr>
              </a:solidFill>
              <a:ln w="9525">
                <a:solidFill>
                  <a:schemeClr val="bg1"/>
                </a:solidFill>
                <a:round/>
                <a:headEnd/>
                <a:tailEnd/>
              </a:ln>
            </p:spPr>
            <p:txBody>
              <a:bodyPr/>
              <a:lstStyle/>
              <a:p>
                <a:endParaRPr lang="en-GB"/>
              </a:p>
            </p:txBody>
          </p:sp>
          <p:sp>
            <p:nvSpPr>
              <p:cNvPr id="33821" name="Freeform 9"/>
              <p:cNvSpPr>
                <a:spLocks/>
              </p:cNvSpPr>
              <p:nvPr/>
            </p:nvSpPr>
            <p:spPr bwMode="auto">
              <a:xfrm>
                <a:off x="1565" y="2614"/>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solidFill>
              <a:ln w="9525">
                <a:solidFill>
                  <a:schemeClr val="bg1"/>
                </a:solidFill>
                <a:round/>
                <a:headEnd/>
                <a:tailEnd/>
              </a:ln>
            </p:spPr>
            <p:txBody>
              <a:bodyPr/>
              <a:lstStyle/>
              <a:p>
                <a:endParaRPr lang="en-GB"/>
              </a:p>
            </p:txBody>
          </p:sp>
          <p:sp>
            <p:nvSpPr>
              <p:cNvPr id="33822" name="Freeform 10"/>
              <p:cNvSpPr>
                <a:spLocks/>
              </p:cNvSpPr>
              <p:nvPr/>
            </p:nvSpPr>
            <p:spPr bwMode="auto">
              <a:xfrm>
                <a:off x="1565" y="2614"/>
                <a:ext cx="952" cy="408"/>
              </a:xfrm>
              <a:custGeom>
                <a:avLst/>
                <a:gdLst>
                  <a:gd name="T0" fmla="*/ 453 w 952"/>
                  <a:gd name="T1" fmla="*/ 0 h 408"/>
                  <a:gd name="T2" fmla="*/ 952 w 952"/>
                  <a:gd name="T3" fmla="*/ 181 h 408"/>
                  <a:gd name="T4" fmla="*/ 499 w 952"/>
                  <a:gd name="T5" fmla="*/ 408 h 408"/>
                  <a:gd name="T6" fmla="*/ 0 w 952"/>
                  <a:gd name="T7" fmla="*/ 226 h 408"/>
                  <a:gd name="T8" fmla="*/ 453 w 952"/>
                  <a:gd name="T9" fmla="*/ 0 h 408"/>
                  <a:gd name="T10" fmla="*/ 0 60000 65536"/>
                  <a:gd name="T11" fmla="*/ 0 60000 65536"/>
                  <a:gd name="T12" fmla="*/ 0 60000 65536"/>
                  <a:gd name="T13" fmla="*/ 0 60000 65536"/>
                  <a:gd name="T14" fmla="*/ 0 60000 65536"/>
                  <a:gd name="T15" fmla="*/ 0 w 952"/>
                  <a:gd name="T16" fmla="*/ 0 h 408"/>
                  <a:gd name="T17" fmla="*/ 952 w 952"/>
                  <a:gd name="T18" fmla="*/ 408 h 408"/>
                </a:gdLst>
                <a:ahLst/>
                <a:cxnLst>
                  <a:cxn ang="T10">
                    <a:pos x="T0" y="T1"/>
                  </a:cxn>
                  <a:cxn ang="T11">
                    <a:pos x="T2" y="T3"/>
                  </a:cxn>
                  <a:cxn ang="T12">
                    <a:pos x="T4" y="T5"/>
                  </a:cxn>
                  <a:cxn ang="T13">
                    <a:pos x="T6" y="T7"/>
                  </a:cxn>
                  <a:cxn ang="T14">
                    <a:pos x="T8" y="T9"/>
                  </a:cxn>
                </a:cxnLst>
                <a:rect l="T15" t="T16" r="T17" b="T18"/>
                <a:pathLst>
                  <a:path w="952" h="408">
                    <a:moveTo>
                      <a:pt x="453" y="0"/>
                    </a:moveTo>
                    <a:lnTo>
                      <a:pt x="952" y="181"/>
                    </a:lnTo>
                    <a:lnTo>
                      <a:pt x="499" y="408"/>
                    </a:lnTo>
                    <a:lnTo>
                      <a:pt x="0" y="226"/>
                    </a:lnTo>
                    <a:lnTo>
                      <a:pt x="453" y="0"/>
                    </a:lnTo>
                    <a:close/>
                  </a:path>
                </a:pathLst>
              </a:custGeom>
              <a:solidFill>
                <a:srgbClr val="009BB0"/>
              </a:solidFill>
              <a:ln w="9525">
                <a:solidFill>
                  <a:schemeClr val="bg1"/>
                </a:solidFill>
                <a:round/>
                <a:headEnd/>
                <a:tailEnd/>
              </a:ln>
            </p:spPr>
            <p:txBody>
              <a:bodyPr/>
              <a:lstStyle/>
              <a:p>
                <a:endParaRPr lang="en-GB"/>
              </a:p>
            </p:txBody>
          </p:sp>
          <p:sp>
            <p:nvSpPr>
              <p:cNvPr id="33823" name="Freeform 11"/>
              <p:cNvSpPr>
                <a:spLocks/>
              </p:cNvSpPr>
              <p:nvPr/>
            </p:nvSpPr>
            <p:spPr bwMode="auto">
              <a:xfrm>
                <a:off x="1565" y="2840"/>
                <a:ext cx="499" cy="772"/>
              </a:xfrm>
              <a:custGeom>
                <a:avLst/>
                <a:gdLst>
                  <a:gd name="T0" fmla="*/ 0 w 499"/>
                  <a:gd name="T1" fmla="*/ 0 h 772"/>
                  <a:gd name="T2" fmla="*/ 499 w 499"/>
                  <a:gd name="T3" fmla="*/ 182 h 772"/>
                  <a:gd name="T4" fmla="*/ 499 w 499"/>
                  <a:gd name="T5" fmla="*/ 772 h 772"/>
                  <a:gd name="T6" fmla="*/ 0 w 499"/>
                  <a:gd name="T7" fmla="*/ 590 h 772"/>
                  <a:gd name="T8" fmla="*/ 0 w 499"/>
                  <a:gd name="T9" fmla="*/ 0 h 772"/>
                  <a:gd name="T10" fmla="*/ 0 60000 65536"/>
                  <a:gd name="T11" fmla="*/ 0 60000 65536"/>
                  <a:gd name="T12" fmla="*/ 0 60000 65536"/>
                  <a:gd name="T13" fmla="*/ 0 60000 65536"/>
                  <a:gd name="T14" fmla="*/ 0 60000 65536"/>
                  <a:gd name="T15" fmla="*/ 0 w 499"/>
                  <a:gd name="T16" fmla="*/ 0 h 772"/>
                  <a:gd name="T17" fmla="*/ 499 w 499"/>
                  <a:gd name="T18" fmla="*/ 772 h 772"/>
                </a:gdLst>
                <a:ahLst/>
                <a:cxnLst>
                  <a:cxn ang="T10">
                    <a:pos x="T0" y="T1"/>
                  </a:cxn>
                  <a:cxn ang="T11">
                    <a:pos x="T2" y="T3"/>
                  </a:cxn>
                  <a:cxn ang="T12">
                    <a:pos x="T4" y="T5"/>
                  </a:cxn>
                  <a:cxn ang="T13">
                    <a:pos x="T6" y="T7"/>
                  </a:cxn>
                  <a:cxn ang="T14">
                    <a:pos x="T8" y="T9"/>
                  </a:cxn>
                </a:cxnLst>
                <a:rect l="T15" t="T16" r="T17" b="T18"/>
                <a:pathLst>
                  <a:path w="499" h="772">
                    <a:moveTo>
                      <a:pt x="0" y="0"/>
                    </a:moveTo>
                    <a:lnTo>
                      <a:pt x="499" y="182"/>
                    </a:lnTo>
                    <a:lnTo>
                      <a:pt x="499" y="772"/>
                    </a:lnTo>
                    <a:lnTo>
                      <a:pt x="0" y="590"/>
                    </a:lnTo>
                    <a:lnTo>
                      <a:pt x="0" y="0"/>
                    </a:lnTo>
                    <a:close/>
                  </a:path>
                </a:pathLst>
              </a:custGeom>
              <a:solidFill>
                <a:srgbClr val="009BB0">
                  <a:alpha val="50195"/>
                </a:srgbClr>
              </a:solidFill>
              <a:ln w="9525">
                <a:solidFill>
                  <a:schemeClr val="bg1"/>
                </a:solidFill>
                <a:round/>
                <a:headEnd/>
                <a:tailEnd/>
              </a:ln>
            </p:spPr>
            <p:txBody>
              <a:bodyPr/>
              <a:lstStyle/>
              <a:p>
                <a:endParaRPr lang="en-GB"/>
              </a:p>
            </p:txBody>
          </p:sp>
        </p:grpSp>
        <p:sp>
          <p:nvSpPr>
            <p:cNvPr id="33817" name="Rectangle 12"/>
            <p:cNvSpPr>
              <a:spLocks noChangeArrowheads="1"/>
            </p:cNvSpPr>
            <p:nvPr/>
          </p:nvSpPr>
          <p:spPr bwMode="auto">
            <a:xfrm>
              <a:off x="431" y="2976"/>
              <a:ext cx="590" cy="231"/>
            </a:xfrm>
            <a:prstGeom prst="rect">
              <a:avLst/>
            </a:prstGeom>
            <a:noFill/>
            <a:ln w="9525">
              <a:noFill/>
              <a:miter lim="800000"/>
              <a:headEnd/>
              <a:tailEnd/>
            </a:ln>
          </p:spPr>
          <p:txBody>
            <a:bodyPr lIns="36000">
              <a:spAutoFit/>
            </a:bodyPr>
            <a:lstStyle/>
            <a:p>
              <a:pPr>
                <a:spcBef>
                  <a:spcPct val="0"/>
                </a:spcBef>
              </a:pPr>
              <a:r>
                <a:rPr lang="en-GB" sz="1800"/>
                <a:t>I want</a:t>
              </a:r>
            </a:p>
          </p:txBody>
        </p:sp>
        <p:cxnSp>
          <p:nvCxnSpPr>
            <p:cNvPr id="33818" name="AutoShape 13"/>
            <p:cNvCxnSpPr>
              <a:cxnSpLocks noChangeShapeType="1"/>
              <a:stCxn id="33817" idx="3"/>
              <a:endCxn id="33822" idx="4"/>
            </p:cNvCxnSpPr>
            <p:nvPr/>
          </p:nvCxnSpPr>
          <p:spPr bwMode="auto">
            <a:xfrm>
              <a:off x="1021" y="3092"/>
              <a:ext cx="306" cy="156"/>
            </a:xfrm>
            <a:prstGeom prst="bentConnector2">
              <a:avLst/>
            </a:prstGeom>
            <a:noFill/>
            <a:ln w="9525">
              <a:solidFill>
                <a:schemeClr val="bg2"/>
              </a:solidFill>
              <a:miter lim="800000"/>
              <a:headEnd/>
              <a:tailEnd type="stealth" w="med" len="med"/>
            </a:ln>
          </p:spPr>
        </p:cxnSp>
      </p:grpSp>
      <p:grpSp>
        <p:nvGrpSpPr>
          <p:cNvPr id="4" name="Group 14"/>
          <p:cNvGrpSpPr>
            <a:grpSpLocks/>
          </p:cNvGrpSpPr>
          <p:nvPr/>
        </p:nvGrpSpPr>
        <p:grpSpPr bwMode="auto">
          <a:xfrm>
            <a:off x="3635375" y="4510088"/>
            <a:ext cx="1944688" cy="1223962"/>
            <a:chOff x="2290" y="2976"/>
            <a:chExt cx="1225" cy="771"/>
          </a:xfrm>
        </p:grpSpPr>
        <p:grpSp>
          <p:nvGrpSpPr>
            <p:cNvPr id="5" name="Group 15"/>
            <p:cNvGrpSpPr>
              <a:grpSpLocks/>
            </p:cNvGrpSpPr>
            <p:nvPr/>
          </p:nvGrpSpPr>
          <p:grpSpPr bwMode="auto">
            <a:xfrm>
              <a:off x="2290" y="3248"/>
              <a:ext cx="453" cy="499"/>
              <a:chOff x="1565" y="2614"/>
              <a:chExt cx="953" cy="998"/>
            </a:xfrm>
          </p:grpSpPr>
          <p:sp>
            <p:nvSpPr>
              <p:cNvPr id="33811" name="Freeform 16"/>
              <p:cNvSpPr>
                <a:spLocks/>
              </p:cNvSpPr>
              <p:nvPr/>
            </p:nvSpPr>
            <p:spPr bwMode="auto">
              <a:xfrm>
                <a:off x="1565" y="3158"/>
                <a:ext cx="952" cy="454"/>
              </a:xfrm>
              <a:custGeom>
                <a:avLst/>
                <a:gdLst>
                  <a:gd name="T0" fmla="*/ 453 w 952"/>
                  <a:gd name="T1" fmla="*/ 0 h 454"/>
                  <a:gd name="T2" fmla="*/ 952 w 952"/>
                  <a:gd name="T3" fmla="*/ 181 h 454"/>
                  <a:gd name="T4" fmla="*/ 499 w 952"/>
                  <a:gd name="T5" fmla="*/ 454 h 454"/>
                  <a:gd name="T6" fmla="*/ 0 w 952"/>
                  <a:gd name="T7" fmla="*/ 272 h 454"/>
                  <a:gd name="T8" fmla="*/ 453 w 952"/>
                  <a:gd name="T9" fmla="*/ 0 h 454"/>
                  <a:gd name="T10" fmla="*/ 0 60000 65536"/>
                  <a:gd name="T11" fmla="*/ 0 60000 65536"/>
                  <a:gd name="T12" fmla="*/ 0 60000 65536"/>
                  <a:gd name="T13" fmla="*/ 0 60000 65536"/>
                  <a:gd name="T14" fmla="*/ 0 60000 65536"/>
                  <a:gd name="T15" fmla="*/ 0 w 952"/>
                  <a:gd name="T16" fmla="*/ 0 h 454"/>
                  <a:gd name="T17" fmla="*/ 952 w 952"/>
                  <a:gd name="T18" fmla="*/ 454 h 454"/>
                </a:gdLst>
                <a:ahLst/>
                <a:cxnLst>
                  <a:cxn ang="T10">
                    <a:pos x="T0" y="T1"/>
                  </a:cxn>
                  <a:cxn ang="T11">
                    <a:pos x="T2" y="T3"/>
                  </a:cxn>
                  <a:cxn ang="T12">
                    <a:pos x="T4" y="T5"/>
                  </a:cxn>
                  <a:cxn ang="T13">
                    <a:pos x="T6" y="T7"/>
                  </a:cxn>
                  <a:cxn ang="T14">
                    <a:pos x="T8" y="T9"/>
                  </a:cxn>
                </a:cxnLst>
                <a:rect l="T15" t="T16" r="T17" b="T18"/>
                <a:pathLst>
                  <a:path w="952" h="454">
                    <a:moveTo>
                      <a:pt x="453" y="0"/>
                    </a:moveTo>
                    <a:lnTo>
                      <a:pt x="952" y="181"/>
                    </a:lnTo>
                    <a:lnTo>
                      <a:pt x="499" y="454"/>
                    </a:lnTo>
                    <a:lnTo>
                      <a:pt x="0" y="272"/>
                    </a:lnTo>
                    <a:lnTo>
                      <a:pt x="453" y="0"/>
                    </a:lnTo>
                    <a:close/>
                  </a:path>
                </a:pathLst>
              </a:custGeom>
              <a:solidFill>
                <a:srgbClr val="009BB0"/>
              </a:solidFill>
              <a:ln w="9525">
                <a:solidFill>
                  <a:schemeClr val="bg1"/>
                </a:solidFill>
                <a:round/>
                <a:headEnd/>
                <a:tailEnd/>
              </a:ln>
            </p:spPr>
            <p:txBody>
              <a:bodyPr/>
              <a:lstStyle/>
              <a:p>
                <a:endParaRPr lang="en-GB"/>
              </a:p>
            </p:txBody>
          </p:sp>
          <p:sp>
            <p:nvSpPr>
              <p:cNvPr id="33812" name="Freeform 17"/>
              <p:cNvSpPr>
                <a:spLocks/>
              </p:cNvSpPr>
              <p:nvPr/>
            </p:nvSpPr>
            <p:spPr bwMode="auto">
              <a:xfrm>
                <a:off x="2064" y="2795"/>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alpha val="61960"/>
                </a:srgbClr>
              </a:solidFill>
              <a:ln w="9525">
                <a:solidFill>
                  <a:schemeClr val="bg1"/>
                </a:solidFill>
                <a:round/>
                <a:headEnd/>
                <a:tailEnd/>
              </a:ln>
            </p:spPr>
            <p:txBody>
              <a:bodyPr/>
              <a:lstStyle/>
              <a:p>
                <a:endParaRPr lang="en-GB"/>
              </a:p>
            </p:txBody>
          </p:sp>
          <p:sp>
            <p:nvSpPr>
              <p:cNvPr id="33813" name="Freeform 18"/>
              <p:cNvSpPr>
                <a:spLocks/>
              </p:cNvSpPr>
              <p:nvPr/>
            </p:nvSpPr>
            <p:spPr bwMode="auto">
              <a:xfrm>
                <a:off x="1565" y="2614"/>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solidFill>
              <a:ln w="9525">
                <a:solidFill>
                  <a:schemeClr val="bg1"/>
                </a:solidFill>
                <a:round/>
                <a:headEnd/>
                <a:tailEnd/>
              </a:ln>
            </p:spPr>
            <p:txBody>
              <a:bodyPr/>
              <a:lstStyle/>
              <a:p>
                <a:endParaRPr lang="en-GB"/>
              </a:p>
            </p:txBody>
          </p:sp>
          <p:sp>
            <p:nvSpPr>
              <p:cNvPr id="33814" name="Freeform 19"/>
              <p:cNvSpPr>
                <a:spLocks/>
              </p:cNvSpPr>
              <p:nvPr/>
            </p:nvSpPr>
            <p:spPr bwMode="auto">
              <a:xfrm>
                <a:off x="1565" y="2614"/>
                <a:ext cx="952" cy="408"/>
              </a:xfrm>
              <a:custGeom>
                <a:avLst/>
                <a:gdLst>
                  <a:gd name="T0" fmla="*/ 453 w 952"/>
                  <a:gd name="T1" fmla="*/ 0 h 408"/>
                  <a:gd name="T2" fmla="*/ 952 w 952"/>
                  <a:gd name="T3" fmla="*/ 181 h 408"/>
                  <a:gd name="T4" fmla="*/ 499 w 952"/>
                  <a:gd name="T5" fmla="*/ 408 h 408"/>
                  <a:gd name="T6" fmla="*/ 0 w 952"/>
                  <a:gd name="T7" fmla="*/ 226 h 408"/>
                  <a:gd name="T8" fmla="*/ 453 w 952"/>
                  <a:gd name="T9" fmla="*/ 0 h 408"/>
                  <a:gd name="T10" fmla="*/ 0 60000 65536"/>
                  <a:gd name="T11" fmla="*/ 0 60000 65536"/>
                  <a:gd name="T12" fmla="*/ 0 60000 65536"/>
                  <a:gd name="T13" fmla="*/ 0 60000 65536"/>
                  <a:gd name="T14" fmla="*/ 0 60000 65536"/>
                  <a:gd name="T15" fmla="*/ 0 w 952"/>
                  <a:gd name="T16" fmla="*/ 0 h 408"/>
                  <a:gd name="T17" fmla="*/ 952 w 952"/>
                  <a:gd name="T18" fmla="*/ 408 h 408"/>
                </a:gdLst>
                <a:ahLst/>
                <a:cxnLst>
                  <a:cxn ang="T10">
                    <a:pos x="T0" y="T1"/>
                  </a:cxn>
                  <a:cxn ang="T11">
                    <a:pos x="T2" y="T3"/>
                  </a:cxn>
                  <a:cxn ang="T12">
                    <a:pos x="T4" y="T5"/>
                  </a:cxn>
                  <a:cxn ang="T13">
                    <a:pos x="T6" y="T7"/>
                  </a:cxn>
                  <a:cxn ang="T14">
                    <a:pos x="T8" y="T9"/>
                  </a:cxn>
                </a:cxnLst>
                <a:rect l="T15" t="T16" r="T17" b="T18"/>
                <a:pathLst>
                  <a:path w="952" h="408">
                    <a:moveTo>
                      <a:pt x="453" y="0"/>
                    </a:moveTo>
                    <a:lnTo>
                      <a:pt x="952" y="181"/>
                    </a:lnTo>
                    <a:lnTo>
                      <a:pt x="499" y="408"/>
                    </a:lnTo>
                    <a:lnTo>
                      <a:pt x="0" y="226"/>
                    </a:lnTo>
                    <a:lnTo>
                      <a:pt x="453" y="0"/>
                    </a:lnTo>
                    <a:close/>
                  </a:path>
                </a:pathLst>
              </a:custGeom>
              <a:solidFill>
                <a:srgbClr val="009BB0"/>
              </a:solidFill>
              <a:ln w="9525">
                <a:solidFill>
                  <a:schemeClr val="bg1"/>
                </a:solidFill>
                <a:round/>
                <a:headEnd/>
                <a:tailEnd/>
              </a:ln>
            </p:spPr>
            <p:txBody>
              <a:bodyPr/>
              <a:lstStyle/>
              <a:p>
                <a:endParaRPr lang="en-GB"/>
              </a:p>
            </p:txBody>
          </p:sp>
          <p:sp>
            <p:nvSpPr>
              <p:cNvPr id="33815" name="Freeform 20"/>
              <p:cNvSpPr>
                <a:spLocks/>
              </p:cNvSpPr>
              <p:nvPr/>
            </p:nvSpPr>
            <p:spPr bwMode="auto">
              <a:xfrm>
                <a:off x="1565" y="2840"/>
                <a:ext cx="499" cy="772"/>
              </a:xfrm>
              <a:custGeom>
                <a:avLst/>
                <a:gdLst>
                  <a:gd name="T0" fmla="*/ 0 w 499"/>
                  <a:gd name="T1" fmla="*/ 0 h 772"/>
                  <a:gd name="T2" fmla="*/ 499 w 499"/>
                  <a:gd name="T3" fmla="*/ 182 h 772"/>
                  <a:gd name="T4" fmla="*/ 499 w 499"/>
                  <a:gd name="T5" fmla="*/ 772 h 772"/>
                  <a:gd name="T6" fmla="*/ 0 w 499"/>
                  <a:gd name="T7" fmla="*/ 590 h 772"/>
                  <a:gd name="T8" fmla="*/ 0 w 499"/>
                  <a:gd name="T9" fmla="*/ 0 h 772"/>
                  <a:gd name="T10" fmla="*/ 0 60000 65536"/>
                  <a:gd name="T11" fmla="*/ 0 60000 65536"/>
                  <a:gd name="T12" fmla="*/ 0 60000 65536"/>
                  <a:gd name="T13" fmla="*/ 0 60000 65536"/>
                  <a:gd name="T14" fmla="*/ 0 60000 65536"/>
                  <a:gd name="T15" fmla="*/ 0 w 499"/>
                  <a:gd name="T16" fmla="*/ 0 h 772"/>
                  <a:gd name="T17" fmla="*/ 499 w 499"/>
                  <a:gd name="T18" fmla="*/ 772 h 772"/>
                </a:gdLst>
                <a:ahLst/>
                <a:cxnLst>
                  <a:cxn ang="T10">
                    <a:pos x="T0" y="T1"/>
                  </a:cxn>
                  <a:cxn ang="T11">
                    <a:pos x="T2" y="T3"/>
                  </a:cxn>
                  <a:cxn ang="T12">
                    <a:pos x="T4" y="T5"/>
                  </a:cxn>
                  <a:cxn ang="T13">
                    <a:pos x="T6" y="T7"/>
                  </a:cxn>
                  <a:cxn ang="T14">
                    <a:pos x="T8" y="T9"/>
                  </a:cxn>
                </a:cxnLst>
                <a:rect l="T15" t="T16" r="T17" b="T18"/>
                <a:pathLst>
                  <a:path w="499" h="772">
                    <a:moveTo>
                      <a:pt x="0" y="0"/>
                    </a:moveTo>
                    <a:lnTo>
                      <a:pt x="499" y="182"/>
                    </a:lnTo>
                    <a:lnTo>
                      <a:pt x="499" y="772"/>
                    </a:lnTo>
                    <a:lnTo>
                      <a:pt x="0" y="590"/>
                    </a:lnTo>
                    <a:lnTo>
                      <a:pt x="0" y="0"/>
                    </a:lnTo>
                    <a:close/>
                  </a:path>
                </a:pathLst>
              </a:custGeom>
              <a:solidFill>
                <a:srgbClr val="009BB0">
                  <a:alpha val="50195"/>
                </a:srgbClr>
              </a:solidFill>
              <a:ln w="9525">
                <a:solidFill>
                  <a:schemeClr val="bg1"/>
                </a:solidFill>
                <a:round/>
                <a:headEnd/>
                <a:tailEnd/>
              </a:ln>
            </p:spPr>
            <p:txBody>
              <a:bodyPr/>
              <a:lstStyle/>
              <a:p>
                <a:endParaRPr lang="en-GB"/>
              </a:p>
            </p:txBody>
          </p:sp>
        </p:grpSp>
        <p:sp>
          <p:nvSpPr>
            <p:cNvPr id="33809" name="Rectangle 21"/>
            <p:cNvSpPr>
              <a:spLocks noChangeArrowheads="1"/>
            </p:cNvSpPr>
            <p:nvPr/>
          </p:nvSpPr>
          <p:spPr bwMode="auto">
            <a:xfrm>
              <a:off x="2925" y="2976"/>
              <a:ext cx="590" cy="231"/>
            </a:xfrm>
            <a:prstGeom prst="rect">
              <a:avLst/>
            </a:prstGeom>
            <a:noFill/>
            <a:ln w="9525">
              <a:noFill/>
              <a:miter lim="800000"/>
              <a:headEnd/>
              <a:tailEnd/>
            </a:ln>
          </p:spPr>
          <p:txBody>
            <a:bodyPr lIns="36000">
              <a:spAutoFit/>
            </a:bodyPr>
            <a:lstStyle/>
            <a:p>
              <a:pPr>
                <a:spcBef>
                  <a:spcPct val="0"/>
                </a:spcBef>
              </a:pPr>
              <a:r>
                <a:rPr lang="en-GB" sz="1800"/>
                <a:t>I enjoy</a:t>
              </a:r>
            </a:p>
          </p:txBody>
        </p:sp>
        <p:cxnSp>
          <p:nvCxnSpPr>
            <p:cNvPr id="33810" name="AutoShape 22"/>
            <p:cNvCxnSpPr>
              <a:cxnSpLocks noChangeShapeType="1"/>
              <a:stCxn id="33809" idx="1"/>
              <a:endCxn id="33814" idx="4"/>
            </p:cNvCxnSpPr>
            <p:nvPr/>
          </p:nvCxnSpPr>
          <p:spPr bwMode="auto">
            <a:xfrm rot="10800000" flipV="1">
              <a:off x="2506" y="3092"/>
              <a:ext cx="419" cy="156"/>
            </a:xfrm>
            <a:prstGeom prst="bentConnector2">
              <a:avLst/>
            </a:prstGeom>
            <a:noFill/>
            <a:ln w="9525">
              <a:solidFill>
                <a:schemeClr val="bg2"/>
              </a:solidFill>
              <a:miter lim="800000"/>
              <a:headEnd/>
              <a:tailEnd type="stealth" w="med" len="med"/>
            </a:ln>
          </p:spPr>
        </p:cxnSp>
      </p:grpSp>
      <p:grpSp>
        <p:nvGrpSpPr>
          <p:cNvPr id="6" name="Group 23"/>
          <p:cNvGrpSpPr>
            <a:grpSpLocks/>
          </p:cNvGrpSpPr>
          <p:nvPr/>
        </p:nvGrpSpPr>
        <p:grpSpPr bwMode="auto">
          <a:xfrm>
            <a:off x="6300788" y="4367213"/>
            <a:ext cx="2303462" cy="1366837"/>
            <a:chOff x="3924" y="2886"/>
            <a:chExt cx="1451" cy="861"/>
          </a:xfrm>
        </p:grpSpPr>
        <p:grpSp>
          <p:nvGrpSpPr>
            <p:cNvPr id="7" name="Group 24"/>
            <p:cNvGrpSpPr>
              <a:grpSpLocks/>
            </p:cNvGrpSpPr>
            <p:nvPr/>
          </p:nvGrpSpPr>
          <p:grpSpPr bwMode="auto">
            <a:xfrm>
              <a:off x="3924" y="3248"/>
              <a:ext cx="453" cy="499"/>
              <a:chOff x="1565" y="2614"/>
              <a:chExt cx="953" cy="998"/>
            </a:xfrm>
          </p:grpSpPr>
          <p:sp>
            <p:nvSpPr>
              <p:cNvPr id="33803" name="Freeform 25"/>
              <p:cNvSpPr>
                <a:spLocks/>
              </p:cNvSpPr>
              <p:nvPr/>
            </p:nvSpPr>
            <p:spPr bwMode="auto">
              <a:xfrm>
                <a:off x="1565" y="3158"/>
                <a:ext cx="952" cy="454"/>
              </a:xfrm>
              <a:custGeom>
                <a:avLst/>
                <a:gdLst>
                  <a:gd name="T0" fmla="*/ 453 w 952"/>
                  <a:gd name="T1" fmla="*/ 0 h 454"/>
                  <a:gd name="T2" fmla="*/ 952 w 952"/>
                  <a:gd name="T3" fmla="*/ 181 h 454"/>
                  <a:gd name="T4" fmla="*/ 499 w 952"/>
                  <a:gd name="T5" fmla="*/ 454 h 454"/>
                  <a:gd name="T6" fmla="*/ 0 w 952"/>
                  <a:gd name="T7" fmla="*/ 272 h 454"/>
                  <a:gd name="T8" fmla="*/ 453 w 952"/>
                  <a:gd name="T9" fmla="*/ 0 h 454"/>
                  <a:gd name="T10" fmla="*/ 0 60000 65536"/>
                  <a:gd name="T11" fmla="*/ 0 60000 65536"/>
                  <a:gd name="T12" fmla="*/ 0 60000 65536"/>
                  <a:gd name="T13" fmla="*/ 0 60000 65536"/>
                  <a:gd name="T14" fmla="*/ 0 60000 65536"/>
                  <a:gd name="T15" fmla="*/ 0 w 952"/>
                  <a:gd name="T16" fmla="*/ 0 h 454"/>
                  <a:gd name="T17" fmla="*/ 952 w 952"/>
                  <a:gd name="T18" fmla="*/ 454 h 454"/>
                </a:gdLst>
                <a:ahLst/>
                <a:cxnLst>
                  <a:cxn ang="T10">
                    <a:pos x="T0" y="T1"/>
                  </a:cxn>
                  <a:cxn ang="T11">
                    <a:pos x="T2" y="T3"/>
                  </a:cxn>
                  <a:cxn ang="T12">
                    <a:pos x="T4" y="T5"/>
                  </a:cxn>
                  <a:cxn ang="T13">
                    <a:pos x="T6" y="T7"/>
                  </a:cxn>
                  <a:cxn ang="T14">
                    <a:pos x="T8" y="T9"/>
                  </a:cxn>
                </a:cxnLst>
                <a:rect l="T15" t="T16" r="T17" b="T18"/>
                <a:pathLst>
                  <a:path w="952" h="454">
                    <a:moveTo>
                      <a:pt x="453" y="0"/>
                    </a:moveTo>
                    <a:lnTo>
                      <a:pt x="952" y="181"/>
                    </a:lnTo>
                    <a:lnTo>
                      <a:pt x="499" y="454"/>
                    </a:lnTo>
                    <a:lnTo>
                      <a:pt x="0" y="272"/>
                    </a:lnTo>
                    <a:lnTo>
                      <a:pt x="453" y="0"/>
                    </a:lnTo>
                    <a:close/>
                  </a:path>
                </a:pathLst>
              </a:custGeom>
              <a:solidFill>
                <a:srgbClr val="009BB0"/>
              </a:solidFill>
              <a:ln w="9525">
                <a:solidFill>
                  <a:schemeClr val="bg1"/>
                </a:solidFill>
                <a:round/>
                <a:headEnd/>
                <a:tailEnd/>
              </a:ln>
            </p:spPr>
            <p:txBody>
              <a:bodyPr/>
              <a:lstStyle/>
              <a:p>
                <a:endParaRPr lang="en-GB"/>
              </a:p>
            </p:txBody>
          </p:sp>
          <p:sp>
            <p:nvSpPr>
              <p:cNvPr id="33804" name="Freeform 26"/>
              <p:cNvSpPr>
                <a:spLocks/>
              </p:cNvSpPr>
              <p:nvPr/>
            </p:nvSpPr>
            <p:spPr bwMode="auto">
              <a:xfrm>
                <a:off x="2064" y="2795"/>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alpha val="61960"/>
                </a:srgbClr>
              </a:solidFill>
              <a:ln w="9525">
                <a:solidFill>
                  <a:schemeClr val="bg1"/>
                </a:solidFill>
                <a:round/>
                <a:headEnd/>
                <a:tailEnd/>
              </a:ln>
            </p:spPr>
            <p:txBody>
              <a:bodyPr/>
              <a:lstStyle/>
              <a:p>
                <a:endParaRPr lang="en-GB"/>
              </a:p>
            </p:txBody>
          </p:sp>
          <p:sp>
            <p:nvSpPr>
              <p:cNvPr id="33805" name="Freeform 27"/>
              <p:cNvSpPr>
                <a:spLocks/>
              </p:cNvSpPr>
              <p:nvPr/>
            </p:nvSpPr>
            <p:spPr bwMode="auto">
              <a:xfrm>
                <a:off x="1565" y="2614"/>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solidFill>
              <a:ln w="9525">
                <a:solidFill>
                  <a:schemeClr val="bg1"/>
                </a:solidFill>
                <a:round/>
                <a:headEnd/>
                <a:tailEnd/>
              </a:ln>
            </p:spPr>
            <p:txBody>
              <a:bodyPr/>
              <a:lstStyle/>
              <a:p>
                <a:endParaRPr lang="en-GB"/>
              </a:p>
            </p:txBody>
          </p:sp>
          <p:sp>
            <p:nvSpPr>
              <p:cNvPr id="33806" name="Freeform 28"/>
              <p:cNvSpPr>
                <a:spLocks/>
              </p:cNvSpPr>
              <p:nvPr/>
            </p:nvSpPr>
            <p:spPr bwMode="auto">
              <a:xfrm>
                <a:off x="1565" y="2614"/>
                <a:ext cx="952" cy="408"/>
              </a:xfrm>
              <a:custGeom>
                <a:avLst/>
                <a:gdLst>
                  <a:gd name="T0" fmla="*/ 453 w 952"/>
                  <a:gd name="T1" fmla="*/ 0 h 408"/>
                  <a:gd name="T2" fmla="*/ 952 w 952"/>
                  <a:gd name="T3" fmla="*/ 181 h 408"/>
                  <a:gd name="T4" fmla="*/ 499 w 952"/>
                  <a:gd name="T5" fmla="*/ 408 h 408"/>
                  <a:gd name="T6" fmla="*/ 0 w 952"/>
                  <a:gd name="T7" fmla="*/ 226 h 408"/>
                  <a:gd name="T8" fmla="*/ 453 w 952"/>
                  <a:gd name="T9" fmla="*/ 0 h 408"/>
                  <a:gd name="T10" fmla="*/ 0 60000 65536"/>
                  <a:gd name="T11" fmla="*/ 0 60000 65536"/>
                  <a:gd name="T12" fmla="*/ 0 60000 65536"/>
                  <a:gd name="T13" fmla="*/ 0 60000 65536"/>
                  <a:gd name="T14" fmla="*/ 0 60000 65536"/>
                  <a:gd name="T15" fmla="*/ 0 w 952"/>
                  <a:gd name="T16" fmla="*/ 0 h 408"/>
                  <a:gd name="T17" fmla="*/ 952 w 952"/>
                  <a:gd name="T18" fmla="*/ 408 h 408"/>
                </a:gdLst>
                <a:ahLst/>
                <a:cxnLst>
                  <a:cxn ang="T10">
                    <a:pos x="T0" y="T1"/>
                  </a:cxn>
                  <a:cxn ang="T11">
                    <a:pos x="T2" y="T3"/>
                  </a:cxn>
                  <a:cxn ang="T12">
                    <a:pos x="T4" y="T5"/>
                  </a:cxn>
                  <a:cxn ang="T13">
                    <a:pos x="T6" y="T7"/>
                  </a:cxn>
                  <a:cxn ang="T14">
                    <a:pos x="T8" y="T9"/>
                  </a:cxn>
                </a:cxnLst>
                <a:rect l="T15" t="T16" r="T17" b="T18"/>
                <a:pathLst>
                  <a:path w="952" h="408">
                    <a:moveTo>
                      <a:pt x="453" y="0"/>
                    </a:moveTo>
                    <a:lnTo>
                      <a:pt x="952" y="181"/>
                    </a:lnTo>
                    <a:lnTo>
                      <a:pt x="499" y="408"/>
                    </a:lnTo>
                    <a:lnTo>
                      <a:pt x="0" y="226"/>
                    </a:lnTo>
                    <a:lnTo>
                      <a:pt x="453" y="0"/>
                    </a:lnTo>
                    <a:close/>
                  </a:path>
                </a:pathLst>
              </a:custGeom>
              <a:solidFill>
                <a:srgbClr val="009BB0"/>
              </a:solidFill>
              <a:ln w="9525">
                <a:solidFill>
                  <a:schemeClr val="bg1"/>
                </a:solidFill>
                <a:round/>
                <a:headEnd/>
                <a:tailEnd/>
              </a:ln>
            </p:spPr>
            <p:txBody>
              <a:bodyPr/>
              <a:lstStyle/>
              <a:p>
                <a:endParaRPr lang="en-GB"/>
              </a:p>
            </p:txBody>
          </p:sp>
          <p:sp>
            <p:nvSpPr>
              <p:cNvPr id="33807" name="Freeform 29"/>
              <p:cNvSpPr>
                <a:spLocks/>
              </p:cNvSpPr>
              <p:nvPr/>
            </p:nvSpPr>
            <p:spPr bwMode="auto">
              <a:xfrm>
                <a:off x="1565" y="2840"/>
                <a:ext cx="499" cy="772"/>
              </a:xfrm>
              <a:custGeom>
                <a:avLst/>
                <a:gdLst>
                  <a:gd name="T0" fmla="*/ 0 w 499"/>
                  <a:gd name="T1" fmla="*/ 0 h 772"/>
                  <a:gd name="T2" fmla="*/ 499 w 499"/>
                  <a:gd name="T3" fmla="*/ 182 h 772"/>
                  <a:gd name="T4" fmla="*/ 499 w 499"/>
                  <a:gd name="T5" fmla="*/ 772 h 772"/>
                  <a:gd name="T6" fmla="*/ 0 w 499"/>
                  <a:gd name="T7" fmla="*/ 590 h 772"/>
                  <a:gd name="T8" fmla="*/ 0 w 499"/>
                  <a:gd name="T9" fmla="*/ 0 h 772"/>
                  <a:gd name="T10" fmla="*/ 0 60000 65536"/>
                  <a:gd name="T11" fmla="*/ 0 60000 65536"/>
                  <a:gd name="T12" fmla="*/ 0 60000 65536"/>
                  <a:gd name="T13" fmla="*/ 0 60000 65536"/>
                  <a:gd name="T14" fmla="*/ 0 60000 65536"/>
                  <a:gd name="T15" fmla="*/ 0 w 499"/>
                  <a:gd name="T16" fmla="*/ 0 h 772"/>
                  <a:gd name="T17" fmla="*/ 499 w 499"/>
                  <a:gd name="T18" fmla="*/ 772 h 772"/>
                </a:gdLst>
                <a:ahLst/>
                <a:cxnLst>
                  <a:cxn ang="T10">
                    <a:pos x="T0" y="T1"/>
                  </a:cxn>
                  <a:cxn ang="T11">
                    <a:pos x="T2" y="T3"/>
                  </a:cxn>
                  <a:cxn ang="T12">
                    <a:pos x="T4" y="T5"/>
                  </a:cxn>
                  <a:cxn ang="T13">
                    <a:pos x="T6" y="T7"/>
                  </a:cxn>
                  <a:cxn ang="T14">
                    <a:pos x="T8" y="T9"/>
                  </a:cxn>
                </a:cxnLst>
                <a:rect l="T15" t="T16" r="T17" b="T18"/>
                <a:pathLst>
                  <a:path w="499" h="772">
                    <a:moveTo>
                      <a:pt x="0" y="0"/>
                    </a:moveTo>
                    <a:lnTo>
                      <a:pt x="499" y="182"/>
                    </a:lnTo>
                    <a:lnTo>
                      <a:pt x="499" y="772"/>
                    </a:lnTo>
                    <a:lnTo>
                      <a:pt x="0" y="590"/>
                    </a:lnTo>
                    <a:lnTo>
                      <a:pt x="0" y="0"/>
                    </a:lnTo>
                    <a:close/>
                  </a:path>
                </a:pathLst>
              </a:custGeom>
              <a:solidFill>
                <a:srgbClr val="009BB0">
                  <a:alpha val="50195"/>
                </a:srgbClr>
              </a:solidFill>
              <a:ln w="9525">
                <a:solidFill>
                  <a:schemeClr val="bg1"/>
                </a:solidFill>
                <a:round/>
                <a:headEnd/>
                <a:tailEnd/>
              </a:ln>
            </p:spPr>
            <p:txBody>
              <a:bodyPr/>
              <a:lstStyle/>
              <a:p>
                <a:endParaRPr lang="en-GB"/>
              </a:p>
            </p:txBody>
          </p:sp>
        </p:grpSp>
        <p:sp>
          <p:nvSpPr>
            <p:cNvPr id="33801" name="Rectangle 30"/>
            <p:cNvSpPr>
              <a:spLocks noChangeArrowheads="1"/>
            </p:cNvSpPr>
            <p:nvPr/>
          </p:nvSpPr>
          <p:spPr bwMode="auto">
            <a:xfrm>
              <a:off x="4468" y="2886"/>
              <a:ext cx="907" cy="577"/>
            </a:xfrm>
            <a:prstGeom prst="rect">
              <a:avLst/>
            </a:prstGeom>
            <a:noFill/>
            <a:ln w="9525">
              <a:noFill/>
              <a:miter lim="800000"/>
              <a:headEnd/>
              <a:tailEnd/>
            </a:ln>
          </p:spPr>
          <p:txBody>
            <a:bodyPr lIns="36000">
              <a:spAutoFit/>
            </a:bodyPr>
            <a:lstStyle/>
            <a:p>
              <a:pPr marL="179388" lvl="1" algn="l">
                <a:spcBef>
                  <a:spcPct val="0"/>
                </a:spcBef>
              </a:pPr>
              <a:r>
                <a:rPr lang="en-GB" sz="1800"/>
                <a:t>I am motivated by</a:t>
              </a:r>
            </a:p>
          </p:txBody>
        </p:sp>
        <p:cxnSp>
          <p:nvCxnSpPr>
            <p:cNvPr id="33802" name="AutoShape 31"/>
            <p:cNvCxnSpPr>
              <a:cxnSpLocks noChangeShapeType="1"/>
              <a:stCxn id="33801" idx="1"/>
              <a:endCxn id="33806" idx="4"/>
            </p:cNvCxnSpPr>
            <p:nvPr/>
          </p:nvCxnSpPr>
          <p:spPr bwMode="auto">
            <a:xfrm rot="10800000" flipV="1">
              <a:off x="4140" y="3175"/>
              <a:ext cx="328" cy="73"/>
            </a:xfrm>
            <a:prstGeom prst="bentConnector2">
              <a:avLst/>
            </a:prstGeom>
            <a:noFill/>
            <a:ln w="9525">
              <a:solidFill>
                <a:schemeClr val="bg2"/>
              </a:solidFill>
              <a:miter lim="800000"/>
              <a:headEnd/>
              <a:tailEnd type="stealth" w="med" len="med"/>
            </a:ln>
          </p:spPr>
        </p:cxnSp>
      </p:grpSp>
      <p:sp>
        <p:nvSpPr>
          <p:cNvPr id="33799" name="Text Box 32"/>
          <p:cNvSpPr txBox="1">
            <a:spLocks noChangeArrowheads="1"/>
          </p:cNvSpPr>
          <p:nvPr/>
        </p:nvSpPr>
        <p:spPr bwMode="auto">
          <a:xfrm>
            <a:off x="323850" y="3773488"/>
            <a:ext cx="4319588" cy="449262"/>
          </a:xfrm>
          <a:prstGeom prst="rect">
            <a:avLst/>
          </a:prstGeom>
          <a:noFill/>
          <a:ln w="9525">
            <a:noFill/>
            <a:miter lim="800000"/>
            <a:headEnd/>
            <a:tailEnd/>
          </a:ln>
        </p:spPr>
        <p:txBody>
          <a:bodyPr>
            <a:spAutoFit/>
          </a:bodyPr>
          <a:lstStyle/>
          <a:p>
            <a:pPr algn="l">
              <a:lnSpc>
                <a:spcPct val="130000"/>
              </a:lnSpc>
              <a:spcBef>
                <a:spcPct val="20000"/>
              </a:spcBef>
              <a:buFont typeface="Times New Roman" pitchFamily="18" charset="0"/>
              <a:buNone/>
            </a:pPr>
            <a:r>
              <a:rPr lang="en-GB" sz="1800"/>
              <a:t>Example item stems:</a:t>
            </a:r>
            <a:endParaRPr lang="en-US" sz="180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231775" y="476250"/>
            <a:ext cx="6335713" cy="574675"/>
          </a:xfrm>
        </p:spPr>
        <p:txBody>
          <a:bodyPr/>
          <a:lstStyle/>
          <a:p>
            <a:pPr eaLnBrk="1" hangingPunct="1"/>
            <a:r>
              <a:rPr lang="en-GB" smtClean="0"/>
              <a:t>What are Talents?</a:t>
            </a:r>
            <a:br>
              <a:rPr lang="en-GB" smtClean="0"/>
            </a:br>
            <a:endParaRPr lang="en-GB" smtClean="0"/>
          </a:p>
        </p:txBody>
      </p:sp>
      <p:sp>
        <p:nvSpPr>
          <p:cNvPr id="34819" name="Rectangle 3"/>
          <p:cNvSpPr>
            <a:spLocks noChangeArrowheads="1"/>
          </p:cNvSpPr>
          <p:nvPr/>
        </p:nvSpPr>
        <p:spPr bwMode="auto">
          <a:xfrm>
            <a:off x="0" y="401638"/>
            <a:ext cx="3879850" cy="939800"/>
          </a:xfrm>
          <a:prstGeom prst="rect">
            <a:avLst/>
          </a:prstGeom>
          <a:noFill/>
          <a:ln w="9525">
            <a:noFill/>
            <a:miter lim="800000"/>
            <a:headEnd/>
            <a:tailEnd/>
          </a:ln>
        </p:spPr>
        <p:txBody>
          <a:bodyPr anchor="ctr"/>
          <a:lstStyle/>
          <a:p>
            <a:pPr algn="l">
              <a:spcBef>
                <a:spcPct val="0"/>
              </a:spcBef>
            </a:pPr>
            <a:endParaRPr lang="en-GB" sz="2800">
              <a:solidFill>
                <a:srgbClr val="00B5E6"/>
              </a:solidFill>
            </a:endParaRPr>
          </a:p>
        </p:txBody>
      </p:sp>
      <p:sp>
        <p:nvSpPr>
          <p:cNvPr id="34820" name="Rectangle 4"/>
          <p:cNvSpPr>
            <a:spLocks noChangeArrowheads="1"/>
          </p:cNvSpPr>
          <p:nvPr/>
        </p:nvSpPr>
        <p:spPr bwMode="auto">
          <a:xfrm>
            <a:off x="395288" y="1196975"/>
            <a:ext cx="7705725" cy="2305050"/>
          </a:xfrm>
          <a:prstGeom prst="rect">
            <a:avLst/>
          </a:prstGeom>
          <a:noFill/>
          <a:ln w="9525">
            <a:noFill/>
            <a:miter lim="800000"/>
            <a:headEnd/>
            <a:tailEnd/>
          </a:ln>
        </p:spPr>
        <p:txBody>
          <a:bodyPr anchor="ctr"/>
          <a:lstStyle/>
          <a:p>
            <a:pPr marL="342900" indent="-342900" algn="l">
              <a:lnSpc>
                <a:spcPct val="150000"/>
              </a:lnSpc>
              <a:spcBef>
                <a:spcPct val="20000"/>
              </a:spcBef>
              <a:buFont typeface="Arial" charset="0"/>
              <a:buChar char="»"/>
            </a:pPr>
            <a:r>
              <a:rPr lang="en-GB" sz="2000"/>
              <a:t>Talents are measured by the ‘effectiveness’ items of the questionnaire</a:t>
            </a:r>
          </a:p>
          <a:p>
            <a:pPr marL="342900" indent="-342900" algn="l">
              <a:lnSpc>
                <a:spcPct val="150000"/>
              </a:lnSpc>
              <a:spcBef>
                <a:spcPct val="20000"/>
              </a:spcBef>
              <a:buFont typeface="Arial" charset="0"/>
              <a:buChar char="»"/>
            </a:pPr>
            <a:r>
              <a:rPr lang="en-GB" sz="2000"/>
              <a:t>They measure the individual’s self-perception of behaviours they demonstrate and are effective at</a:t>
            </a:r>
          </a:p>
        </p:txBody>
      </p:sp>
      <p:grpSp>
        <p:nvGrpSpPr>
          <p:cNvPr id="2" name="Group 5"/>
          <p:cNvGrpSpPr>
            <a:grpSpLocks/>
          </p:cNvGrpSpPr>
          <p:nvPr/>
        </p:nvGrpSpPr>
        <p:grpSpPr bwMode="auto">
          <a:xfrm>
            <a:off x="539750" y="4725988"/>
            <a:ext cx="1798638" cy="1223962"/>
            <a:chOff x="340" y="2841"/>
            <a:chExt cx="1133" cy="771"/>
          </a:xfrm>
        </p:grpSpPr>
        <p:grpSp>
          <p:nvGrpSpPr>
            <p:cNvPr id="3" name="Group 6"/>
            <p:cNvGrpSpPr>
              <a:grpSpLocks/>
            </p:cNvGrpSpPr>
            <p:nvPr/>
          </p:nvGrpSpPr>
          <p:grpSpPr bwMode="auto">
            <a:xfrm>
              <a:off x="1020" y="3113"/>
              <a:ext cx="453" cy="499"/>
              <a:chOff x="1565" y="2614"/>
              <a:chExt cx="953" cy="998"/>
            </a:xfrm>
          </p:grpSpPr>
          <p:sp>
            <p:nvSpPr>
              <p:cNvPr id="34844" name="Freeform 7"/>
              <p:cNvSpPr>
                <a:spLocks/>
              </p:cNvSpPr>
              <p:nvPr/>
            </p:nvSpPr>
            <p:spPr bwMode="auto">
              <a:xfrm>
                <a:off x="1565" y="3158"/>
                <a:ext cx="952" cy="454"/>
              </a:xfrm>
              <a:custGeom>
                <a:avLst/>
                <a:gdLst>
                  <a:gd name="T0" fmla="*/ 453 w 952"/>
                  <a:gd name="T1" fmla="*/ 0 h 454"/>
                  <a:gd name="T2" fmla="*/ 952 w 952"/>
                  <a:gd name="T3" fmla="*/ 181 h 454"/>
                  <a:gd name="T4" fmla="*/ 499 w 952"/>
                  <a:gd name="T5" fmla="*/ 454 h 454"/>
                  <a:gd name="T6" fmla="*/ 0 w 952"/>
                  <a:gd name="T7" fmla="*/ 272 h 454"/>
                  <a:gd name="T8" fmla="*/ 453 w 952"/>
                  <a:gd name="T9" fmla="*/ 0 h 454"/>
                  <a:gd name="T10" fmla="*/ 0 60000 65536"/>
                  <a:gd name="T11" fmla="*/ 0 60000 65536"/>
                  <a:gd name="T12" fmla="*/ 0 60000 65536"/>
                  <a:gd name="T13" fmla="*/ 0 60000 65536"/>
                  <a:gd name="T14" fmla="*/ 0 60000 65536"/>
                  <a:gd name="T15" fmla="*/ 0 w 952"/>
                  <a:gd name="T16" fmla="*/ 0 h 454"/>
                  <a:gd name="T17" fmla="*/ 952 w 952"/>
                  <a:gd name="T18" fmla="*/ 454 h 454"/>
                </a:gdLst>
                <a:ahLst/>
                <a:cxnLst>
                  <a:cxn ang="T10">
                    <a:pos x="T0" y="T1"/>
                  </a:cxn>
                  <a:cxn ang="T11">
                    <a:pos x="T2" y="T3"/>
                  </a:cxn>
                  <a:cxn ang="T12">
                    <a:pos x="T4" y="T5"/>
                  </a:cxn>
                  <a:cxn ang="T13">
                    <a:pos x="T6" y="T7"/>
                  </a:cxn>
                  <a:cxn ang="T14">
                    <a:pos x="T8" y="T9"/>
                  </a:cxn>
                </a:cxnLst>
                <a:rect l="T15" t="T16" r="T17" b="T18"/>
                <a:pathLst>
                  <a:path w="952" h="454">
                    <a:moveTo>
                      <a:pt x="453" y="0"/>
                    </a:moveTo>
                    <a:lnTo>
                      <a:pt x="952" y="181"/>
                    </a:lnTo>
                    <a:lnTo>
                      <a:pt x="499" y="454"/>
                    </a:lnTo>
                    <a:lnTo>
                      <a:pt x="0" y="272"/>
                    </a:lnTo>
                    <a:lnTo>
                      <a:pt x="453" y="0"/>
                    </a:lnTo>
                    <a:close/>
                  </a:path>
                </a:pathLst>
              </a:custGeom>
              <a:solidFill>
                <a:srgbClr val="009BB0"/>
              </a:solidFill>
              <a:ln w="9525">
                <a:solidFill>
                  <a:schemeClr val="bg1"/>
                </a:solidFill>
                <a:round/>
                <a:headEnd/>
                <a:tailEnd/>
              </a:ln>
            </p:spPr>
            <p:txBody>
              <a:bodyPr/>
              <a:lstStyle/>
              <a:p>
                <a:endParaRPr lang="en-GB"/>
              </a:p>
            </p:txBody>
          </p:sp>
          <p:sp>
            <p:nvSpPr>
              <p:cNvPr id="34845" name="Freeform 8"/>
              <p:cNvSpPr>
                <a:spLocks/>
              </p:cNvSpPr>
              <p:nvPr/>
            </p:nvSpPr>
            <p:spPr bwMode="auto">
              <a:xfrm>
                <a:off x="2064" y="2795"/>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alpha val="61960"/>
                </a:srgbClr>
              </a:solidFill>
              <a:ln w="9525">
                <a:solidFill>
                  <a:schemeClr val="bg1"/>
                </a:solidFill>
                <a:round/>
                <a:headEnd/>
                <a:tailEnd/>
              </a:ln>
            </p:spPr>
            <p:txBody>
              <a:bodyPr/>
              <a:lstStyle/>
              <a:p>
                <a:endParaRPr lang="en-GB"/>
              </a:p>
            </p:txBody>
          </p:sp>
          <p:sp>
            <p:nvSpPr>
              <p:cNvPr id="34846" name="Freeform 9"/>
              <p:cNvSpPr>
                <a:spLocks/>
              </p:cNvSpPr>
              <p:nvPr/>
            </p:nvSpPr>
            <p:spPr bwMode="auto">
              <a:xfrm>
                <a:off x="1565" y="2614"/>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solidFill>
              <a:ln w="9525">
                <a:solidFill>
                  <a:schemeClr val="bg1"/>
                </a:solidFill>
                <a:round/>
                <a:headEnd/>
                <a:tailEnd/>
              </a:ln>
            </p:spPr>
            <p:txBody>
              <a:bodyPr/>
              <a:lstStyle/>
              <a:p>
                <a:endParaRPr lang="en-GB"/>
              </a:p>
            </p:txBody>
          </p:sp>
          <p:sp>
            <p:nvSpPr>
              <p:cNvPr id="34847" name="Freeform 10"/>
              <p:cNvSpPr>
                <a:spLocks/>
              </p:cNvSpPr>
              <p:nvPr/>
            </p:nvSpPr>
            <p:spPr bwMode="auto">
              <a:xfrm>
                <a:off x="1565" y="2614"/>
                <a:ext cx="952" cy="408"/>
              </a:xfrm>
              <a:custGeom>
                <a:avLst/>
                <a:gdLst>
                  <a:gd name="T0" fmla="*/ 453 w 952"/>
                  <a:gd name="T1" fmla="*/ 0 h 408"/>
                  <a:gd name="T2" fmla="*/ 952 w 952"/>
                  <a:gd name="T3" fmla="*/ 181 h 408"/>
                  <a:gd name="T4" fmla="*/ 499 w 952"/>
                  <a:gd name="T5" fmla="*/ 408 h 408"/>
                  <a:gd name="T6" fmla="*/ 0 w 952"/>
                  <a:gd name="T7" fmla="*/ 226 h 408"/>
                  <a:gd name="T8" fmla="*/ 453 w 952"/>
                  <a:gd name="T9" fmla="*/ 0 h 408"/>
                  <a:gd name="T10" fmla="*/ 0 60000 65536"/>
                  <a:gd name="T11" fmla="*/ 0 60000 65536"/>
                  <a:gd name="T12" fmla="*/ 0 60000 65536"/>
                  <a:gd name="T13" fmla="*/ 0 60000 65536"/>
                  <a:gd name="T14" fmla="*/ 0 60000 65536"/>
                  <a:gd name="T15" fmla="*/ 0 w 952"/>
                  <a:gd name="T16" fmla="*/ 0 h 408"/>
                  <a:gd name="T17" fmla="*/ 952 w 952"/>
                  <a:gd name="T18" fmla="*/ 408 h 408"/>
                </a:gdLst>
                <a:ahLst/>
                <a:cxnLst>
                  <a:cxn ang="T10">
                    <a:pos x="T0" y="T1"/>
                  </a:cxn>
                  <a:cxn ang="T11">
                    <a:pos x="T2" y="T3"/>
                  </a:cxn>
                  <a:cxn ang="T12">
                    <a:pos x="T4" y="T5"/>
                  </a:cxn>
                  <a:cxn ang="T13">
                    <a:pos x="T6" y="T7"/>
                  </a:cxn>
                  <a:cxn ang="T14">
                    <a:pos x="T8" y="T9"/>
                  </a:cxn>
                </a:cxnLst>
                <a:rect l="T15" t="T16" r="T17" b="T18"/>
                <a:pathLst>
                  <a:path w="952" h="408">
                    <a:moveTo>
                      <a:pt x="453" y="0"/>
                    </a:moveTo>
                    <a:lnTo>
                      <a:pt x="952" y="181"/>
                    </a:lnTo>
                    <a:lnTo>
                      <a:pt x="499" y="408"/>
                    </a:lnTo>
                    <a:lnTo>
                      <a:pt x="0" y="226"/>
                    </a:lnTo>
                    <a:lnTo>
                      <a:pt x="453" y="0"/>
                    </a:lnTo>
                    <a:close/>
                  </a:path>
                </a:pathLst>
              </a:custGeom>
              <a:solidFill>
                <a:srgbClr val="009BB0"/>
              </a:solidFill>
              <a:ln w="9525">
                <a:solidFill>
                  <a:schemeClr val="bg1"/>
                </a:solidFill>
                <a:round/>
                <a:headEnd/>
                <a:tailEnd/>
              </a:ln>
            </p:spPr>
            <p:txBody>
              <a:bodyPr/>
              <a:lstStyle/>
              <a:p>
                <a:endParaRPr lang="en-GB"/>
              </a:p>
            </p:txBody>
          </p:sp>
          <p:sp>
            <p:nvSpPr>
              <p:cNvPr id="34848" name="Freeform 11"/>
              <p:cNvSpPr>
                <a:spLocks/>
              </p:cNvSpPr>
              <p:nvPr/>
            </p:nvSpPr>
            <p:spPr bwMode="auto">
              <a:xfrm>
                <a:off x="1565" y="2840"/>
                <a:ext cx="499" cy="772"/>
              </a:xfrm>
              <a:custGeom>
                <a:avLst/>
                <a:gdLst>
                  <a:gd name="T0" fmla="*/ 0 w 499"/>
                  <a:gd name="T1" fmla="*/ 0 h 772"/>
                  <a:gd name="T2" fmla="*/ 499 w 499"/>
                  <a:gd name="T3" fmla="*/ 182 h 772"/>
                  <a:gd name="T4" fmla="*/ 499 w 499"/>
                  <a:gd name="T5" fmla="*/ 772 h 772"/>
                  <a:gd name="T6" fmla="*/ 0 w 499"/>
                  <a:gd name="T7" fmla="*/ 590 h 772"/>
                  <a:gd name="T8" fmla="*/ 0 w 499"/>
                  <a:gd name="T9" fmla="*/ 0 h 772"/>
                  <a:gd name="T10" fmla="*/ 0 60000 65536"/>
                  <a:gd name="T11" fmla="*/ 0 60000 65536"/>
                  <a:gd name="T12" fmla="*/ 0 60000 65536"/>
                  <a:gd name="T13" fmla="*/ 0 60000 65536"/>
                  <a:gd name="T14" fmla="*/ 0 60000 65536"/>
                  <a:gd name="T15" fmla="*/ 0 w 499"/>
                  <a:gd name="T16" fmla="*/ 0 h 772"/>
                  <a:gd name="T17" fmla="*/ 499 w 499"/>
                  <a:gd name="T18" fmla="*/ 772 h 772"/>
                </a:gdLst>
                <a:ahLst/>
                <a:cxnLst>
                  <a:cxn ang="T10">
                    <a:pos x="T0" y="T1"/>
                  </a:cxn>
                  <a:cxn ang="T11">
                    <a:pos x="T2" y="T3"/>
                  </a:cxn>
                  <a:cxn ang="T12">
                    <a:pos x="T4" y="T5"/>
                  </a:cxn>
                  <a:cxn ang="T13">
                    <a:pos x="T6" y="T7"/>
                  </a:cxn>
                  <a:cxn ang="T14">
                    <a:pos x="T8" y="T9"/>
                  </a:cxn>
                </a:cxnLst>
                <a:rect l="T15" t="T16" r="T17" b="T18"/>
                <a:pathLst>
                  <a:path w="499" h="772">
                    <a:moveTo>
                      <a:pt x="0" y="0"/>
                    </a:moveTo>
                    <a:lnTo>
                      <a:pt x="499" y="182"/>
                    </a:lnTo>
                    <a:lnTo>
                      <a:pt x="499" y="772"/>
                    </a:lnTo>
                    <a:lnTo>
                      <a:pt x="0" y="590"/>
                    </a:lnTo>
                    <a:lnTo>
                      <a:pt x="0" y="0"/>
                    </a:lnTo>
                    <a:close/>
                  </a:path>
                </a:pathLst>
              </a:custGeom>
              <a:solidFill>
                <a:srgbClr val="009BB0">
                  <a:alpha val="50195"/>
                </a:srgbClr>
              </a:solidFill>
              <a:ln w="9525">
                <a:solidFill>
                  <a:schemeClr val="bg1"/>
                </a:solidFill>
                <a:round/>
                <a:headEnd/>
                <a:tailEnd/>
              </a:ln>
            </p:spPr>
            <p:txBody>
              <a:bodyPr/>
              <a:lstStyle/>
              <a:p>
                <a:endParaRPr lang="en-GB"/>
              </a:p>
            </p:txBody>
          </p:sp>
        </p:grpSp>
        <p:sp>
          <p:nvSpPr>
            <p:cNvPr id="34842" name="Rectangle 12"/>
            <p:cNvSpPr>
              <a:spLocks noChangeArrowheads="1"/>
            </p:cNvSpPr>
            <p:nvPr/>
          </p:nvSpPr>
          <p:spPr bwMode="auto">
            <a:xfrm>
              <a:off x="340" y="2841"/>
              <a:ext cx="590" cy="231"/>
            </a:xfrm>
            <a:prstGeom prst="rect">
              <a:avLst/>
            </a:prstGeom>
            <a:noFill/>
            <a:ln w="9525">
              <a:noFill/>
              <a:miter lim="800000"/>
              <a:headEnd/>
              <a:tailEnd/>
            </a:ln>
          </p:spPr>
          <p:txBody>
            <a:bodyPr lIns="36000">
              <a:spAutoFit/>
            </a:bodyPr>
            <a:lstStyle/>
            <a:p>
              <a:pPr>
                <a:spcBef>
                  <a:spcPct val="0"/>
                </a:spcBef>
              </a:pPr>
              <a:r>
                <a:rPr lang="en-GB" sz="1800"/>
                <a:t>I am</a:t>
              </a:r>
            </a:p>
          </p:txBody>
        </p:sp>
        <p:cxnSp>
          <p:nvCxnSpPr>
            <p:cNvPr id="34843" name="AutoShape 13"/>
            <p:cNvCxnSpPr>
              <a:cxnSpLocks noChangeShapeType="1"/>
              <a:stCxn id="34842" idx="3"/>
              <a:endCxn id="34847" idx="4"/>
            </p:cNvCxnSpPr>
            <p:nvPr/>
          </p:nvCxnSpPr>
          <p:spPr bwMode="auto">
            <a:xfrm>
              <a:off x="930" y="2957"/>
              <a:ext cx="306" cy="156"/>
            </a:xfrm>
            <a:prstGeom prst="bentConnector2">
              <a:avLst/>
            </a:prstGeom>
            <a:noFill/>
            <a:ln w="9525">
              <a:solidFill>
                <a:schemeClr val="bg2"/>
              </a:solidFill>
              <a:miter lim="800000"/>
              <a:headEnd/>
              <a:tailEnd type="stealth" w="med" len="med"/>
            </a:ln>
          </p:spPr>
        </p:cxnSp>
      </p:grpSp>
      <p:grpSp>
        <p:nvGrpSpPr>
          <p:cNvPr id="4" name="Group 14"/>
          <p:cNvGrpSpPr>
            <a:grpSpLocks/>
          </p:cNvGrpSpPr>
          <p:nvPr/>
        </p:nvGrpSpPr>
        <p:grpSpPr bwMode="auto">
          <a:xfrm>
            <a:off x="3563938" y="4583113"/>
            <a:ext cx="2087562" cy="1366837"/>
            <a:chOff x="2155" y="2751"/>
            <a:chExt cx="1315" cy="861"/>
          </a:xfrm>
        </p:grpSpPr>
        <p:grpSp>
          <p:nvGrpSpPr>
            <p:cNvPr id="5" name="Group 15"/>
            <p:cNvGrpSpPr>
              <a:grpSpLocks/>
            </p:cNvGrpSpPr>
            <p:nvPr/>
          </p:nvGrpSpPr>
          <p:grpSpPr bwMode="auto">
            <a:xfrm>
              <a:off x="2155" y="3113"/>
              <a:ext cx="453" cy="499"/>
              <a:chOff x="1565" y="2614"/>
              <a:chExt cx="953" cy="998"/>
            </a:xfrm>
          </p:grpSpPr>
          <p:sp>
            <p:nvSpPr>
              <p:cNvPr id="34836" name="Freeform 16"/>
              <p:cNvSpPr>
                <a:spLocks/>
              </p:cNvSpPr>
              <p:nvPr/>
            </p:nvSpPr>
            <p:spPr bwMode="auto">
              <a:xfrm>
                <a:off x="1565" y="3158"/>
                <a:ext cx="952" cy="454"/>
              </a:xfrm>
              <a:custGeom>
                <a:avLst/>
                <a:gdLst>
                  <a:gd name="T0" fmla="*/ 453 w 952"/>
                  <a:gd name="T1" fmla="*/ 0 h 454"/>
                  <a:gd name="T2" fmla="*/ 952 w 952"/>
                  <a:gd name="T3" fmla="*/ 181 h 454"/>
                  <a:gd name="T4" fmla="*/ 499 w 952"/>
                  <a:gd name="T5" fmla="*/ 454 h 454"/>
                  <a:gd name="T6" fmla="*/ 0 w 952"/>
                  <a:gd name="T7" fmla="*/ 272 h 454"/>
                  <a:gd name="T8" fmla="*/ 453 w 952"/>
                  <a:gd name="T9" fmla="*/ 0 h 454"/>
                  <a:gd name="T10" fmla="*/ 0 60000 65536"/>
                  <a:gd name="T11" fmla="*/ 0 60000 65536"/>
                  <a:gd name="T12" fmla="*/ 0 60000 65536"/>
                  <a:gd name="T13" fmla="*/ 0 60000 65536"/>
                  <a:gd name="T14" fmla="*/ 0 60000 65536"/>
                  <a:gd name="T15" fmla="*/ 0 w 952"/>
                  <a:gd name="T16" fmla="*/ 0 h 454"/>
                  <a:gd name="T17" fmla="*/ 952 w 952"/>
                  <a:gd name="T18" fmla="*/ 454 h 454"/>
                </a:gdLst>
                <a:ahLst/>
                <a:cxnLst>
                  <a:cxn ang="T10">
                    <a:pos x="T0" y="T1"/>
                  </a:cxn>
                  <a:cxn ang="T11">
                    <a:pos x="T2" y="T3"/>
                  </a:cxn>
                  <a:cxn ang="T12">
                    <a:pos x="T4" y="T5"/>
                  </a:cxn>
                  <a:cxn ang="T13">
                    <a:pos x="T6" y="T7"/>
                  </a:cxn>
                  <a:cxn ang="T14">
                    <a:pos x="T8" y="T9"/>
                  </a:cxn>
                </a:cxnLst>
                <a:rect l="T15" t="T16" r="T17" b="T18"/>
                <a:pathLst>
                  <a:path w="952" h="454">
                    <a:moveTo>
                      <a:pt x="453" y="0"/>
                    </a:moveTo>
                    <a:lnTo>
                      <a:pt x="952" y="181"/>
                    </a:lnTo>
                    <a:lnTo>
                      <a:pt x="499" y="454"/>
                    </a:lnTo>
                    <a:lnTo>
                      <a:pt x="0" y="272"/>
                    </a:lnTo>
                    <a:lnTo>
                      <a:pt x="453" y="0"/>
                    </a:lnTo>
                    <a:close/>
                  </a:path>
                </a:pathLst>
              </a:custGeom>
              <a:solidFill>
                <a:srgbClr val="009BB0"/>
              </a:solidFill>
              <a:ln w="9525">
                <a:solidFill>
                  <a:schemeClr val="bg1"/>
                </a:solidFill>
                <a:round/>
                <a:headEnd/>
                <a:tailEnd/>
              </a:ln>
            </p:spPr>
            <p:txBody>
              <a:bodyPr/>
              <a:lstStyle/>
              <a:p>
                <a:endParaRPr lang="en-GB"/>
              </a:p>
            </p:txBody>
          </p:sp>
          <p:sp>
            <p:nvSpPr>
              <p:cNvPr id="34837" name="Freeform 17"/>
              <p:cNvSpPr>
                <a:spLocks/>
              </p:cNvSpPr>
              <p:nvPr/>
            </p:nvSpPr>
            <p:spPr bwMode="auto">
              <a:xfrm>
                <a:off x="2064" y="2795"/>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alpha val="61960"/>
                </a:srgbClr>
              </a:solidFill>
              <a:ln w="9525">
                <a:solidFill>
                  <a:schemeClr val="bg1"/>
                </a:solidFill>
                <a:round/>
                <a:headEnd/>
                <a:tailEnd/>
              </a:ln>
            </p:spPr>
            <p:txBody>
              <a:bodyPr/>
              <a:lstStyle/>
              <a:p>
                <a:endParaRPr lang="en-GB"/>
              </a:p>
            </p:txBody>
          </p:sp>
          <p:sp>
            <p:nvSpPr>
              <p:cNvPr id="34838" name="Freeform 18"/>
              <p:cNvSpPr>
                <a:spLocks/>
              </p:cNvSpPr>
              <p:nvPr/>
            </p:nvSpPr>
            <p:spPr bwMode="auto">
              <a:xfrm>
                <a:off x="1565" y="2614"/>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solidFill>
              <a:ln w="9525">
                <a:solidFill>
                  <a:schemeClr val="bg1"/>
                </a:solidFill>
                <a:round/>
                <a:headEnd/>
                <a:tailEnd/>
              </a:ln>
            </p:spPr>
            <p:txBody>
              <a:bodyPr/>
              <a:lstStyle/>
              <a:p>
                <a:endParaRPr lang="en-GB"/>
              </a:p>
            </p:txBody>
          </p:sp>
          <p:sp>
            <p:nvSpPr>
              <p:cNvPr id="34839" name="Freeform 19"/>
              <p:cNvSpPr>
                <a:spLocks/>
              </p:cNvSpPr>
              <p:nvPr/>
            </p:nvSpPr>
            <p:spPr bwMode="auto">
              <a:xfrm>
                <a:off x="1565" y="2614"/>
                <a:ext cx="952" cy="408"/>
              </a:xfrm>
              <a:custGeom>
                <a:avLst/>
                <a:gdLst>
                  <a:gd name="T0" fmla="*/ 453 w 952"/>
                  <a:gd name="T1" fmla="*/ 0 h 408"/>
                  <a:gd name="T2" fmla="*/ 952 w 952"/>
                  <a:gd name="T3" fmla="*/ 181 h 408"/>
                  <a:gd name="T4" fmla="*/ 499 w 952"/>
                  <a:gd name="T5" fmla="*/ 408 h 408"/>
                  <a:gd name="T6" fmla="*/ 0 w 952"/>
                  <a:gd name="T7" fmla="*/ 226 h 408"/>
                  <a:gd name="T8" fmla="*/ 453 w 952"/>
                  <a:gd name="T9" fmla="*/ 0 h 408"/>
                  <a:gd name="T10" fmla="*/ 0 60000 65536"/>
                  <a:gd name="T11" fmla="*/ 0 60000 65536"/>
                  <a:gd name="T12" fmla="*/ 0 60000 65536"/>
                  <a:gd name="T13" fmla="*/ 0 60000 65536"/>
                  <a:gd name="T14" fmla="*/ 0 60000 65536"/>
                  <a:gd name="T15" fmla="*/ 0 w 952"/>
                  <a:gd name="T16" fmla="*/ 0 h 408"/>
                  <a:gd name="T17" fmla="*/ 952 w 952"/>
                  <a:gd name="T18" fmla="*/ 408 h 408"/>
                </a:gdLst>
                <a:ahLst/>
                <a:cxnLst>
                  <a:cxn ang="T10">
                    <a:pos x="T0" y="T1"/>
                  </a:cxn>
                  <a:cxn ang="T11">
                    <a:pos x="T2" y="T3"/>
                  </a:cxn>
                  <a:cxn ang="T12">
                    <a:pos x="T4" y="T5"/>
                  </a:cxn>
                  <a:cxn ang="T13">
                    <a:pos x="T6" y="T7"/>
                  </a:cxn>
                  <a:cxn ang="T14">
                    <a:pos x="T8" y="T9"/>
                  </a:cxn>
                </a:cxnLst>
                <a:rect l="T15" t="T16" r="T17" b="T18"/>
                <a:pathLst>
                  <a:path w="952" h="408">
                    <a:moveTo>
                      <a:pt x="453" y="0"/>
                    </a:moveTo>
                    <a:lnTo>
                      <a:pt x="952" y="181"/>
                    </a:lnTo>
                    <a:lnTo>
                      <a:pt x="499" y="408"/>
                    </a:lnTo>
                    <a:lnTo>
                      <a:pt x="0" y="226"/>
                    </a:lnTo>
                    <a:lnTo>
                      <a:pt x="453" y="0"/>
                    </a:lnTo>
                    <a:close/>
                  </a:path>
                </a:pathLst>
              </a:custGeom>
              <a:solidFill>
                <a:srgbClr val="009BB0"/>
              </a:solidFill>
              <a:ln w="9525">
                <a:solidFill>
                  <a:schemeClr val="bg1"/>
                </a:solidFill>
                <a:round/>
                <a:headEnd/>
                <a:tailEnd/>
              </a:ln>
            </p:spPr>
            <p:txBody>
              <a:bodyPr/>
              <a:lstStyle/>
              <a:p>
                <a:endParaRPr lang="en-GB"/>
              </a:p>
            </p:txBody>
          </p:sp>
          <p:sp>
            <p:nvSpPr>
              <p:cNvPr id="34840" name="Freeform 20"/>
              <p:cNvSpPr>
                <a:spLocks/>
              </p:cNvSpPr>
              <p:nvPr/>
            </p:nvSpPr>
            <p:spPr bwMode="auto">
              <a:xfrm>
                <a:off x="1565" y="2840"/>
                <a:ext cx="499" cy="772"/>
              </a:xfrm>
              <a:custGeom>
                <a:avLst/>
                <a:gdLst>
                  <a:gd name="T0" fmla="*/ 0 w 499"/>
                  <a:gd name="T1" fmla="*/ 0 h 772"/>
                  <a:gd name="T2" fmla="*/ 499 w 499"/>
                  <a:gd name="T3" fmla="*/ 182 h 772"/>
                  <a:gd name="T4" fmla="*/ 499 w 499"/>
                  <a:gd name="T5" fmla="*/ 772 h 772"/>
                  <a:gd name="T6" fmla="*/ 0 w 499"/>
                  <a:gd name="T7" fmla="*/ 590 h 772"/>
                  <a:gd name="T8" fmla="*/ 0 w 499"/>
                  <a:gd name="T9" fmla="*/ 0 h 772"/>
                  <a:gd name="T10" fmla="*/ 0 60000 65536"/>
                  <a:gd name="T11" fmla="*/ 0 60000 65536"/>
                  <a:gd name="T12" fmla="*/ 0 60000 65536"/>
                  <a:gd name="T13" fmla="*/ 0 60000 65536"/>
                  <a:gd name="T14" fmla="*/ 0 60000 65536"/>
                  <a:gd name="T15" fmla="*/ 0 w 499"/>
                  <a:gd name="T16" fmla="*/ 0 h 772"/>
                  <a:gd name="T17" fmla="*/ 499 w 499"/>
                  <a:gd name="T18" fmla="*/ 772 h 772"/>
                </a:gdLst>
                <a:ahLst/>
                <a:cxnLst>
                  <a:cxn ang="T10">
                    <a:pos x="T0" y="T1"/>
                  </a:cxn>
                  <a:cxn ang="T11">
                    <a:pos x="T2" y="T3"/>
                  </a:cxn>
                  <a:cxn ang="T12">
                    <a:pos x="T4" y="T5"/>
                  </a:cxn>
                  <a:cxn ang="T13">
                    <a:pos x="T6" y="T7"/>
                  </a:cxn>
                  <a:cxn ang="T14">
                    <a:pos x="T8" y="T9"/>
                  </a:cxn>
                </a:cxnLst>
                <a:rect l="T15" t="T16" r="T17" b="T18"/>
                <a:pathLst>
                  <a:path w="499" h="772">
                    <a:moveTo>
                      <a:pt x="0" y="0"/>
                    </a:moveTo>
                    <a:lnTo>
                      <a:pt x="499" y="182"/>
                    </a:lnTo>
                    <a:lnTo>
                      <a:pt x="499" y="772"/>
                    </a:lnTo>
                    <a:lnTo>
                      <a:pt x="0" y="590"/>
                    </a:lnTo>
                    <a:lnTo>
                      <a:pt x="0" y="0"/>
                    </a:lnTo>
                    <a:close/>
                  </a:path>
                </a:pathLst>
              </a:custGeom>
              <a:solidFill>
                <a:srgbClr val="009BB0">
                  <a:alpha val="50195"/>
                </a:srgbClr>
              </a:solidFill>
              <a:ln w="9525">
                <a:solidFill>
                  <a:schemeClr val="bg1"/>
                </a:solidFill>
                <a:round/>
                <a:headEnd/>
                <a:tailEnd/>
              </a:ln>
            </p:spPr>
            <p:txBody>
              <a:bodyPr/>
              <a:lstStyle/>
              <a:p>
                <a:endParaRPr lang="en-GB"/>
              </a:p>
            </p:txBody>
          </p:sp>
        </p:grpSp>
        <p:sp>
          <p:nvSpPr>
            <p:cNvPr id="34834" name="Rectangle 21"/>
            <p:cNvSpPr>
              <a:spLocks noChangeArrowheads="1"/>
            </p:cNvSpPr>
            <p:nvPr/>
          </p:nvSpPr>
          <p:spPr bwMode="auto">
            <a:xfrm>
              <a:off x="2790" y="2751"/>
              <a:ext cx="680" cy="404"/>
            </a:xfrm>
            <a:prstGeom prst="rect">
              <a:avLst/>
            </a:prstGeom>
            <a:noFill/>
            <a:ln w="9525">
              <a:noFill/>
              <a:miter lim="800000"/>
              <a:headEnd/>
              <a:tailEnd/>
            </a:ln>
          </p:spPr>
          <p:txBody>
            <a:bodyPr lIns="36000">
              <a:spAutoFit/>
            </a:bodyPr>
            <a:lstStyle/>
            <a:p>
              <a:pPr algn="l">
                <a:spcBef>
                  <a:spcPct val="0"/>
                </a:spcBef>
              </a:pPr>
              <a:r>
                <a:rPr lang="en-GB" sz="1800"/>
                <a:t>I am good at</a:t>
              </a:r>
            </a:p>
          </p:txBody>
        </p:sp>
        <p:cxnSp>
          <p:nvCxnSpPr>
            <p:cNvPr id="34835" name="AutoShape 22"/>
            <p:cNvCxnSpPr>
              <a:cxnSpLocks noChangeShapeType="1"/>
              <a:stCxn id="34834" idx="1"/>
              <a:endCxn id="34839" idx="4"/>
            </p:cNvCxnSpPr>
            <p:nvPr/>
          </p:nvCxnSpPr>
          <p:spPr bwMode="auto">
            <a:xfrm rot="10800000" flipV="1">
              <a:off x="2371" y="2953"/>
              <a:ext cx="419" cy="160"/>
            </a:xfrm>
            <a:prstGeom prst="bentConnector2">
              <a:avLst/>
            </a:prstGeom>
            <a:noFill/>
            <a:ln w="9525">
              <a:solidFill>
                <a:schemeClr val="bg2"/>
              </a:solidFill>
              <a:miter lim="800000"/>
              <a:headEnd/>
              <a:tailEnd type="stealth" w="med" len="med"/>
            </a:ln>
          </p:spPr>
        </p:cxnSp>
      </p:grpSp>
      <p:grpSp>
        <p:nvGrpSpPr>
          <p:cNvPr id="6" name="Group 23"/>
          <p:cNvGrpSpPr>
            <a:grpSpLocks/>
          </p:cNvGrpSpPr>
          <p:nvPr/>
        </p:nvGrpSpPr>
        <p:grpSpPr bwMode="auto">
          <a:xfrm>
            <a:off x="6084888" y="4583113"/>
            <a:ext cx="2447925" cy="1366837"/>
            <a:chOff x="3833" y="2751"/>
            <a:chExt cx="1542" cy="861"/>
          </a:xfrm>
        </p:grpSpPr>
        <p:grpSp>
          <p:nvGrpSpPr>
            <p:cNvPr id="7" name="Group 24"/>
            <p:cNvGrpSpPr>
              <a:grpSpLocks/>
            </p:cNvGrpSpPr>
            <p:nvPr/>
          </p:nvGrpSpPr>
          <p:grpSpPr bwMode="auto">
            <a:xfrm>
              <a:off x="3833" y="3113"/>
              <a:ext cx="453" cy="499"/>
              <a:chOff x="1565" y="2614"/>
              <a:chExt cx="953" cy="998"/>
            </a:xfrm>
          </p:grpSpPr>
          <p:sp>
            <p:nvSpPr>
              <p:cNvPr id="34828" name="Freeform 25"/>
              <p:cNvSpPr>
                <a:spLocks/>
              </p:cNvSpPr>
              <p:nvPr/>
            </p:nvSpPr>
            <p:spPr bwMode="auto">
              <a:xfrm>
                <a:off x="1565" y="3158"/>
                <a:ext cx="952" cy="454"/>
              </a:xfrm>
              <a:custGeom>
                <a:avLst/>
                <a:gdLst>
                  <a:gd name="T0" fmla="*/ 453 w 952"/>
                  <a:gd name="T1" fmla="*/ 0 h 454"/>
                  <a:gd name="T2" fmla="*/ 952 w 952"/>
                  <a:gd name="T3" fmla="*/ 181 h 454"/>
                  <a:gd name="T4" fmla="*/ 499 w 952"/>
                  <a:gd name="T5" fmla="*/ 454 h 454"/>
                  <a:gd name="T6" fmla="*/ 0 w 952"/>
                  <a:gd name="T7" fmla="*/ 272 h 454"/>
                  <a:gd name="T8" fmla="*/ 453 w 952"/>
                  <a:gd name="T9" fmla="*/ 0 h 454"/>
                  <a:gd name="T10" fmla="*/ 0 60000 65536"/>
                  <a:gd name="T11" fmla="*/ 0 60000 65536"/>
                  <a:gd name="T12" fmla="*/ 0 60000 65536"/>
                  <a:gd name="T13" fmla="*/ 0 60000 65536"/>
                  <a:gd name="T14" fmla="*/ 0 60000 65536"/>
                  <a:gd name="T15" fmla="*/ 0 w 952"/>
                  <a:gd name="T16" fmla="*/ 0 h 454"/>
                  <a:gd name="T17" fmla="*/ 952 w 952"/>
                  <a:gd name="T18" fmla="*/ 454 h 454"/>
                </a:gdLst>
                <a:ahLst/>
                <a:cxnLst>
                  <a:cxn ang="T10">
                    <a:pos x="T0" y="T1"/>
                  </a:cxn>
                  <a:cxn ang="T11">
                    <a:pos x="T2" y="T3"/>
                  </a:cxn>
                  <a:cxn ang="T12">
                    <a:pos x="T4" y="T5"/>
                  </a:cxn>
                  <a:cxn ang="T13">
                    <a:pos x="T6" y="T7"/>
                  </a:cxn>
                  <a:cxn ang="T14">
                    <a:pos x="T8" y="T9"/>
                  </a:cxn>
                </a:cxnLst>
                <a:rect l="T15" t="T16" r="T17" b="T18"/>
                <a:pathLst>
                  <a:path w="952" h="454">
                    <a:moveTo>
                      <a:pt x="453" y="0"/>
                    </a:moveTo>
                    <a:lnTo>
                      <a:pt x="952" y="181"/>
                    </a:lnTo>
                    <a:lnTo>
                      <a:pt x="499" y="454"/>
                    </a:lnTo>
                    <a:lnTo>
                      <a:pt x="0" y="272"/>
                    </a:lnTo>
                    <a:lnTo>
                      <a:pt x="453" y="0"/>
                    </a:lnTo>
                    <a:close/>
                  </a:path>
                </a:pathLst>
              </a:custGeom>
              <a:solidFill>
                <a:srgbClr val="009BB0"/>
              </a:solidFill>
              <a:ln w="9525">
                <a:solidFill>
                  <a:schemeClr val="bg1"/>
                </a:solidFill>
                <a:round/>
                <a:headEnd/>
                <a:tailEnd/>
              </a:ln>
            </p:spPr>
            <p:txBody>
              <a:bodyPr/>
              <a:lstStyle/>
              <a:p>
                <a:endParaRPr lang="en-GB"/>
              </a:p>
            </p:txBody>
          </p:sp>
          <p:sp>
            <p:nvSpPr>
              <p:cNvPr id="34829" name="Freeform 26"/>
              <p:cNvSpPr>
                <a:spLocks/>
              </p:cNvSpPr>
              <p:nvPr/>
            </p:nvSpPr>
            <p:spPr bwMode="auto">
              <a:xfrm>
                <a:off x="2064" y="2795"/>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alpha val="61960"/>
                </a:srgbClr>
              </a:solidFill>
              <a:ln w="9525">
                <a:solidFill>
                  <a:schemeClr val="bg1"/>
                </a:solidFill>
                <a:round/>
                <a:headEnd/>
                <a:tailEnd/>
              </a:ln>
            </p:spPr>
            <p:txBody>
              <a:bodyPr/>
              <a:lstStyle/>
              <a:p>
                <a:endParaRPr lang="en-GB"/>
              </a:p>
            </p:txBody>
          </p:sp>
          <p:sp>
            <p:nvSpPr>
              <p:cNvPr id="34830" name="Freeform 27"/>
              <p:cNvSpPr>
                <a:spLocks/>
              </p:cNvSpPr>
              <p:nvPr/>
            </p:nvSpPr>
            <p:spPr bwMode="auto">
              <a:xfrm>
                <a:off x="1565" y="2614"/>
                <a:ext cx="454" cy="817"/>
              </a:xfrm>
              <a:custGeom>
                <a:avLst/>
                <a:gdLst>
                  <a:gd name="T0" fmla="*/ 0 w 454"/>
                  <a:gd name="T1" fmla="*/ 817 h 817"/>
                  <a:gd name="T2" fmla="*/ 454 w 454"/>
                  <a:gd name="T3" fmla="*/ 545 h 817"/>
                  <a:gd name="T4" fmla="*/ 454 w 454"/>
                  <a:gd name="T5" fmla="*/ 0 h 817"/>
                  <a:gd name="T6" fmla="*/ 0 w 454"/>
                  <a:gd name="T7" fmla="*/ 227 h 817"/>
                  <a:gd name="T8" fmla="*/ 0 w 454"/>
                  <a:gd name="T9" fmla="*/ 817 h 817"/>
                  <a:gd name="T10" fmla="*/ 0 60000 65536"/>
                  <a:gd name="T11" fmla="*/ 0 60000 65536"/>
                  <a:gd name="T12" fmla="*/ 0 60000 65536"/>
                  <a:gd name="T13" fmla="*/ 0 60000 65536"/>
                  <a:gd name="T14" fmla="*/ 0 60000 65536"/>
                  <a:gd name="T15" fmla="*/ 0 w 454"/>
                  <a:gd name="T16" fmla="*/ 0 h 817"/>
                  <a:gd name="T17" fmla="*/ 454 w 454"/>
                  <a:gd name="T18" fmla="*/ 817 h 817"/>
                </a:gdLst>
                <a:ahLst/>
                <a:cxnLst>
                  <a:cxn ang="T10">
                    <a:pos x="T0" y="T1"/>
                  </a:cxn>
                  <a:cxn ang="T11">
                    <a:pos x="T2" y="T3"/>
                  </a:cxn>
                  <a:cxn ang="T12">
                    <a:pos x="T4" y="T5"/>
                  </a:cxn>
                  <a:cxn ang="T13">
                    <a:pos x="T6" y="T7"/>
                  </a:cxn>
                  <a:cxn ang="T14">
                    <a:pos x="T8" y="T9"/>
                  </a:cxn>
                </a:cxnLst>
                <a:rect l="T15" t="T16" r="T17" b="T18"/>
                <a:pathLst>
                  <a:path w="454" h="817">
                    <a:moveTo>
                      <a:pt x="0" y="817"/>
                    </a:moveTo>
                    <a:lnTo>
                      <a:pt x="454" y="545"/>
                    </a:lnTo>
                    <a:lnTo>
                      <a:pt x="454" y="0"/>
                    </a:lnTo>
                    <a:lnTo>
                      <a:pt x="0" y="227"/>
                    </a:lnTo>
                    <a:lnTo>
                      <a:pt x="0" y="817"/>
                    </a:lnTo>
                    <a:close/>
                  </a:path>
                </a:pathLst>
              </a:custGeom>
              <a:solidFill>
                <a:srgbClr val="009BB0"/>
              </a:solidFill>
              <a:ln w="9525">
                <a:solidFill>
                  <a:schemeClr val="bg1"/>
                </a:solidFill>
                <a:round/>
                <a:headEnd/>
                <a:tailEnd/>
              </a:ln>
            </p:spPr>
            <p:txBody>
              <a:bodyPr/>
              <a:lstStyle/>
              <a:p>
                <a:endParaRPr lang="en-GB"/>
              </a:p>
            </p:txBody>
          </p:sp>
          <p:sp>
            <p:nvSpPr>
              <p:cNvPr id="34831" name="Freeform 28"/>
              <p:cNvSpPr>
                <a:spLocks/>
              </p:cNvSpPr>
              <p:nvPr/>
            </p:nvSpPr>
            <p:spPr bwMode="auto">
              <a:xfrm>
                <a:off x="1565" y="2614"/>
                <a:ext cx="952" cy="408"/>
              </a:xfrm>
              <a:custGeom>
                <a:avLst/>
                <a:gdLst>
                  <a:gd name="T0" fmla="*/ 453 w 952"/>
                  <a:gd name="T1" fmla="*/ 0 h 408"/>
                  <a:gd name="T2" fmla="*/ 952 w 952"/>
                  <a:gd name="T3" fmla="*/ 181 h 408"/>
                  <a:gd name="T4" fmla="*/ 499 w 952"/>
                  <a:gd name="T5" fmla="*/ 408 h 408"/>
                  <a:gd name="T6" fmla="*/ 0 w 952"/>
                  <a:gd name="T7" fmla="*/ 226 h 408"/>
                  <a:gd name="T8" fmla="*/ 453 w 952"/>
                  <a:gd name="T9" fmla="*/ 0 h 408"/>
                  <a:gd name="T10" fmla="*/ 0 60000 65536"/>
                  <a:gd name="T11" fmla="*/ 0 60000 65536"/>
                  <a:gd name="T12" fmla="*/ 0 60000 65536"/>
                  <a:gd name="T13" fmla="*/ 0 60000 65536"/>
                  <a:gd name="T14" fmla="*/ 0 60000 65536"/>
                  <a:gd name="T15" fmla="*/ 0 w 952"/>
                  <a:gd name="T16" fmla="*/ 0 h 408"/>
                  <a:gd name="T17" fmla="*/ 952 w 952"/>
                  <a:gd name="T18" fmla="*/ 408 h 408"/>
                </a:gdLst>
                <a:ahLst/>
                <a:cxnLst>
                  <a:cxn ang="T10">
                    <a:pos x="T0" y="T1"/>
                  </a:cxn>
                  <a:cxn ang="T11">
                    <a:pos x="T2" y="T3"/>
                  </a:cxn>
                  <a:cxn ang="T12">
                    <a:pos x="T4" y="T5"/>
                  </a:cxn>
                  <a:cxn ang="T13">
                    <a:pos x="T6" y="T7"/>
                  </a:cxn>
                  <a:cxn ang="T14">
                    <a:pos x="T8" y="T9"/>
                  </a:cxn>
                </a:cxnLst>
                <a:rect l="T15" t="T16" r="T17" b="T18"/>
                <a:pathLst>
                  <a:path w="952" h="408">
                    <a:moveTo>
                      <a:pt x="453" y="0"/>
                    </a:moveTo>
                    <a:lnTo>
                      <a:pt x="952" y="181"/>
                    </a:lnTo>
                    <a:lnTo>
                      <a:pt x="499" y="408"/>
                    </a:lnTo>
                    <a:lnTo>
                      <a:pt x="0" y="226"/>
                    </a:lnTo>
                    <a:lnTo>
                      <a:pt x="453" y="0"/>
                    </a:lnTo>
                    <a:close/>
                  </a:path>
                </a:pathLst>
              </a:custGeom>
              <a:solidFill>
                <a:srgbClr val="009BB0"/>
              </a:solidFill>
              <a:ln w="9525">
                <a:solidFill>
                  <a:schemeClr val="bg1"/>
                </a:solidFill>
                <a:round/>
                <a:headEnd/>
                <a:tailEnd/>
              </a:ln>
            </p:spPr>
            <p:txBody>
              <a:bodyPr/>
              <a:lstStyle/>
              <a:p>
                <a:endParaRPr lang="en-GB"/>
              </a:p>
            </p:txBody>
          </p:sp>
          <p:sp>
            <p:nvSpPr>
              <p:cNvPr id="34832" name="Freeform 29"/>
              <p:cNvSpPr>
                <a:spLocks/>
              </p:cNvSpPr>
              <p:nvPr/>
            </p:nvSpPr>
            <p:spPr bwMode="auto">
              <a:xfrm>
                <a:off x="1565" y="2840"/>
                <a:ext cx="499" cy="772"/>
              </a:xfrm>
              <a:custGeom>
                <a:avLst/>
                <a:gdLst>
                  <a:gd name="T0" fmla="*/ 0 w 499"/>
                  <a:gd name="T1" fmla="*/ 0 h 772"/>
                  <a:gd name="T2" fmla="*/ 499 w 499"/>
                  <a:gd name="T3" fmla="*/ 182 h 772"/>
                  <a:gd name="T4" fmla="*/ 499 w 499"/>
                  <a:gd name="T5" fmla="*/ 772 h 772"/>
                  <a:gd name="T6" fmla="*/ 0 w 499"/>
                  <a:gd name="T7" fmla="*/ 590 h 772"/>
                  <a:gd name="T8" fmla="*/ 0 w 499"/>
                  <a:gd name="T9" fmla="*/ 0 h 772"/>
                  <a:gd name="T10" fmla="*/ 0 60000 65536"/>
                  <a:gd name="T11" fmla="*/ 0 60000 65536"/>
                  <a:gd name="T12" fmla="*/ 0 60000 65536"/>
                  <a:gd name="T13" fmla="*/ 0 60000 65536"/>
                  <a:gd name="T14" fmla="*/ 0 60000 65536"/>
                  <a:gd name="T15" fmla="*/ 0 w 499"/>
                  <a:gd name="T16" fmla="*/ 0 h 772"/>
                  <a:gd name="T17" fmla="*/ 499 w 499"/>
                  <a:gd name="T18" fmla="*/ 772 h 772"/>
                </a:gdLst>
                <a:ahLst/>
                <a:cxnLst>
                  <a:cxn ang="T10">
                    <a:pos x="T0" y="T1"/>
                  </a:cxn>
                  <a:cxn ang="T11">
                    <a:pos x="T2" y="T3"/>
                  </a:cxn>
                  <a:cxn ang="T12">
                    <a:pos x="T4" y="T5"/>
                  </a:cxn>
                  <a:cxn ang="T13">
                    <a:pos x="T6" y="T7"/>
                  </a:cxn>
                  <a:cxn ang="T14">
                    <a:pos x="T8" y="T9"/>
                  </a:cxn>
                </a:cxnLst>
                <a:rect l="T15" t="T16" r="T17" b="T18"/>
                <a:pathLst>
                  <a:path w="499" h="772">
                    <a:moveTo>
                      <a:pt x="0" y="0"/>
                    </a:moveTo>
                    <a:lnTo>
                      <a:pt x="499" y="182"/>
                    </a:lnTo>
                    <a:lnTo>
                      <a:pt x="499" y="772"/>
                    </a:lnTo>
                    <a:lnTo>
                      <a:pt x="0" y="590"/>
                    </a:lnTo>
                    <a:lnTo>
                      <a:pt x="0" y="0"/>
                    </a:lnTo>
                    <a:close/>
                  </a:path>
                </a:pathLst>
              </a:custGeom>
              <a:solidFill>
                <a:srgbClr val="009BB0">
                  <a:alpha val="50195"/>
                </a:srgbClr>
              </a:solidFill>
              <a:ln w="9525">
                <a:solidFill>
                  <a:schemeClr val="bg1"/>
                </a:solidFill>
                <a:round/>
                <a:headEnd/>
                <a:tailEnd/>
              </a:ln>
            </p:spPr>
            <p:txBody>
              <a:bodyPr/>
              <a:lstStyle/>
              <a:p>
                <a:endParaRPr lang="en-GB"/>
              </a:p>
            </p:txBody>
          </p:sp>
        </p:grpSp>
        <p:sp>
          <p:nvSpPr>
            <p:cNvPr id="34826" name="Rectangle 30"/>
            <p:cNvSpPr>
              <a:spLocks noChangeArrowheads="1"/>
            </p:cNvSpPr>
            <p:nvPr/>
          </p:nvSpPr>
          <p:spPr bwMode="auto">
            <a:xfrm>
              <a:off x="4423" y="2751"/>
              <a:ext cx="952" cy="404"/>
            </a:xfrm>
            <a:prstGeom prst="rect">
              <a:avLst/>
            </a:prstGeom>
            <a:noFill/>
            <a:ln w="9525">
              <a:noFill/>
              <a:miter lim="800000"/>
              <a:headEnd/>
              <a:tailEnd/>
            </a:ln>
          </p:spPr>
          <p:txBody>
            <a:bodyPr lIns="36000">
              <a:spAutoFit/>
            </a:bodyPr>
            <a:lstStyle/>
            <a:p>
              <a:pPr marL="179388" lvl="1" algn="l">
                <a:spcBef>
                  <a:spcPct val="0"/>
                </a:spcBef>
              </a:pPr>
              <a:r>
                <a:rPr lang="en-GB" sz="1800"/>
                <a:t>I am effective at</a:t>
              </a:r>
            </a:p>
          </p:txBody>
        </p:sp>
        <p:cxnSp>
          <p:nvCxnSpPr>
            <p:cNvPr id="34827" name="AutoShape 31"/>
            <p:cNvCxnSpPr>
              <a:cxnSpLocks noChangeShapeType="1"/>
              <a:stCxn id="34826" idx="1"/>
              <a:endCxn id="34831" idx="4"/>
            </p:cNvCxnSpPr>
            <p:nvPr/>
          </p:nvCxnSpPr>
          <p:spPr bwMode="auto">
            <a:xfrm rot="10800000" flipV="1">
              <a:off x="4049" y="2953"/>
              <a:ext cx="374" cy="160"/>
            </a:xfrm>
            <a:prstGeom prst="bentConnector2">
              <a:avLst/>
            </a:prstGeom>
            <a:noFill/>
            <a:ln w="9525">
              <a:solidFill>
                <a:schemeClr val="bg2"/>
              </a:solidFill>
              <a:miter lim="800000"/>
              <a:headEnd/>
              <a:tailEnd type="stealth" w="med" len="med"/>
            </a:ln>
          </p:spPr>
        </p:cxnSp>
      </p:grpSp>
      <p:sp>
        <p:nvSpPr>
          <p:cNvPr id="34824" name="Text Box 32"/>
          <p:cNvSpPr txBox="1">
            <a:spLocks noChangeArrowheads="1"/>
          </p:cNvSpPr>
          <p:nvPr/>
        </p:nvSpPr>
        <p:spPr bwMode="auto">
          <a:xfrm>
            <a:off x="323850" y="4149725"/>
            <a:ext cx="4319588" cy="449263"/>
          </a:xfrm>
          <a:prstGeom prst="rect">
            <a:avLst/>
          </a:prstGeom>
          <a:noFill/>
          <a:ln w="9525">
            <a:noFill/>
            <a:miter lim="800000"/>
            <a:headEnd/>
            <a:tailEnd/>
          </a:ln>
        </p:spPr>
        <p:txBody>
          <a:bodyPr>
            <a:spAutoFit/>
          </a:bodyPr>
          <a:lstStyle/>
          <a:p>
            <a:pPr algn="l">
              <a:lnSpc>
                <a:spcPct val="130000"/>
              </a:lnSpc>
              <a:spcBef>
                <a:spcPct val="20000"/>
              </a:spcBef>
              <a:buFont typeface="Times New Roman" pitchFamily="18" charset="0"/>
              <a:buNone/>
            </a:pPr>
            <a:r>
              <a:rPr lang="en-GB" sz="1800"/>
              <a:t>Example item stems:</a:t>
            </a:r>
            <a:endParaRPr lang="en-US" sz="180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252413" y="260350"/>
            <a:ext cx="6335712" cy="576263"/>
          </a:xfrm>
        </p:spPr>
        <p:txBody>
          <a:bodyPr/>
          <a:lstStyle/>
          <a:p>
            <a:pPr eaLnBrk="1" hangingPunct="1"/>
            <a:r>
              <a:rPr lang="en-GB" smtClean="0"/>
              <a:t>Motives and Talents</a:t>
            </a:r>
          </a:p>
        </p:txBody>
      </p:sp>
      <p:sp>
        <p:nvSpPr>
          <p:cNvPr id="35843" name="Rectangle 3"/>
          <p:cNvSpPr>
            <a:spLocks noGrp="1" noChangeArrowheads="1"/>
          </p:cNvSpPr>
          <p:nvPr>
            <p:ph type="body" sz="half" idx="1"/>
          </p:nvPr>
        </p:nvSpPr>
        <p:spPr>
          <a:xfrm>
            <a:off x="611188" y="930275"/>
            <a:ext cx="7632700" cy="693738"/>
          </a:xfrm>
          <a:noFill/>
        </p:spPr>
        <p:txBody>
          <a:bodyPr/>
          <a:lstStyle/>
          <a:p>
            <a:pPr eaLnBrk="1" hangingPunct="1">
              <a:buFont typeface="Arial" charset="0"/>
              <a:buNone/>
            </a:pPr>
            <a:r>
              <a:rPr lang="en-GB" sz="2000" smtClean="0"/>
              <a:t>      </a:t>
            </a:r>
          </a:p>
        </p:txBody>
      </p:sp>
      <p:graphicFrame>
        <p:nvGraphicFramePr>
          <p:cNvPr id="2068484" name="Group 4"/>
          <p:cNvGraphicFramePr>
            <a:graphicFrameLocks noGrp="1"/>
          </p:cNvGraphicFramePr>
          <p:nvPr>
            <p:ph sz="half" idx="2"/>
          </p:nvPr>
        </p:nvGraphicFramePr>
        <p:xfrm>
          <a:off x="381000" y="1498600"/>
          <a:ext cx="8469313" cy="3523933"/>
        </p:xfrm>
        <a:graphic>
          <a:graphicData uri="http://schemas.openxmlformats.org/drawingml/2006/table">
            <a:tbl>
              <a:tblPr/>
              <a:tblGrid>
                <a:gridCol w="4235450"/>
                <a:gridCol w="4233863"/>
              </a:tblGrid>
              <a:tr h="533400">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I enjoy thinking about concepts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Receiving praise really motivates me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I understand the logic behind an argument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I am good at developing concepts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28625">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I produce lots of ideas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I immediately want to get to the main issues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4291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I want to take control of things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I am good at taking control of things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600075">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I seek praise when I have done well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I need to understand the logic behind an argument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482600">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I enjoy generating lots of ideas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I encourage others to criticise my approach</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46100">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I want to know what is wrong with my approach</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GB" sz="1600" b="0" i="0" u="none" strike="noStrike" cap="none" normalizeH="0" baseline="0" smtClean="0">
                          <a:ln>
                            <a:noFill/>
                          </a:ln>
                          <a:solidFill>
                            <a:schemeClr val="bg1"/>
                          </a:solidFill>
                          <a:effectLst/>
                          <a:latin typeface="Arial" charset="0"/>
                        </a:rPr>
                        <a:t>I am good at seeing the core of a problem</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noFill/>
        </p:spPr>
        <p:txBody>
          <a:bodyPr/>
          <a:lstStyle/>
          <a:p>
            <a:pPr eaLnBrk="1" hangingPunct="1"/>
            <a:r>
              <a:rPr lang="en-GB" smtClean="0"/>
              <a:t>Deep Dive 2 - Motive Talent Splits</a:t>
            </a:r>
          </a:p>
        </p:txBody>
      </p:sp>
      <p:sp>
        <p:nvSpPr>
          <p:cNvPr id="36867" name="Rectangle 3"/>
          <p:cNvSpPr>
            <a:spLocks noGrp="1" noChangeArrowheads="1"/>
          </p:cNvSpPr>
          <p:nvPr>
            <p:ph type="body" idx="4294967295"/>
          </p:nvPr>
        </p:nvSpPr>
        <p:spPr>
          <a:xfrm>
            <a:off x="323850" y="2206625"/>
            <a:ext cx="7818438" cy="3527425"/>
          </a:xfrm>
          <a:noFill/>
        </p:spPr>
        <p:txBody>
          <a:bodyPr/>
          <a:lstStyle/>
          <a:p>
            <a:pPr eaLnBrk="1" hangingPunct="1"/>
            <a:r>
              <a:rPr lang="en-GB" sz="2000" smtClean="0"/>
              <a:t>Differences of </a:t>
            </a:r>
            <a:r>
              <a:rPr lang="en-GB" sz="2000" smtClean="0">
                <a:solidFill>
                  <a:srgbClr val="00B5E6"/>
                </a:solidFill>
              </a:rPr>
              <a:t>three stens or more</a:t>
            </a:r>
            <a:r>
              <a:rPr lang="en-GB" sz="2000" smtClean="0"/>
              <a:t> between the motive and talent score on a dimension are highlighted and may indicate a point of interest</a:t>
            </a:r>
          </a:p>
          <a:p>
            <a:pPr eaLnBrk="1" hangingPunct="1">
              <a:buFont typeface="Arial" charset="0"/>
              <a:buNone/>
            </a:pPr>
            <a:endParaRPr lang="en-GB" sz="2000" smtClean="0"/>
          </a:p>
          <a:p>
            <a:pPr eaLnBrk="1" hangingPunct="1"/>
            <a:r>
              <a:rPr lang="en-GB" sz="2000" smtClean="0">
                <a:solidFill>
                  <a:srgbClr val="00B5E6"/>
                </a:solidFill>
              </a:rPr>
              <a:t>The individual reports talent higher than motive</a:t>
            </a:r>
          </a:p>
          <a:p>
            <a:pPr eaLnBrk="1" hangingPunct="1"/>
            <a:endParaRPr lang="en-GB" sz="2000" smtClean="0"/>
          </a:p>
          <a:p>
            <a:pPr marL="720725" lvl="1" indent="-198438" eaLnBrk="1" hangingPunct="1">
              <a:lnSpc>
                <a:spcPct val="80000"/>
              </a:lnSpc>
              <a:buFontTx/>
              <a:buNone/>
            </a:pPr>
            <a:r>
              <a:rPr lang="en-GB" smtClean="0"/>
              <a:t>–</a:t>
            </a:r>
            <a:r>
              <a:rPr lang="en-GB" b="1" smtClean="0"/>
              <a:t> </a:t>
            </a:r>
            <a:r>
              <a:rPr lang="en-GB" smtClean="0"/>
              <a:t>explore the discrepancy, try to understand why motive is lower and what impact this has on performance</a:t>
            </a:r>
          </a:p>
          <a:p>
            <a:pPr marL="720725" lvl="1" indent="-198438" eaLnBrk="1" hangingPunct="1">
              <a:lnSpc>
                <a:spcPct val="80000"/>
              </a:lnSpc>
              <a:buFontTx/>
              <a:buNone/>
            </a:pPr>
            <a:endParaRPr lang="en-GB" smtClean="0"/>
          </a:p>
          <a:p>
            <a:pPr eaLnBrk="1" hangingPunct="1"/>
            <a:r>
              <a:rPr lang="en-GB" sz="2000" smtClean="0">
                <a:solidFill>
                  <a:srgbClr val="00B5E6"/>
                </a:solidFill>
              </a:rPr>
              <a:t>The individual reports motive higher than talent</a:t>
            </a:r>
          </a:p>
          <a:p>
            <a:pPr marL="720725" lvl="1" indent="-198438" eaLnBrk="1" hangingPunct="1">
              <a:buFontTx/>
              <a:buNone/>
            </a:pPr>
            <a:endParaRPr lang="en-GB" smtClean="0">
              <a:solidFill>
                <a:srgbClr val="33CCFF"/>
              </a:solidFill>
            </a:endParaRPr>
          </a:p>
          <a:p>
            <a:pPr marL="720725" lvl="1" indent="-198438" eaLnBrk="1" hangingPunct="1">
              <a:buFontTx/>
              <a:buNone/>
            </a:pPr>
            <a:r>
              <a:rPr lang="en-GB" smtClean="0"/>
              <a:t>– explore the need and potential to develop</a:t>
            </a:r>
          </a:p>
        </p:txBody>
      </p:sp>
      <p:grpSp>
        <p:nvGrpSpPr>
          <p:cNvPr id="2" name="Group 4"/>
          <p:cNvGrpSpPr>
            <a:grpSpLocks/>
          </p:cNvGrpSpPr>
          <p:nvPr/>
        </p:nvGrpSpPr>
        <p:grpSpPr bwMode="auto">
          <a:xfrm>
            <a:off x="684213" y="1341438"/>
            <a:ext cx="4465637" cy="449262"/>
            <a:chOff x="567" y="2296"/>
            <a:chExt cx="2813" cy="283"/>
          </a:xfrm>
        </p:grpSpPr>
        <p:sp>
          <p:nvSpPr>
            <p:cNvPr id="36869" name="AutoShape 5"/>
            <p:cNvSpPr>
              <a:spLocks noChangeArrowheads="1"/>
            </p:cNvSpPr>
            <p:nvPr/>
          </p:nvSpPr>
          <p:spPr bwMode="auto">
            <a:xfrm>
              <a:off x="2428" y="2296"/>
              <a:ext cx="273" cy="272"/>
            </a:xfrm>
            <a:prstGeom prst="roundRect">
              <a:avLst>
                <a:gd name="adj" fmla="val 16667"/>
              </a:avLst>
            </a:prstGeom>
            <a:solidFill>
              <a:schemeClr val="tx1"/>
            </a:solidFill>
            <a:ln w="9525">
              <a:solidFill>
                <a:schemeClr val="tx1"/>
              </a:solidFill>
              <a:round/>
              <a:headEnd/>
              <a:tailEnd/>
            </a:ln>
          </p:spPr>
          <p:txBody>
            <a:bodyPr wrap="none" anchor="ctr"/>
            <a:lstStyle/>
            <a:p>
              <a:pPr>
                <a:spcBef>
                  <a:spcPct val="0"/>
                </a:spcBef>
              </a:pPr>
              <a:r>
                <a:rPr lang="en-GB" sz="2400" b="1">
                  <a:latin typeface="Neo Sans" pitchFamily="34" charset="0"/>
                </a:rPr>
                <a:t>M</a:t>
              </a:r>
            </a:p>
          </p:txBody>
        </p:sp>
        <p:sp>
          <p:nvSpPr>
            <p:cNvPr id="36870" name="AutoShape 6"/>
            <p:cNvSpPr>
              <a:spLocks noChangeArrowheads="1"/>
            </p:cNvSpPr>
            <p:nvPr/>
          </p:nvSpPr>
          <p:spPr bwMode="auto">
            <a:xfrm>
              <a:off x="3107" y="2296"/>
              <a:ext cx="273" cy="272"/>
            </a:xfrm>
            <a:prstGeom prst="roundRect">
              <a:avLst>
                <a:gd name="adj" fmla="val 16667"/>
              </a:avLst>
            </a:prstGeom>
            <a:solidFill>
              <a:schemeClr val="tx1"/>
            </a:solidFill>
            <a:ln w="9525">
              <a:solidFill>
                <a:schemeClr val="tx1"/>
              </a:solidFill>
              <a:round/>
              <a:headEnd/>
              <a:tailEnd/>
            </a:ln>
          </p:spPr>
          <p:txBody>
            <a:bodyPr wrap="none" anchor="ctr"/>
            <a:lstStyle/>
            <a:p>
              <a:pPr>
                <a:spcBef>
                  <a:spcPct val="0"/>
                </a:spcBef>
              </a:pPr>
              <a:r>
                <a:rPr lang="en-GB" sz="2400" b="1">
                  <a:latin typeface="Neo Sans" pitchFamily="34" charset="0"/>
                </a:rPr>
                <a:t>T</a:t>
              </a:r>
            </a:p>
          </p:txBody>
        </p:sp>
        <p:sp>
          <p:nvSpPr>
            <p:cNvPr id="36871" name="Rectangle 7"/>
            <p:cNvSpPr>
              <a:spLocks noChangeArrowheads="1"/>
            </p:cNvSpPr>
            <p:nvPr/>
          </p:nvSpPr>
          <p:spPr bwMode="auto">
            <a:xfrm>
              <a:off x="567" y="2310"/>
              <a:ext cx="1184" cy="269"/>
            </a:xfrm>
            <a:prstGeom prst="rect">
              <a:avLst/>
            </a:prstGeom>
            <a:noFill/>
            <a:ln w="9525">
              <a:noFill/>
              <a:miter lim="800000"/>
              <a:headEnd/>
              <a:tailEnd/>
            </a:ln>
          </p:spPr>
          <p:txBody>
            <a:bodyPr wrap="none">
              <a:spAutoFit/>
            </a:bodyPr>
            <a:lstStyle/>
            <a:p>
              <a:pPr algn="l">
                <a:spcBef>
                  <a:spcPct val="0"/>
                </a:spcBef>
              </a:pPr>
              <a:r>
                <a:rPr lang="en-GB" sz="2200">
                  <a:latin typeface="Neo Sans Medium" pitchFamily="34" charset="0"/>
                </a:rPr>
                <a:t>Motive-Talent</a:t>
              </a:r>
            </a:p>
          </p:txBody>
        </p:sp>
        <p:cxnSp>
          <p:nvCxnSpPr>
            <p:cNvPr id="36872" name="AutoShape 8"/>
            <p:cNvCxnSpPr>
              <a:cxnSpLocks noChangeShapeType="1"/>
              <a:stCxn id="36869" idx="0"/>
              <a:endCxn id="36870" idx="0"/>
            </p:cNvCxnSpPr>
            <p:nvPr/>
          </p:nvCxnSpPr>
          <p:spPr bwMode="auto">
            <a:xfrm rot="5400000" flipV="1">
              <a:off x="2904" y="1957"/>
              <a:ext cx="1" cy="679"/>
            </a:xfrm>
            <a:prstGeom prst="bentConnector3">
              <a:avLst>
                <a:gd name="adj1" fmla="val -14400005"/>
              </a:avLst>
            </a:prstGeom>
            <a:noFill/>
            <a:ln w="25400">
              <a:solidFill>
                <a:schemeClr val="bg2"/>
              </a:solidFill>
              <a:miter lim="800000"/>
              <a:headEnd/>
              <a:tailEnd/>
            </a:ln>
          </p:spPr>
        </p:cxn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GB" smtClean="0"/>
              <a:t>Motive and Talent Splits</a:t>
            </a:r>
          </a:p>
        </p:txBody>
      </p:sp>
      <p:pic>
        <p:nvPicPr>
          <p:cNvPr id="37891" name="Picture 5"/>
          <p:cNvPicPr>
            <a:picLocks noChangeAspect="1" noChangeArrowheads="1"/>
          </p:cNvPicPr>
          <p:nvPr/>
        </p:nvPicPr>
        <p:blipFill>
          <a:blip r:embed="rId3" cstate="print"/>
          <a:srcRect/>
          <a:stretch>
            <a:fillRect/>
          </a:stretch>
        </p:blipFill>
        <p:spPr bwMode="auto">
          <a:xfrm>
            <a:off x="539750" y="1196975"/>
            <a:ext cx="7812088" cy="933450"/>
          </a:xfrm>
          <a:prstGeom prst="rect">
            <a:avLst/>
          </a:prstGeom>
          <a:noFill/>
          <a:ln w="9525">
            <a:noFill/>
            <a:miter lim="800000"/>
            <a:headEnd/>
            <a:tailEnd/>
          </a:ln>
        </p:spPr>
      </p:pic>
      <p:pic>
        <p:nvPicPr>
          <p:cNvPr id="37892" name="Picture 6"/>
          <p:cNvPicPr>
            <a:picLocks noChangeAspect="1" noChangeArrowheads="1"/>
          </p:cNvPicPr>
          <p:nvPr/>
        </p:nvPicPr>
        <p:blipFill>
          <a:blip r:embed="rId4" cstate="print"/>
          <a:srcRect/>
          <a:stretch>
            <a:fillRect/>
          </a:stretch>
        </p:blipFill>
        <p:spPr bwMode="auto">
          <a:xfrm>
            <a:off x="504825" y="2957513"/>
            <a:ext cx="7812088" cy="942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GB" smtClean="0"/>
              <a:t>Motive and Talent Splits</a:t>
            </a:r>
          </a:p>
        </p:txBody>
      </p:sp>
      <p:pic>
        <p:nvPicPr>
          <p:cNvPr id="38915" name="Picture 4"/>
          <p:cNvPicPr>
            <a:picLocks noChangeAspect="1" noChangeArrowheads="1"/>
          </p:cNvPicPr>
          <p:nvPr/>
        </p:nvPicPr>
        <p:blipFill>
          <a:blip r:embed="rId3" cstate="print"/>
          <a:srcRect/>
          <a:stretch>
            <a:fillRect/>
          </a:stretch>
        </p:blipFill>
        <p:spPr bwMode="auto">
          <a:xfrm>
            <a:off x="539750" y="1196975"/>
            <a:ext cx="7799388" cy="1857375"/>
          </a:xfrm>
          <a:prstGeom prst="rect">
            <a:avLst/>
          </a:prstGeom>
          <a:noFill/>
          <a:ln w="9525">
            <a:noFill/>
            <a:miter lim="800000"/>
            <a:headEnd/>
            <a:tailEnd/>
          </a:ln>
        </p:spPr>
      </p:pic>
      <p:pic>
        <p:nvPicPr>
          <p:cNvPr id="38916" name="Picture 5"/>
          <p:cNvPicPr>
            <a:picLocks noChangeAspect="1" noChangeArrowheads="1"/>
          </p:cNvPicPr>
          <p:nvPr/>
        </p:nvPicPr>
        <p:blipFill>
          <a:blip r:embed="rId4" cstate="print"/>
          <a:srcRect/>
          <a:stretch>
            <a:fillRect/>
          </a:stretch>
        </p:blipFill>
        <p:spPr bwMode="auto">
          <a:xfrm>
            <a:off x="539750" y="3573463"/>
            <a:ext cx="7812088" cy="1866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ctrTitle"/>
          </p:nvPr>
        </p:nvSpPr>
        <p:spPr>
          <a:xfrm>
            <a:off x="685800" y="2924175"/>
            <a:ext cx="7772400" cy="866775"/>
          </a:xfrm>
        </p:spPr>
        <p:txBody>
          <a:bodyPr/>
          <a:lstStyle/>
          <a:p>
            <a:pPr eaLnBrk="1" hangingPunct="1"/>
            <a:r>
              <a:rPr lang="en-GB" smtClean="0"/>
              <a:t>Response Styles</a:t>
            </a:r>
            <a:endParaRPr lang="en-GB" baseline="30000" smtClean="0"/>
          </a:p>
        </p:txBody>
      </p:sp>
      <p:sp>
        <p:nvSpPr>
          <p:cNvPr id="39939" name="Rectangle 3"/>
          <p:cNvSpPr>
            <a:spLocks noGrp="1" noChangeArrowheads="1"/>
          </p:cNvSpPr>
          <p:nvPr>
            <p:ph type="subTitle" idx="1"/>
          </p:nvPr>
        </p:nvSpPr>
        <p:spPr/>
        <p:txBody>
          <a:bodyPr/>
          <a:lstStyle/>
          <a:p>
            <a:pPr eaLnBrk="1" hangingPunct="1"/>
            <a:r>
              <a:rPr lang="en-GB" dirty="0" smtClean="0"/>
              <a:t>International Accreditation -Wave</a:t>
            </a:r>
            <a:endParaRPr lang="en-US"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GB" smtClean="0"/>
              <a:t>Distorted Results?</a:t>
            </a:r>
          </a:p>
        </p:txBody>
      </p:sp>
      <p:sp>
        <p:nvSpPr>
          <p:cNvPr id="40963" name="Rectangle 3"/>
          <p:cNvSpPr>
            <a:spLocks noGrp="1" noChangeArrowheads="1"/>
          </p:cNvSpPr>
          <p:nvPr>
            <p:ph type="body" idx="1"/>
          </p:nvPr>
        </p:nvSpPr>
        <p:spPr>
          <a:xfrm>
            <a:off x="563563" y="1289050"/>
            <a:ext cx="7345362" cy="3751263"/>
          </a:xfrm>
        </p:spPr>
        <p:txBody>
          <a:bodyPr/>
          <a:lstStyle/>
          <a:p>
            <a:pPr eaLnBrk="1" hangingPunct="1">
              <a:lnSpc>
                <a:spcPct val="125000"/>
              </a:lnSpc>
            </a:pPr>
            <a:r>
              <a:rPr lang="en-GB" smtClean="0"/>
              <a:t>Saville Consulting Wave uses a variety of techniques to help reduce and identify candidates’ attempts at distortion</a:t>
            </a:r>
          </a:p>
          <a:p>
            <a:pPr eaLnBrk="1" hangingPunct="1">
              <a:lnSpc>
                <a:spcPct val="125000"/>
              </a:lnSpc>
            </a:pPr>
            <a:endParaRPr lang="en-GB" smtClean="0"/>
          </a:p>
          <a:p>
            <a:pPr eaLnBrk="1" hangingPunct="1">
              <a:lnSpc>
                <a:spcPct val="125000"/>
              </a:lnSpc>
            </a:pPr>
            <a:r>
              <a:rPr lang="en-GB" smtClean="0"/>
              <a:t>Prevention</a:t>
            </a:r>
          </a:p>
          <a:p>
            <a:pPr eaLnBrk="1" hangingPunct="1">
              <a:lnSpc>
                <a:spcPct val="125000"/>
              </a:lnSpc>
              <a:buFont typeface="Arial" charset="0"/>
              <a:buNone/>
            </a:pPr>
            <a:r>
              <a:rPr lang="en-GB" smtClean="0"/>
              <a:t>	and</a:t>
            </a:r>
          </a:p>
          <a:p>
            <a:pPr eaLnBrk="1" hangingPunct="1">
              <a:lnSpc>
                <a:spcPct val="125000"/>
              </a:lnSpc>
            </a:pPr>
            <a:r>
              <a:rPr lang="en-GB" smtClean="0"/>
              <a:t>Detection</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GB" smtClean="0"/>
              <a:t>Prevention (1)</a:t>
            </a:r>
          </a:p>
        </p:txBody>
      </p:sp>
      <p:sp>
        <p:nvSpPr>
          <p:cNvPr id="41987" name="Rectangle 3"/>
          <p:cNvSpPr>
            <a:spLocks noGrp="1" noChangeArrowheads="1"/>
          </p:cNvSpPr>
          <p:nvPr>
            <p:ph type="body" idx="1"/>
          </p:nvPr>
        </p:nvSpPr>
        <p:spPr>
          <a:xfrm>
            <a:off x="468313" y="620713"/>
            <a:ext cx="8064500" cy="5688012"/>
          </a:xfrm>
        </p:spPr>
        <p:txBody>
          <a:bodyPr/>
          <a:lstStyle/>
          <a:p>
            <a:pPr eaLnBrk="1" hangingPunct="1">
              <a:lnSpc>
                <a:spcPct val="125000"/>
              </a:lnSpc>
              <a:buFont typeface="Arial" charset="0"/>
              <a:buNone/>
            </a:pPr>
            <a:endParaRPr lang="en-GB" sz="2000" smtClean="0"/>
          </a:p>
          <a:p>
            <a:pPr eaLnBrk="1" hangingPunct="1">
              <a:lnSpc>
                <a:spcPct val="125000"/>
              </a:lnSpc>
              <a:buFont typeface="Arial" charset="0"/>
              <a:buNone/>
            </a:pPr>
            <a:r>
              <a:rPr lang="en-GB" sz="2000" smtClean="0"/>
              <a:t>Before/during administration indicate that:</a:t>
            </a:r>
          </a:p>
          <a:p>
            <a:pPr eaLnBrk="1" hangingPunct="1">
              <a:lnSpc>
                <a:spcPct val="125000"/>
              </a:lnSpc>
              <a:buFont typeface="Arial" charset="0"/>
              <a:buNone/>
            </a:pPr>
            <a:endParaRPr lang="en-GB" sz="2000" smtClean="0"/>
          </a:p>
          <a:p>
            <a:pPr lvl="1" eaLnBrk="1" hangingPunct="1">
              <a:lnSpc>
                <a:spcPct val="125000"/>
              </a:lnSpc>
            </a:pPr>
            <a:r>
              <a:rPr lang="en-GB" smtClean="0"/>
              <a:t>results will be cross referenced</a:t>
            </a:r>
          </a:p>
          <a:p>
            <a:pPr lvl="1" eaLnBrk="1" hangingPunct="1">
              <a:lnSpc>
                <a:spcPct val="125000"/>
              </a:lnSpc>
            </a:pPr>
            <a:r>
              <a:rPr lang="en-GB" smtClean="0"/>
              <a:t>results will be discussed at feedback</a:t>
            </a:r>
          </a:p>
          <a:p>
            <a:pPr lvl="1" eaLnBrk="1" hangingPunct="1">
              <a:lnSpc>
                <a:spcPct val="125000"/>
              </a:lnSpc>
            </a:pPr>
            <a:r>
              <a:rPr lang="en-GB" smtClean="0"/>
              <a:t>there are response checks</a:t>
            </a:r>
          </a:p>
          <a:p>
            <a:pPr lvl="1" eaLnBrk="1" hangingPunct="1">
              <a:lnSpc>
                <a:spcPct val="125000"/>
              </a:lnSpc>
            </a:pPr>
            <a:endParaRPr lang="en-GB" smtClean="0"/>
          </a:p>
          <a:p>
            <a:pPr eaLnBrk="1" hangingPunct="1">
              <a:lnSpc>
                <a:spcPct val="125000"/>
              </a:lnSpc>
            </a:pPr>
            <a:r>
              <a:rPr lang="en-GB" sz="2000" smtClean="0"/>
              <a:t>Use a questionnaire which includes an ipsative format</a:t>
            </a:r>
          </a:p>
          <a:p>
            <a:pPr eaLnBrk="1" hangingPunct="1">
              <a:lnSpc>
                <a:spcPct val="125000"/>
              </a:lnSpc>
            </a:pPr>
            <a:endParaRPr lang="en-GB" sz="2000" smtClean="0"/>
          </a:p>
          <a:p>
            <a:pPr eaLnBrk="1" hangingPunct="1">
              <a:lnSpc>
                <a:spcPct val="125000"/>
              </a:lnSpc>
            </a:pPr>
            <a:r>
              <a:rPr lang="en-GB" sz="2000" smtClean="0"/>
              <a:t>Wave uses both normative and ipsative formats in the same administration, benefiting from the advantages of both types of scale whilst controlling for their weaknesses</a:t>
            </a:r>
          </a:p>
          <a:p>
            <a:pPr eaLnBrk="1" hangingPunct="1">
              <a:buFont typeface="Arial" charset="0"/>
              <a:buNone/>
            </a:pPr>
            <a:endParaRPr lang="en-GB" sz="200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50825" y="260350"/>
            <a:ext cx="6335713" cy="574675"/>
          </a:xfrm>
        </p:spPr>
        <p:txBody>
          <a:bodyPr/>
          <a:lstStyle/>
          <a:p>
            <a:pPr eaLnBrk="1" hangingPunct="1"/>
            <a:r>
              <a:rPr lang="en-GB" smtClean="0"/>
              <a:t>Practical Arrangements</a:t>
            </a:r>
            <a:r>
              <a:rPr lang="en-GB" sz="2400" smtClean="0"/>
              <a:t> </a:t>
            </a:r>
          </a:p>
        </p:txBody>
      </p:sp>
      <p:sp>
        <p:nvSpPr>
          <p:cNvPr id="6147" name="Rectangle 3"/>
          <p:cNvSpPr>
            <a:spLocks noGrp="1" noChangeArrowheads="1"/>
          </p:cNvSpPr>
          <p:nvPr>
            <p:ph type="body" idx="1"/>
          </p:nvPr>
        </p:nvSpPr>
        <p:spPr>
          <a:xfrm>
            <a:off x="611188" y="1196975"/>
            <a:ext cx="6335712" cy="4032250"/>
          </a:xfrm>
        </p:spPr>
        <p:txBody>
          <a:bodyPr/>
          <a:lstStyle/>
          <a:p>
            <a:pPr eaLnBrk="1" hangingPunct="1"/>
            <a:r>
              <a:rPr lang="en-GB" smtClean="0"/>
              <a:t>Course Timings</a:t>
            </a:r>
          </a:p>
          <a:p>
            <a:pPr eaLnBrk="1" hangingPunct="1"/>
            <a:endParaRPr lang="en-GB" smtClean="0"/>
          </a:p>
          <a:p>
            <a:pPr eaLnBrk="1" hangingPunct="1"/>
            <a:r>
              <a:rPr lang="en-GB" smtClean="0"/>
              <a:t>Course Materials</a:t>
            </a:r>
          </a:p>
          <a:p>
            <a:pPr eaLnBrk="1" hangingPunct="1"/>
            <a:endParaRPr lang="en-GB" smtClean="0"/>
          </a:p>
          <a:p>
            <a:pPr eaLnBrk="1" hangingPunct="1"/>
            <a:r>
              <a:rPr lang="en-GB" smtClean="0"/>
              <a:t>Relax and enjoy the course</a:t>
            </a:r>
          </a:p>
          <a:p>
            <a:pPr eaLnBrk="1" hangingPunct="1"/>
            <a:endParaRPr lang="en-GB" smtClean="0"/>
          </a:p>
          <a:p>
            <a:pPr eaLnBrk="1" hangingPunct="1"/>
            <a:r>
              <a:rPr lang="en-GB" smtClean="0"/>
              <a:t>We are here to help you</a:t>
            </a:r>
            <a:endParaRPr lang="en-US" smtClean="0"/>
          </a:p>
          <a:p>
            <a:pPr eaLnBrk="1" hangingPunct="1"/>
            <a:endParaRPr lang="en-GB" smtClean="0"/>
          </a:p>
          <a:p>
            <a:pPr eaLnBrk="1" hangingPunct="1"/>
            <a:endParaRPr lang="en-GB"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GB" smtClean="0"/>
              <a:t>Prevention (2)</a:t>
            </a:r>
          </a:p>
        </p:txBody>
      </p:sp>
      <p:sp>
        <p:nvSpPr>
          <p:cNvPr id="43011" name="Rectangle 3"/>
          <p:cNvSpPr>
            <a:spLocks noGrp="1" noChangeArrowheads="1"/>
          </p:cNvSpPr>
          <p:nvPr>
            <p:ph type="body" idx="1"/>
          </p:nvPr>
        </p:nvSpPr>
        <p:spPr>
          <a:xfrm>
            <a:off x="584200" y="690563"/>
            <a:ext cx="8047038" cy="5402262"/>
          </a:xfrm>
        </p:spPr>
        <p:txBody>
          <a:bodyPr/>
          <a:lstStyle/>
          <a:p>
            <a:pPr eaLnBrk="1" hangingPunct="1">
              <a:lnSpc>
                <a:spcPct val="120000"/>
              </a:lnSpc>
              <a:buFont typeface="Arial" charset="0"/>
              <a:buNone/>
            </a:pPr>
            <a:endParaRPr lang="en-GB" sz="2600" smtClean="0"/>
          </a:p>
          <a:p>
            <a:pPr eaLnBrk="1" hangingPunct="1">
              <a:lnSpc>
                <a:spcPct val="120000"/>
              </a:lnSpc>
            </a:pPr>
            <a:r>
              <a:rPr lang="en-GB" smtClean="0"/>
              <a:t>Normative Questionnaires:</a:t>
            </a:r>
          </a:p>
          <a:p>
            <a:pPr lvl="1" eaLnBrk="1" hangingPunct="1">
              <a:lnSpc>
                <a:spcPct val="120000"/>
              </a:lnSpc>
            </a:pPr>
            <a:r>
              <a:rPr lang="en-GB" smtClean="0"/>
              <a:t>Respondents rate their agreement or disagreement with each individual item against a scale</a:t>
            </a:r>
          </a:p>
          <a:p>
            <a:pPr eaLnBrk="1" hangingPunct="1">
              <a:lnSpc>
                <a:spcPct val="120000"/>
              </a:lnSpc>
            </a:pPr>
            <a:endParaRPr lang="en-GB" smtClean="0"/>
          </a:p>
          <a:p>
            <a:pPr eaLnBrk="1" hangingPunct="1">
              <a:lnSpc>
                <a:spcPct val="120000"/>
              </a:lnSpc>
            </a:pPr>
            <a:r>
              <a:rPr lang="en-GB" smtClean="0"/>
              <a:t>Ipsative Questionnaires:</a:t>
            </a:r>
          </a:p>
          <a:p>
            <a:pPr lvl="1" eaLnBrk="1" hangingPunct="1">
              <a:lnSpc>
                <a:spcPct val="120000"/>
              </a:lnSpc>
            </a:pPr>
            <a:r>
              <a:rPr lang="en-GB" smtClean="0"/>
              <a:t>Respondents are asked to choose between (or rank                     </a:t>
            </a:r>
            <a:br>
              <a:rPr lang="en-GB" smtClean="0"/>
            </a:br>
            <a:r>
              <a:rPr lang="en-GB" smtClean="0"/>
              <a:t>order) two or more items. The items they choose </a:t>
            </a:r>
            <a:br>
              <a:rPr lang="en-GB" smtClean="0"/>
            </a:br>
            <a:r>
              <a:rPr lang="en-GB" smtClean="0"/>
              <a:t>between must be drawn from different scales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p:txBody>
          <a:bodyPr/>
          <a:lstStyle/>
          <a:p>
            <a:pPr eaLnBrk="1" hangingPunct="1"/>
            <a:r>
              <a:rPr lang="en-GB" smtClean="0"/>
              <a:t>Example of Normative format</a:t>
            </a:r>
          </a:p>
        </p:txBody>
      </p:sp>
      <p:pic>
        <p:nvPicPr>
          <p:cNvPr id="44035" name="Picture 3" descr="normative"/>
          <p:cNvPicPr>
            <a:picLocks noChangeAspect="1" noChangeArrowheads="1"/>
          </p:cNvPicPr>
          <p:nvPr/>
        </p:nvPicPr>
        <p:blipFill>
          <a:blip r:embed="rId3" cstate="print"/>
          <a:srcRect/>
          <a:stretch>
            <a:fillRect/>
          </a:stretch>
        </p:blipFill>
        <p:spPr bwMode="auto">
          <a:xfrm>
            <a:off x="333375" y="981075"/>
            <a:ext cx="8477250" cy="2314575"/>
          </a:xfrm>
          <a:prstGeom prst="rect">
            <a:avLst/>
          </a:prstGeom>
          <a:noFill/>
          <a:ln w="9525">
            <a:noFill/>
            <a:miter lim="800000"/>
            <a:headEnd/>
            <a:tailEnd/>
          </a:ln>
        </p:spPr>
      </p:pic>
      <p:graphicFrame>
        <p:nvGraphicFramePr>
          <p:cNvPr id="74768" name="Group 16"/>
          <p:cNvGraphicFramePr>
            <a:graphicFrameLocks noGrp="1"/>
          </p:cNvGraphicFramePr>
          <p:nvPr>
            <p:ph idx="4294967295"/>
          </p:nvPr>
        </p:nvGraphicFramePr>
        <p:xfrm>
          <a:off x="323850" y="3573463"/>
          <a:ext cx="8496300" cy="2593340"/>
        </p:xfrm>
        <a:graphic>
          <a:graphicData uri="http://schemas.openxmlformats.org/drawingml/2006/table">
            <a:tbl>
              <a:tblPr/>
              <a:tblGrid>
                <a:gridCol w="4248150"/>
                <a:gridCol w="4248150"/>
              </a:tblGrid>
              <a:tr h="314325">
                <a:tc>
                  <a:txBody>
                    <a:bodyPr/>
                    <a:lstStyle/>
                    <a:p>
                      <a:pPr marL="0" marR="0" lvl="0" indent="0" algn="l" defTabSz="914400" rtl="0" eaLnBrk="1" fontAlgn="base" latinLnBrk="0" hangingPunct="1">
                        <a:lnSpc>
                          <a:spcPct val="100000"/>
                        </a:lnSpc>
                        <a:spcBef>
                          <a:spcPct val="20000"/>
                        </a:spcBef>
                        <a:spcAft>
                          <a:spcPct val="0"/>
                        </a:spcAft>
                        <a:buClrTx/>
                        <a:buSzTx/>
                        <a:buFont typeface="Neo Sans" pitchFamily="34" charset="0"/>
                        <a:buNone/>
                        <a:tabLst/>
                      </a:pPr>
                      <a:r>
                        <a:rPr kumimoji="0" lang="en-GB" sz="2000" b="0" i="0" u="none" strike="noStrike" cap="none" normalizeH="0" baseline="0" smtClean="0">
                          <a:ln>
                            <a:noFill/>
                          </a:ln>
                          <a:solidFill>
                            <a:schemeClr val="bg1"/>
                          </a:solidFill>
                          <a:effectLst/>
                          <a:latin typeface="Arial" charset="0"/>
                        </a:rPr>
                        <a:t>Advantages</a:t>
                      </a:r>
                      <a:endParaRPr kumimoji="0" lang="en-US" sz="2000" b="0" i="0" u="none" strike="noStrike" cap="none" normalizeH="0" baseline="0" smtClean="0">
                        <a:ln>
                          <a:noFill/>
                        </a:ln>
                        <a:solidFill>
                          <a:schemeClr val="bg1"/>
                        </a:solidFill>
                        <a:effectLst/>
                        <a:latin typeface="Arial" charset="0"/>
                      </a:endParaRPr>
                    </a:p>
                  </a:txBody>
                  <a:tcP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solidFill>
                      <a:srgbClr val="008000"/>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Neo Sans" pitchFamily="34" charset="0"/>
                        <a:buNone/>
                        <a:tabLst/>
                      </a:pPr>
                      <a:r>
                        <a:rPr kumimoji="0" lang="en-GB" sz="2000" b="0" i="0" u="none" strike="noStrike" cap="none" normalizeH="0" baseline="0" smtClean="0">
                          <a:ln>
                            <a:noFill/>
                          </a:ln>
                          <a:solidFill>
                            <a:schemeClr val="bg1"/>
                          </a:solidFill>
                          <a:effectLst/>
                          <a:latin typeface="Arial" charset="0"/>
                        </a:rPr>
                        <a:t>Disadvantages</a:t>
                      </a:r>
                      <a:endParaRPr kumimoji="0" lang="en-US" sz="2000" b="0" i="0" u="none" strike="noStrike" cap="none" normalizeH="0" baseline="0" smtClean="0">
                        <a:ln>
                          <a:noFill/>
                        </a:ln>
                        <a:solidFill>
                          <a:schemeClr val="bg1"/>
                        </a:solidFill>
                        <a:effectLst/>
                        <a:latin typeface="Arial" charset="0"/>
                      </a:endParaRPr>
                    </a:p>
                  </a:txBody>
                  <a:tcP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solidFill>
                      <a:srgbClr val="CC0000"/>
                    </a:solidFill>
                  </a:tcPr>
                </a:tc>
              </a:tr>
              <a:tr h="2197100">
                <a:tc>
                  <a:txBody>
                    <a:bodyPr/>
                    <a:lstStyle/>
                    <a:p>
                      <a:pPr marL="450850" marR="0" lvl="1" indent="-271463" algn="l" defTabSz="914400" rtl="0" eaLnBrk="1" fontAlgn="base" latinLnBrk="0" hangingPunct="1">
                        <a:lnSpc>
                          <a:spcPct val="125000"/>
                        </a:lnSpc>
                        <a:spcBef>
                          <a:spcPct val="20000"/>
                        </a:spcBef>
                        <a:spcAft>
                          <a:spcPct val="0"/>
                        </a:spcAft>
                        <a:buClrTx/>
                        <a:buSzTx/>
                        <a:buFontTx/>
                        <a:buAutoNum type="arabicPeriod"/>
                        <a:tabLst/>
                      </a:pPr>
                      <a:r>
                        <a:rPr kumimoji="0" lang="en-GB" sz="1600" b="0" i="0" u="none" strike="noStrike" cap="none" normalizeH="0" baseline="0" smtClean="0">
                          <a:ln>
                            <a:noFill/>
                          </a:ln>
                          <a:solidFill>
                            <a:schemeClr val="bg1"/>
                          </a:solidFill>
                          <a:effectLst/>
                          <a:latin typeface="Arial" charset="0"/>
                        </a:rPr>
                        <a:t>Independent measurement of scales</a:t>
                      </a:r>
                    </a:p>
                    <a:p>
                      <a:pPr marL="450850" marR="0" lvl="1" indent="-271463" algn="l" defTabSz="914400" rtl="0" eaLnBrk="1" fontAlgn="base" latinLnBrk="0" hangingPunct="1">
                        <a:lnSpc>
                          <a:spcPct val="125000"/>
                        </a:lnSpc>
                        <a:spcBef>
                          <a:spcPct val="20000"/>
                        </a:spcBef>
                        <a:spcAft>
                          <a:spcPct val="0"/>
                        </a:spcAft>
                        <a:buClrTx/>
                        <a:buSzTx/>
                        <a:buFontTx/>
                        <a:buAutoNum type="arabicPeriod"/>
                        <a:tabLst/>
                      </a:pPr>
                      <a:r>
                        <a:rPr kumimoji="0" lang="en-GB" sz="1600" b="0" i="0" u="none" strike="noStrike" cap="none" normalizeH="0" baseline="0" smtClean="0">
                          <a:ln>
                            <a:noFill/>
                          </a:ln>
                          <a:solidFill>
                            <a:schemeClr val="bg1"/>
                          </a:solidFill>
                          <a:effectLst/>
                          <a:latin typeface="Arial" charset="0"/>
                        </a:rPr>
                        <a:t>People can freely choose responses</a:t>
                      </a:r>
                    </a:p>
                    <a:p>
                      <a:pPr marL="450850" marR="0" lvl="1" indent="-271463" algn="l" defTabSz="914400" rtl="0" eaLnBrk="1" fontAlgn="base" latinLnBrk="0" hangingPunct="1">
                        <a:lnSpc>
                          <a:spcPct val="125000"/>
                        </a:lnSpc>
                        <a:spcBef>
                          <a:spcPct val="20000"/>
                        </a:spcBef>
                        <a:spcAft>
                          <a:spcPct val="0"/>
                        </a:spcAft>
                        <a:buClrTx/>
                        <a:buSzTx/>
                        <a:buFontTx/>
                        <a:buAutoNum type="arabicPeriod"/>
                        <a:tabLst/>
                      </a:pPr>
                      <a:r>
                        <a:rPr kumimoji="0" lang="en-GB" sz="1600" b="0" i="0" u="none" strike="noStrike" cap="none" normalizeH="0" baseline="0" smtClean="0">
                          <a:ln>
                            <a:noFill/>
                          </a:ln>
                          <a:solidFill>
                            <a:schemeClr val="bg1"/>
                          </a:solidFill>
                          <a:effectLst/>
                          <a:latin typeface="Arial" charset="0"/>
                        </a:rPr>
                        <a:t>Factor analysis can be easily interpreted</a:t>
                      </a:r>
                    </a:p>
                    <a:p>
                      <a:pPr marL="0" marR="0" lvl="0" indent="0" algn="l" defTabSz="914400" rtl="0" eaLnBrk="1" fontAlgn="base" latinLnBrk="0" hangingPunct="1">
                        <a:lnSpc>
                          <a:spcPct val="100000"/>
                        </a:lnSpc>
                        <a:spcBef>
                          <a:spcPct val="20000"/>
                        </a:spcBef>
                        <a:spcAft>
                          <a:spcPct val="0"/>
                        </a:spcAft>
                        <a:buClrTx/>
                        <a:buSzTx/>
                        <a:buFont typeface="Neo Sans" pitchFamily="34" charset="0"/>
                        <a:buNone/>
                        <a:tabLst/>
                      </a:pPr>
                      <a:endParaRPr kumimoji="0" lang="en-US" sz="1600" b="0" i="0" u="none" strike="noStrike" cap="none" normalizeH="0" baseline="0" smtClean="0">
                        <a:ln>
                          <a:noFill/>
                        </a:ln>
                        <a:solidFill>
                          <a:schemeClr val="bg1"/>
                        </a:solidFill>
                        <a:effectLst/>
                        <a:latin typeface="Arial" charset="0"/>
                      </a:endParaRPr>
                    </a:p>
                  </a:txBody>
                  <a:tcP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522288" marR="0" lvl="1" indent="-342900" algn="l" defTabSz="914400" rtl="0" eaLnBrk="1" fontAlgn="base" latinLnBrk="0" hangingPunct="1">
                        <a:lnSpc>
                          <a:spcPct val="125000"/>
                        </a:lnSpc>
                        <a:spcBef>
                          <a:spcPct val="20000"/>
                        </a:spcBef>
                        <a:spcAft>
                          <a:spcPct val="0"/>
                        </a:spcAft>
                        <a:buClrTx/>
                        <a:buSzTx/>
                        <a:buFontTx/>
                        <a:buAutoNum type="arabicPeriod"/>
                        <a:tabLst/>
                      </a:pPr>
                      <a:r>
                        <a:rPr kumimoji="0" lang="en-GB" sz="1600" b="0" i="0" u="none" strike="noStrike" cap="none" normalizeH="0" baseline="0" smtClean="0">
                          <a:ln>
                            <a:noFill/>
                          </a:ln>
                          <a:solidFill>
                            <a:schemeClr val="bg1"/>
                          </a:solidFill>
                          <a:effectLst/>
                          <a:latin typeface="Arial" charset="0"/>
                        </a:rPr>
                        <a:t>Extremity response bias </a:t>
                      </a:r>
                    </a:p>
                    <a:p>
                      <a:pPr marL="522288" marR="0" lvl="1" indent="-342900" algn="l" defTabSz="914400" rtl="0" eaLnBrk="1" fontAlgn="base" latinLnBrk="0" hangingPunct="1">
                        <a:lnSpc>
                          <a:spcPct val="125000"/>
                        </a:lnSpc>
                        <a:spcBef>
                          <a:spcPct val="20000"/>
                        </a:spcBef>
                        <a:spcAft>
                          <a:spcPct val="0"/>
                        </a:spcAft>
                        <a:buClrTx/>
                        <a:buSzTx/>
                        <a:buFontTx/>
                        <a:buAutoNum type="arabicPeriod"/>
                        <a:tabLst/>
                      </a:pPr>
                      <a:r>
                        <a:rPr kumimoji="0" lang="en-GB" sz="1600" b="0" i="0" u="none" strike="noStrike" cap="none" normalizeH="0" baseline="0" smtClean="0">
                          <a:ln>
                            <a:noFill/>
                          </a:ln>
                          <a:solidFill>
                            <a:schemeClr val="bg1"/>
                          </a:solidFill>
                          <a:effectLst/>
                          <a:latin typeface="Arial" charset="0"/>
                        </a:rPr>
                        <a:t>Acquiescence bias</a:t>
                      </a:r>
                    </a:p>
                    <a:p>
                      <a:pPr marL="522288" marR="0" lvl="1" indent="-342900" algn="l" defTabSz="914400" rtl="0" eaLnBrk="1" fontAlgn="base" latinLnBrk="0" hangingPunct="1">
                        <a:lnSpc>
                          <a:spcPct val="125000"/>
                        </a:lnSpc>
                        <a:spcBef>
                          <a:spcPct val="20000"/>
                        </a:spcBef>
                        <a:spcAft>
                          <a:spcPct val="0"/>
                        </a:spcAft>
                        <a:buClrTx/>
                        <a:buSzTx/>
                        <a:buFontTx/>
                        <a:buAutoNum type="arabicPeriod"/>
                        <a:tabLst/>
                      </a:pPr>
                      <a:r>
                        <a:rPr kumimoji="0" lang="en-GB" sz="1600" b="0" i="0" u="none" strike="noStrike" cap="none" normalizeH="0" baseline="0" smtClean="0">
                          <a:ln>
                            <a:noFill/>
                          </a:ln>
                          <a:solidFill>
                            <a:schemeClr val="bg1"/>
                          </a:solidFill>
                          <a:effectLst/>
                          <a:latin typeface="Arial" charset="0"/>
                        </a:rPr>
                        <a:t>Central tendency</a:t>
                      </a:r>
                    </a:p>
                    <a:p>
                      <a:pPr marL="522288" marR="0" lvl="1" indent="-342900" algn="l" defTabSz="914400" rtl="0" eaLnBrk="1" fontAlgn="base" latinLnBrk="0" hangingPunct="1">
                        <a:lnSpc>
                          <a:spcPct val="125000"/>
                        </a:lnSpc>
                        <a:spcBef>
                          <a:spcPct val="20000"/>
                        </a:spcBef>
                        <a:spcAft>
                          <a:spcPct val="0"/>
                        </a:spcAft>
                        <a:buClrTx/>
                        <a:buSzTx/>
                        <a:buFontTx/>
                        <a:buAutoNum type="arabicPeriod"/>
                        <a:tabLst/>
                      </a:pPr>
                      <a:r>
                        <a:rPr kumimoji="0" lang="en-GB" sz="1600" b="0" i="0" u="none" strike="noStrike" cap="none" normalizeH="0" baseline="0" smtClean="0">
                          <a:ln>
                            <a:noFill/>
                          </a:ln>
                          <a:solidFill>
                            <a:schemeClr val="bg1"/>
                          </a:solidFill>
                          <a:effectLst/>
                          <a:latin typeface="Arial" charset="0"/>
                        </a:rPr>
                        <a:t>Socially desirable response bias</a:t>
                      </a:r>
                    </a:p>
                    <a:p>
                      <a:pPr marL="522288" marR="0" lvl="1" indent="-342900" algn="l" defTabSz="914400" rtl="0" eaLnBrk="1" fontAlgn="base" latinLnBrk="0" hangingPunct="1">
                        <a:lnSpc>
                          <a:spcPct val="125000"/>
                        </a:lnSpc>
                        <a:spcBef>
                          <a:spcPct val="20000"/>
                        </a:spcBef>
                        <a:spcAft>
                          <a:spcPct val="0"/>
                        </a:spcAft>
                        <a:buClrTx/>
                        <a:buSzTx/>
                        <a:buFontTx/>
                        <a:buAutoNum type="arabicPeriod"/>
                        <a:tabLst/>
                      </a:pPr>
                      <a:r>
                        <a:rPr kumimoji="0" lang="en-GB" sz="1600" b="0" i="0" u="none" strike="noStrike" cap="none" normalizeH="0" baseline="0" smtClean="0">
                          <a:ln>
                            <a:noFill/>
                          </a:ln>
                          <a:solidFill>
                            <a:schemeClr val="bg1"/>
                          </a:solidFill>
                          <a:effectLst/>
                          <a:latin typeface="Arial" charset="0"/>
                        </a:rPr>
                        <a:t>Correlations between scales raised </a:t>
                      </a:r>
                    </a:p>
                    <a:p>
                      <a:pPr marL="0" marR="0" lvl="0" indent="0" algn="l" defTabSz="914400" rtl="0" eaLnBrk="1" fontAlgn="base" latinLnBrk="0" hangingPunct="1">
                        <a:lnSpc>
                          <a:spcPct val="100000"/>
                        </a:lnSpc>
                        <a:spcBef>
                          <a:spcPct val="20000"/>
                        </a:spcBef>
                        <a:spcAft>
                          <a:spcPct val="0"/>
                        </a:spcAft>
                        <a:buClrTx/>
                        <a:buSzTx/>
                        <a:buFont typeface="Neo Sans" pitchFamily="34" charset="0"/>
                        <a:buNone/>
                        <a:tabLst/>
                      </a:pPr>
                      <a:endParaRPr kumimoji="0" lang="en-US" sz="1600" b="0" i="0" u="none" strike="noStrike" cap="none" normalizeH="0" baseline="0" smtClean="0">
                        <a:ln>
                          <a:noFill/>
                        </a:ln>
                        <a:solidFill>
                          <a:schemeClr val="bg1"/>
                        </a:solidFill>
                        <a:effectLst/>
                        <a:latin typeface="Arial" charset="0"/>
                      </a:endParaRPr>
                    </a:p>
                  </a:txBody>
                  <a:tcP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idx="4294967295"/>
          </p:nvPr>
        </p:nvSpPr>
        <p:spPr/>
        <p:txBody>
          <a:bodyPr/>
          <a:lstStyle/>
          <a:p>
            <a:pPr eaLnBrk="1" hangingPunct="1"/>
            <a:r>
              <a:rPr lang="en-GB" smtClean="0"/>
              <a:t>Example of Ipsative format</a:t>
            </a:r>
          </a:p>
        </p:txBody>
      </p:sp>
      <p:pic>
        <p:nvPicPr>
          <p:cNvPr id="45059" name="Picture 3" descr="ipsativeblock"/>
          <p:cNvPicPr>
            <a:picLocks noChangeAspect="1" noChangeArrowheads="1"/>
          </p:cNvPicPr>
          <p:nvPr/>
        </p:nvPicPr>
        <p:blipFill>
          <a:blip r:embed="rId3" cstate="print"/>
          <a:srcRect/>
          <a:stretch>
            <a:fillRect/>
          </a:stretch>
        </p:blipFill>
        <p:spPr bwMode="auto">
          <a:xfrm>
            <a:off x="611188" y="981075"/>
            <a:ext cx="7561262" cy="1419225"/>
          </a:xfrm>
          <a:prstGeom prst="rect">
            <a:avLst/>
          </a:prstGeom>
          <a:noFill/>
          <a:ln w="9525">
            <a:noFill/>
            <a:miter lim="800000"/>
            <a:headEnd/>
            <a:tailEnd/>
          </a:ln>
        </p:spPr>
      </p:pic>
      <p:graphicFrame>
        <p:nvGraphicFramePr>
          <p:cNvPr id="3295236" name="Group 4"/>
          <p:cNvGraphicFramePr>
            <a:graphicFrameLocks noGrp="1"/>
          </p:cNvGraphicFramePr>
          <p:nvPr>
            <p:ph idx="4294967295"/>
          </p:nvPr>
        </p:nvGraphicFramePr>
        <p:xfrm>
          <a:off x="611188" y="2565400"/>
          <a:ext cx="7561262" cy="3455988"/>
        </p:xfrm>
        <a:graphic>
          <a:graphicData uri="http://schemas.openxmlformats.org/drawingml/2006/table">
            <a:tbl>
              <a:tblPr/>
              <a:tblGrid>
                <a:gridCol w="3783012"/>
                <a:gridCol w="3778250"/>
              </a:tblGrid>
              <a:tr h="425450">
                <a:tc>
                  <a:txBody>
                    <a:bodyPr/>
                    <a:lstStyle/>
                    <a:p>
                      <a:pPr marL="0" marR="0" lvl="0" indent="0" algn="l" defTabSz="914400" rtl="0" eaLnBrk="1" fontAlgn="base" latinLnBrk="0" hangingPunct="1">
                        <a:lnSpc>
                          <a:spcPct val="100000"/>
                        </a:lnSpc>
                        <a:spcBef>
                          <a:spcPct val="20000"/>
                        </a:spcBef>
                        <a:spcAft>
                          <a:spcPct val="0"/>
                        </a:spcAft>
                        <a:buClrTx/>
                        <a:buSzTx/>
                        <a:buFont typeface="Neo Sans" pitchFamily="34" charset="0"/>
                        <a:buNone/>
                        <a:tabLst/>
                      </a:pPr>
                      <a:r>
                        <a:rPr kumimoji="0" lang="en-GB" sz="2000" b="0" i="0" u="none" strike="noStrike" cap="none" normalizeH="0" baseline="0" smtClean="0">
                          <a:ln>
                            <a:noFill/>
                          </a:ln>
                          <a:solidFill>
                            <a:schemeClr val="bg1"/>
                          </a:solidFill>
                          <a:effectLst/>
                          <a:latin typeface="Arial" charset="0"/>
                        </a:rPr>
                        <a:t>Advantages</a:t>
                      </a:r>
                      <a:endParaRPr kumimoji="0" lang="en-US" sz="2000" b="0" i="0" u="none" strike="noStrike" cap="none" normalizeH="0" baseline="0" smtClean="0">
                        <a:ln>
                          <a:noFill/>
                        </a:ln>
                        <a:solidFill>
                          <a:schemeClr val="bg1"/>
                        </a:solidFill>
                        <a:effectLst/>
                        <a:latin typeface="Arial" charset="0"/>
                      </a:endParaRPr>
                    </a:p>
                  </a:txBody>
                  <a:tcP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solidFill>
                      <a:srgbClr val="008000"/>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Neo Sans" pitchFamily="34" charset="0"/>
                        <a:buNone/>
                        <a:tabLst/>
                      </a:pPr>
                      <a:r>
                        <a:rPr kumimoji="0" lang="en-GB" sz="2000" b="0" i="0" u="none" strike="noStrike" cap="none" normalizeH="0" baseline="0" smtClean="0">
                          <a:ln>
                            <a:noFill/>
                          </a:ln>
                          <a:solidFill>
                            <a:schemeClr val="bg1"/>
                          </a:solidFill>
                          <a:effectLst/>
                          <a:latin typeface="Arial" charset="0"/>
                        </a:rPr>
                        <a:t>Disadvantages</a:t>
                      </a:r>
                      <a:endParaRPr kumimoji="0" lang="en-US" sz="2000" b="0" i="0" u="none" strike="noStrike" cap="none" normalizeH="0" baseline="0" smtClean="0">
                        <a:ln>
                          <a:noFill/>
                        </a:ln>
                        <a:solidFill>
                          <a:schemeClr val="bg1"/>
                        </a:solidFill>
                        <a:effectLst/>
                        <a:latin typeface="Arial" charset="0"/>
                      </a:endParaRPr>
                    </a:p>
                  </a:txBody>
                  <a:tcP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solidFill>
                      <a:srgbClr val="CC0000"/>
                    </a:solidFill>
                  </a:tcPr>
                </a:tc>
              </a:tr>
              <a:tr h="3030538">
                <a:tc>
                  <a:txBody>
                    <a:bodyPr/>
                    <a:lstStyle/>
                    <a:p>
                      <a:pPr marL="522288" marR="0" lvl="1" indent="-342900" algn="l" defTabSz="914400" rtl="0" eaLnBrk="1" fontAlgn="base" latinLnBrk="0" hangingPunct="1">
                        <a:lnSpc>
                          <a:spcPct val="125000"/>
                        </a:lnSpc>
                        <a:spcBef>
                          <a:spcPct val="20000"/>
                        </a:spcBef>
                        <a:spcAft>
                          <a:spcPct val="0"/>
                        </a:spcAft>
                        <a:buClrTx/>
                        <a:buSzTx/>
                        <a:buFontTx/>
                        <a:buAutoNum type="arabicPeriod"/>
                        <a:tabLst/>
                      </a:pPr>
                      <a:r>
                        <a:rPr kumimoji="0" lang="en-GB" sz="1600" b="0" i="0" u="none" strike="noStrike" cap="none" normalizeH="0" baseline="0" smtClean="0">
                          <a:ln>
                            <a:noFill/>
                          </a:ln>
                          <a:solidFill>
                            <a:schemeClr val="bg1"/>
                          </a:solidFill>
                          <a:effectLst/>
                          <a:latin typeface="Arial" charset="0"/>
                        </a:rPr>
                        <a:t>Forces the respondent to rank characteristics as more or less important than others</a:t>
                      </a:r>
                    </a:p>
                    <a:p>
                      <a:pPr marL="522288" marR="0" lvl="1" indent="-342900" algn="l" defTabSz="914400" rtl="0" eaLnBrk="1" fontAlgn="base" latinLnBrk="0" hangingPunct="1">
                        <a:lnSpc>
                          <a:spcPct val="125000"/>
                        </a:lnSpc>
                        <a:spcBef>
                          <a:spcPct val="20000"/>
                        </a:spcBef>
                        <a:spcAft>
                          <a:spcPct val="0"/>
                        </a:spcAft>
                        <a:buClrTx/>
                        <a:buSzTx/>
                        <a:buFontTx/>
                        <a:buAutoNum type="arabicPeriod"/>
                        <a:tabLst/>
                      </a:pPr>
                      <a:r>
                        <a:rPr kumimoji="0" lang="en-GB" sz="1600" b="0" i="0" u="none" strike="noStrike" cap="none" normalizeH="0" baseline="0" smtClean="0">
                          <a:ln>
                            <a:noFill/>
                          </a:ln>
                          <a:solidFill>
                            <a:schemeClr val="bg1"/>
                          </a:solidFill>
                          <a:effectLst/>
                          <a:latin typeface="Arial" charset="0"/>
                        </a:rPr>
                        <a:t>Controls certain types of normative response distortion</a:t>
                      </a:r>
                    </a:p>
                    <a:p>
                      <a:pPr marL="522288" marR="0" lvl="1" indent="-342900" algn="l" defTabSz="914400" rtl="0" eaLnBrk="1" fontAlgn="base" latinLnBrk="0" hangingPunct="1">
                        <a:lnSpc>
                          <a:spcPct val="125000"/>
                        </a:lnSpc>
                        <a:spcBef>
                          <a:spcPct val="20000"/>
                        </a:spcBef>
                        <a:spcAft>
                          <a:spcPct val="0"/>
                        </a:spcAft>
                        <a:buClrTx/>
                        <a:buSzTx/>
                        <a:buFontTx/>
                        <a:buAutoNum type="arabicPeriod"/>
                        <a:tabLst/>
                      </a:pPr>
                      <a:r>
                        <a:rPr kumimoji="0" lang="en-GB" sz="1600" b="0" i="0" u="none" strike="noStrike" cap="none" normalizeH="0" baseline="0" smtClean="0">
                          <a:ln>
                            <a:noFill/>
                          </a:ln>
                          <a:solidFill>
                            <a:schemeClr val="bg1"/>
                          </a:solidFill>
                          <a:effectLst/>
                          <a:latin typeface="Arial" charset="0"/>
                        </a:rPr>
                        <a:t>More difficult to fake than normative</a:t>
                      </a:r>
                      <a:endParaRPr kumimoji="0" lang="en-US" sz="1600" b="0" i="0" u="none" strike="noStrike" cap="none" normalizeH="0" baseline="0" smtClean="0">
                        <a:ln>
                          <a:noFill/>
                        </a:ln>
                        <a:solidFill>
                          <a:schemeClr val="bg1"/>
                        </a:solidFill>
                        <a:effectLst/>
                        <a:latin typeface="Arial" charset="0"/>
                      </a:endParaRPr>
                    </a:p>
                  </a:txBody>
                  <a:tcP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c>
                  <a:txBody>
                    <a:bodyPr/>
                    <a:lstStyle/>
                    <a:p>
                      <a:pPr marL="522288" marR="0" lvl="1" indent="-342900" algn="l" defTabSz="914400" rtl="0" eaLnBrk="1" fontAlgn="base" latinLnBrk="0" hangingPunct="1">
                        <a:lnSpc>
                          <a:spcPct val="125000"/>
                        </a:lnSpc>
                        <a:spcBef>
                          <a:spcPct val="20000"/>
                        </a:spcBef>
                        <a:spcAft>
                          <a:spcPct val="0"/>
                        </a:spcAft>
                        <a:buClrTx/>
                        <a:buSzTx/>
                        <a:buFontTx/>
                        <a:buAutoNum type="arabicPeriod"/>
                        <a:tabLst/>
                      </a:pPr>
                      <a:r>
                        <a:rPr kumimoji="0" lang="en-GB" sz="1600" b="0" i="0" u="none" strike="noStrike" cap="none" normalizeH="0" baseline="0" smtClean="0">
                          <a:ln>
                            <a:noFill/>
                          </a:ln>
                          <a:solidFill>
                            <a:schemeClr val="bg1"/>
                          </a:solidFill>
                          <a:effectLst/>
                          <a:latin typeface="Arial" charset="0"/>
                        </a:rPr>
                        <a:t>Interdependence of responses can distort profile, particularly with few scales</a:t>
                      </a:r>
                    </a:p>
                    <a:p>
                      <a:pPr marL="522288" marR="0" lvl="1" indent="-342900" algn="l" defTabSz="914400" rtl="0" eaLnBrk="1" fontAlgn="base" latinLnBrk="0" hangingPunct="1">
                        <a:lnSpc>
                          <a:spcPct val="125000"/>
                        </a:lnSpc>
                        <a:spcBef>
                          <a:spcPct val="20000"/>
                        </a:spcBef>
                        <a:spcAft>
                          <a:spcPct val="0"/>
                        </a:spcAft>
                        <a:buClrTx/>
                        <a:buSzTx/>
                        <a:buFontTx/>
                        <a:buAutoNum type="arabicPeriod"/>
                        <a:tabLst/>
                      </a:pPr>
                      <a:r>
                        <a:rPr kumimoji="0" lang="en-GB" sz="1600" b="0" i="0" u="none" strike="noStrike" cap="none" normalizeH="0" baseline="0" smtClean="0">
                          <a:ln>
                            <a:noFill/>
                          </a:ln>
                          <a:solidFill>
                            <a:schemeClr val="bg1"/>
                          </a:solidFill>
                          <a:effectLst/>
                          <a:latin typeface="Arial" charset="0"/>
                        </a:rPr>
                        <a:t>Rankings force correlations between scales down</a:t>
                      </a:r>
                    </a:p>
                    <a:p>
                      <a:pPr marL="522288" marR="0" lvl="1" indent="-342900" algn="l" defTabSz="914400" rtl="0" eaLnBrk="1" fontAlgn="base" latinLnBrk="0" hangingPunct="1">
                        <a:lnSpc>
                          <a:spcPct val="125000"/>
                        </a:lnSpc>
                        <a:spcBef>
                          <a:spcPct val="20000"/>
                        </a:spcBef>
                        <a:spcAft>
                          <a:spcPct val="0"/>
                        </a:spcAft>
                        <a:buClrTx/>
                        <a:buSzTx/>
                        <a:buFontTx/>
                        <a:buAutoNum type="arabicPeriod"/>
                        <a:tabLst/>
                      </a:pPr>
                      <a:r>
                        <a:rPr kumimoji="0" lang="en-GB" sz="1600" b="0" i="0" u="none" strike="noStrike" cap="none" normalizeH="0" baseline="0" smtClean="0">
                          <a:ln>
                            <a:noFill/>
                          </a:ln>
                          <a:solidFill>
                            <a:schemeClr val="bg1"/>
                          </a:solidFill>
                          <a:effectLst/>
                          <a:latin typeface="Arial" charset="0"/>
                        </a:rPr>
                        <a:t>Use of standard statistical techniques may be questionable – but criticisms largely dismissed by authorities like Cronbach</a:t>
                      </a:r>
                    </a:p>
                  </a:txBody>
                  <a:tcPr horzOverflow="overflow">
                    <a:lnL w="6350" cap="flat" cmpd="sng" algn="ctr">
                      <a:solidFill>
                        <a:schemeClr val="hlink"/>
                      </a:solidFill>
                      <a:prstDash val="solid"/>
                      <a:round/>
                      <a:headEnd type="none" w="med" len="med"/>
                      <a:tailEnd type="none" w="med" len="med"/>
                    </a:lnL>
                    <a:lnR w="6350" cap="flat" cmpd="sng" algn="ctr">
                      <a:solidFill>
                        <a:schemeClr val="hlink"/>
                      </a:solidFill>
                      <a:prstDash val="solid"/>
                      <a:round/>
                      <a:headEnd type="none" w="med" len="med"/>
                      <a:tailEnd type="none" w="med" len="med"/>
                    </a:lnR>
                    <a:lnT w="6350" cap="flat" cmpd="sng" algn="ctr">
                      <a:solidFill>
                        <a:schemeClr val="hlink"/>
                      </a:solidFill>
                      <a:prstDash val="solid"/>
                      <a:round/>
                      <a:headEnd type="none" w="med" len="med"/>
                      <a:tailEnd type="none" w="med" len="med"/>
                    </a:lnT>
                    <a:lnB w="6350" cap="flat" cmpd="sng" algn="ctr">
                      <a:solidFill>
                        <a:schemeClr val="hlink"/>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250825" y="260350"/>
            <a:ext cx="5473700" cy="576263"/>
          </a:xfrm>
        </p:spPr>
        <p:txBody>
          <a:bodyPr/>
          <a:lstStyle/>
          <a:p>
            <a:pPr eaLnBrk="1" hangingPunct="1"/>
            <a:r>
              <a:rPr lang="en-GB" smtClean="0"/>
              <a:t>Normative-Ipsative Debate</a:t>
            </a:r>
          </a:p>
        </p:txBody>
      </p:sp>
      <p:sp>
        <p:nvSpPr>
          <p:cNvPr id="46083" name="Rectangle 3"/>
          <p:cNvSpPr>
            <a:spLocks noGrp="1" noChangeArrowheads="1"/>
          </p:cNvSpPr>
          <p:nvPr>
            <p:ph type="body" idx="1"/>
          </p:nvPr>
        </p:nvSpPr>
        <p:spPr>
          <a:xfrm>
            <a:off x="665163" y="1212850"/>
            <a:ext cx="7975600" cy="4087813"/>
          </a:xfrm>
        </p:spPr>
        <p:txBody>
          <a:bodyPr/>
          <a:lstStyle/>
          <a:p>
            <a:pPr eaLnBrk="1" hangingPunct="1"/>
            <a:r>
              <a:rPr lang="en-GB" smtClean="0"/>
              <a:t>For years academic debate has centred around the relative merits of using either ipsative or normative questionnaires and which is most valid</a:t>
            </a:r>
          </a:p>
          <a:p>
            <a:pPr eaLnBrk="1" hangingPunct="1"/>
            <a:endParaRPr lang="en-GB" smtClean="0"/>
          </a:p>
          <a:p>
            <a:pPr eaLnBrk="1" hangingPunct="1"/>
            <a:r>
              <a:rPr lang="en-GB" smtClean="0"/>
              <a:t>Saville Consulting’s research has demonstrated that ipsative and normative combined scores have strong validity.</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231775" y="261938"/>
            <a:ext cx="6335713" cy="574675"/>
          </a:xfrm>
        </p:spPr>
        <p:txBody>
          <a:bodyPr/>
          <a:lstStyle/>
          <a:p>
            <a:pPr eaLnBrk="1" hangingPunct="1"/>
            <a:r>
              <a:rPr lang="en-GB" smtClean="0"/>
              <a:t>Detection benefits</a:t>
            </a:r>
          </a:p>
        </p:txBody>
      </p:sp>
      <p:sp>
        <p:nvSpPr>
          <p:cNvPr id="47107" name="Rectangle 3"/>
          <p:cNvSpPr>
            <a:spLocks noGrp="1" noChangeArrowheads="1"/>
          </p:cNvSpPr>
          <p:nvPr>
            <p:ph type="body" idx="1"/>
          </p:nvPr>
        </p:nvSpPr>
        <p:spPr>
          <a:xfrm>
            <a:off x="665163" y="1247775"/>
            <a:ext cx="8083550" cy="4433888"/>
          </a:xfrm>
        </p:spPr>
        <p:txBody>
          <a:bodyPr/>
          <a:lstStyle/>
          <a:p>
            <a:pPr eaLnBrk="1" hangingPunct="1">
              <a:lnSpc>
                <a:spcPct val="125000"/>
              </a:lnSpc>
            </a:pPr>
            <a:r>
              <a:rPr lang="en-GB" smtClean="0"/>
              <a:t>Social Desirability scales do not pick up specific desirability issues </a:t>
            </a:r>
          </a:p>
          <a:p>
            <a:pPr eaLnBrk="1" hangingPunct="1">
              <a:lnSpc>
                <a:spcPct val="125000"/>
              </a:lnSpc>
            </a:pPr>
            <a:endParaRPr lang="en-GB" smtClean="0"/>
          </a:p>
          <a:p>
            <a:pPr eaLnBrk="1" hangingPunct="1">
              <a:lnSpc>
                <a:spcPct val="125000"/>
              </a:lnSpc>
            </a:pPr>
            <a:r>
              <a:rPr lang="en-GB" smtClean="0"/>
              <a:t>In Professional Styles a set of scales profile how positive and consistent candidates have been across the questionnaire </a:t>
            </a:r>
          </a:p>
          <a:p>
            <a:pPr eaLnBrk="1" hangingPunct="1">
              <a:lnSpc>
                <a:spcPct val="125000"/>
              </a:lnSpc>
            </a:pPr>
            <a:endParaRPr lang="en-GB" smtClean="0"/>
          </a:p>
          <a:p>
            <a:pPr eaLnBrk="1" hangingPunct="1">
              <a:lnSpc>
                <a:spcPct val="125000"/>
              </a:lnSpc>
            </a:pPr>
            <a:r>
              <a:rPr lang="en-GB" smtClean="0"/>
              <a:t>…and a specific mechanism to home in on areas of potential over and under rating</a:t>
            </a:r>
          </a:p>
          <a:p>
            <a:pPr eaLnBrk="1" hangingPunct="1"/>
            <a:endParaRPr lang="en-GB"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182563" y="188913"/>
            <a:ext cx="6118225" cy="677862"/>
          </a:xfrm>
        </p:spPr>
        <p:txBody>
          <a:bodyPr/>
          <a:lstStyle/>
          <a:p>
            <a:pPr eaLnBrk="1" hangingPunct="1"/>
            <a:r>
              <a:rPr lang="en-GB" smtClean="0"/>
              <a:t>Detection – homing in</a:t>
            </a:r>
            <a:endParaRPr lang="en-GB" b="1" smtClean="0"/>
          </a:p>
        </p:txBody>
      </p:sp>
      <p:sp>
        <p:nvSpPr>
          <p:cNvPr id="48131" name="Rectangle 3"/>
          <p:cNvSpPr>
            <a:spLocks noGrp="1" noChangeArrowheads="1"/>
          </p:cNvSpPr>
          <p:nvPr>
            <p:ph type="body" idx="1"/>
          </p:nvPr>
        </p:nvSpPr>
        <p:spPr>
          <a:xfrm>
            <a:off x="722313" y="1387475"/>
            <a:ext cx="7345362" cy="4449763"/>
          </a:xfrm>
          <a:noFill/>
        </p:spPr>
        <p:txBody>
          <a:bodyPr/>
          <a:lstStyle/>
          <a:p>
            <a:pPr eaLnBrk="1" hangingPunct="1">
              <a:lnSpc>
                <a:spcPct val="130000"/>
              </a:lnSpc>
              <a:buFont typeface="Arial" charset="0"/>
              <a:buNone/>
              <a:tabLst>
                <a:tab pos="360363" algn="l"/>
              </a:tabLst>
            </a:pPr>
            <a:r>
              <a:rPr lang="en-GB" sz="2800" b="1" i="1" smtClean="0"/>
              <a:t>    “</a:t>
            </a:r>
            <a:r>
              <a:rPr lang="en-GB" sz="2800" b="1" i="1" smtClean="0">
                <a:latin typeface="Bradley Hand ITC" pitchFamily="66" charset="0"/>
              </a:rPr>
              <a:t>Rather than a single social desirability scale, giving no information about where a candidate may have distorted, the Saville Consulting Wave questionnaires indicate exactly which scales should be checked and verified”</a:t>
            </a:r>
          </a:p>
          <a:p>
            <a:pPr algn="r" eaLnBrk="1" hangingPunct="1">
              <a:lnSpc>
                <a:spcPct val="130000"/>
              </a:lnSpc>
              <a:buFont typeface="Arial" charset="0"/>
              <a:buNone/>
              <a:tabLst>
                <a:tab pos="360363" algn="l"/>
              </a:tabLst>
            </a:pPr>
            <a:r>
              <a:rPr lang="en-GB" sz="1800" b="1" i="1" smtClean="0"/>
              <a:t>Professor Peter Saville</a:t>
            </a:r>
            <a:endParaRPr lang="en-GB" sz="3200" b="1" smtClean="0">
              <a:solidFill>
                <a:schemeClr val="hlink"/>
              </a:solidFill>
              <a:latin typeface="Bradley Hand ITC" pitchFamily="66" charset="0"/>
            </a:endParaRPr>
          </a:p>
          <a:p>
            <a:pPr eaLnBrk="1" hangingPunct="1">
              <a:lnSpc>
                <a:spcPct val="130000"/>
              </a:lnSpc>
              <a:buFont typeface="Arial" charset="0"/>
              <a:buNone/>
              <a:tabLst>
                <a:tab pos="360363" algn="l"/>
              </a:tabLst>
            </a:pPr>
            <a:endParaRPr lang="en-GB" b="1"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250825" y="188913"/>
            <a:ext cx="6946900" cy="717550"/>
          </a:xfrm>
        </p:spPr>
        <p:txBody>
          <a:bodyPr/>
          <a:lstStyle/>
          <a:p>
            <a:pPr eaLnBrk="1" hangingPunct="1"/>
            <a:r>
              <a:rPr lang="en-GB" smtClean="0"/>
              <a:t>Psychometric Profile Overview</a:t>
            </a:r>
          </a:p>
        </p:txBody>
      </p:sp>
      <p:pic>
        <p:nvPicPr>
          <p:cNvPr id="49155" name="Picture 2" descr="Slide 37.bmp"/>
          <p:cNvPicPr>
            <a:picLocks noChangeAspect="1"/>
          </p:cNvPicPr>
          <p:nvPr/>
        </p:nvPicPr>
        <p:blipFill>
          <a:blip r:embed="rId3" cstate="print"/>
          <a:srcRect/>
          <a:stretch>
            <a:fillRect/>
          </a:stretch>
        </p:blipFill>
        <p:spPr bwMode="auto">
          <a:xfrm>
            <a:off x="1619250" y="1773238"/>
            <a:ext cx="5545138" cy="4805362"/>
          </a:xfrm>
          <a:prstGeom prst="rect">
            <a:avLst/>
          </a:prstGeom>
          <a:noFill/>
          <a:ln w="9525">
            <a:noFill/>
            <a:miter lim="800000"/>
            <a:headEnd/>
            <a:tailEnd/>
          </a:ln>
        </p:spPr>
      </p:pic>
      <p:sp>
        <p:nvSpPr>
          <p:cNvPr id="49156" name="Rectangle 6"/>
          <p:cNvSpPr>
            <a:spLocks noChangeArrowheads="1"/>
          </p:cNvSpPr>
          <p:nvPr/>
        </p:nvSpPr>
        <p:spPr bwMode="auto">
          <a:xfrm>
            <a:off x="323850" y="1042988"/>
            <a:ext cx="7848600" cy="701675"/>
          </a:xfrm>
          <a:prstGeom prst="rect">
            <a:avLst/>
          </a:prstGeom>
          <a:noFill/>
          <a:ln w="9525">
            <a:noFill/>
            <a:miter lim="800000"/>
            <a:headEnd/>
            <a:tailEnd/>
          </a:ln>
        </p:spPr>
        <p:txBody>
          <a:bodyPr>
            <a:spAutoFit/>
          </a:bodyPr>
          <a:lstStyle/>
          <a:p>
            <a:pPr algn="l">
              <a:spcBef>
                <a:spcPct val="0"/>
              </a:spcBef>
            </a:pPr>
            <a:r>
              <a:rPr lang="en-GB" sz="2000"/>
              <a:t>Saville Consulting Wave uses 4 cross-checks to prevent and detect candidate distortion:</a:t>
            </a:r>
            <a:endParaRPr lang="en-US" sz="200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p:txBody>
          <a:bodyPr/>
          <a:lstStyle/>
          <a:p>
            <a:pPr eaLnBrk="1" hangingPunct="1"/>
            <a:r>
              <a:rPr lang="en-GB" sz="2400" smtClean="0"/>
              <a:t>Deep Dive 3 - Normative-Ipsative Splits</a:t>
            </a:r>
          </a:p>
        </p:txBody>
      </p:sp>
      <p:sp>
        <p:nvSpPr>
          <p:cNvPr id="50179" name="Rectangle 3"/>
          <p:cNvSpPr>
            <a:spLocks noGrp="1" noChangeArrowheads="1"/>
          </p:cNvSpPr>
          <p:nvPr>
            <p:ph type="body" idx="4294967295"/>
          </p:nvPr>
        </p:nvSpPr>
        <p:spPr>
          <a:xfrm>
            <a:off x="665163" y="1389063"/>
            <a:ext cx="7651750" cy="4416425"/>
          </a:xfrm>
          <a:noFill/>
        </p:spPr>
        <p:txBody>
          <a:bodyPr/>
          <a:lstStyle/>
          <a:p>
            <a:pPr eaLnBrk="1" hangingPunct="1"/>
            <a:endParaRPr lang="en-GB" sz="2000" smtClean="0"/>
          </a:p>
          <a:p>
            <a:pPr eaLnBrk="1" hangingPunct="1"/>
            <a:endParaRPr lang="en-GB" sz="2000" smtClean="0"/>
          </a:p>
          <a:p>
            <a:pPr eaLnBrk="1" hangingPunct="1"/>
            <a:r>
              <a:rPr lang="en-GB" sz="2000" smtClean="0"/>
              <a:t>Differences of three stens or more between an individual’s normative and ipsative response on a dimension are highlighted and may represent a point of interest</a:t>
            </a:r>
          </a:p>
          <a:p>
            <a:pPr eaLnBrk="1" hangingPunct="1">
              <a:buFont typeface="Arial" charset="0"/>
              <a:buNone/>
            </a:pPr>
            <a:endParaRPr lang="en-GB" sz="2000" smtClean="0"/>
          </a:p>
          <a:p>
            <a:pPr eaLnBrk="1" hangingPunct="1"/>
            <a:r>
              <a:rPr lang="en-GB" sz="2000" smtClean="0">
                <a:solidFill>
                  <a:srgbClr val="00B5E6"/>
                </a:solidFill>
              </a:rPr>
              <a:t>Normative score is higher than ipsative score</a:t>
            </a:r>
          </a:p>
          <a:p>
            <a:pPr lvl="1" eaLnBrk="1" hangingPunct="1">
              <a:buFontTx/>
              <a:buNone/>
            </a:pPr>
            <a:r>
              <a:rPr lang="en-GB" smtClean="0"/>
              <a:t>-   Check/verify for potential exaggeration   </a:t>
            </a:r>
          </a:p>
          <a:p>
            <a:pPr lvl="1" eaLnBrk="1" hangingPunct="1">
              <a:buFontTx/>
              <a:buNone/>
            </a:pPr>
            <a:endParaRPr lang="en-GB" smtClean="0"/>
          </a:p>
          <a:p>
            <a:pPr eaLnBrk="1" hangingPunct="1"/>
            <a:r>
              <a:rPr lang="en-GB" sz="2000" smtClean="0">
                <a:solidFill>
                  <a:srgbClr val="00B5E6"/>
                </a:solidFill>
              </a:rPr>
              <a:t>Ipsative score is higher than normative score</a:t>
            </a:r>
          </a:p>
          <a:p>
            <a:pPr lvl="1" eaLnBrk="1" hangingPunct="1">
              <a:buFontTx/>
              <a:buNone/>
            </a:pPr>
            <a:r>
              <a:rPr lang="en-GB" smtClean="0"/>
              <a:t>-  Check/verify for potential modesty/self criticism</a:t>
            </a:r>
            <a:r>
              <a:rPr lang="en-GB" smtClean="0">
                <a:solidFill>
                  <a:srgbClr val="FFFF00"/>
                </a:solidFill>
              </a:rPr>
              <a:t>  </a:t>
            </a:r>
          </a:p>
        </p:txBody>
      </p:sp>
      <p:grpSp>
        <p:nvGrpSpPr>
          <p:cNvPr id="2" name="Group 4"/>
          <p:cNvGrpSpPr>
            <a:grpSpLocks/>
          </p:cNvGrpSpPr>
          <p:nvPr/>
        </p:nvGrpSpPr>
        <p:grpSpPr bwMode="auto">
          <a:xfrm>
            <a:off x="971550" y="1341438"/>
            <a:ext cx="4465638" cy="449262"/>
            <a:chOff x="567" y="2296"/>
            <a:chExt cx="2813" cy="283"/>
          </a:xfrm>
        </p:grpSpPr>
        <p:sp>
          <p:nvSpPr>
            <p:cNvPr id="50181" name="AutoShape 5"/>
            <p:cNvSpPr>
              <a:spLocks noChangeArrowheads="1"/>
            </p:cNvSpPr>
            <p:nvPr/>
          </p:nvSpPr>
          <p:spPr bwMode="auto">
            <a:xfrm>
              <a:off x="2428" y="2296"/>
              <a:ext cx="273" cy="272"/>
            </a:xfrm>
            <a:prstGeom prst="roundRect">
              <a:avLst>
                <a:gd name="adj" fmla="val 16667"/>
              </a:avLst>
            </a:prstGeom>
            <a:solidFill>
              <a:schemeClr val="tx1"/>
            </a:solidFill>
            <a:ln w="9525">
              <a:solidFill>
                <a:schemeClr val="tx1"/>
              </a:solidFill>
              <a:round/>
              <a:headEnd/>
              <a:tailEnd/>
            </a:ln>
          </p:spPr>
          <p:txBody>
            <a:bodyPr wrap="none" anchor="ctr"/>
            <a:lstStyle/>
            <a:p>
              <a:pPr>
                <a:spcBef>
                  <a:spcPct val="0"/>
                </a:spcBef>
              </a:pPr>
              <a:r>
                <a:rPr lang="en-GB" sz="2400" b="1">
                  <a:latin typeface="Neo Sans" pitchFamily="34" charset="0"/>
                </a:rPr>
                <a:t>N</a:t>
              </a:r>
            </a:p>
          </p:txBody>
        </p:sp>
        <p:sp>
          <p:nvSpPr>
            <p:cNvPr id="50182" name="AutoShape 6"/>
            <p:cNvSpPr>
              <a:spLocks noChangeArrowheads="1"/>
            </p:cNvSpPr>
            <p:nvPr/>
          </p:nvSpPr>
          <p:spPr bwMode="auto">
            <a:xfrm>
              <a:off x="3107" y="2296"/>
              <a:ext cx="273" cy="272"/>
            </a:xfrm>
            <a:prstGeom prst="roundRect">
              <a:avLst>
                <a:gd name="adj" fmla="val 16667"/>
              </a:avLst>
            </a:prstGeom>
            <a:solidFill>
              <a:schemeClr val="tx1"/>
            </a:solidFill>
            <a:ln w="9525">
              <a:solidFill>
                <a:schemeClr val="tx1"/>
              </a:solidFill>
              <a:round/>
              <a:headEnd/>
              <a:tailEnd/>
            </a:ln>
          </p:spPr>
          <p:txBody>
            <a:bodyPr wrap="none" anchor="ctr"/>
            <a:lstStyle/>
            <a:p>
              <a:pPr>
                <a:spcBef>
                  <a:spcPct val="0"/>
                </a:spcBef>
              </a:pPr>
              <a:r>
                <a:rPr lang="en-GB" sz="2400" b="1">
                  <a:latin typeface="Neo Sans" pitchFamily="34" charset="0"/>
                </a:rPr>
                <a:t>I</a:t>
              </a:r>
            </a:p>
          </p:txBody>
        </p:sp>
        <p:sp>
          <p:nvSpPr>
            <p:cNvPr id="50183" name="Rectangle 7"/>
            <p:cNvSpPr>
              <a:spLocks noChangeArrowheads="1"/>
            </p:cNvSpPr>
            <p:nvPr/>
          </p:nvSpPr>
          <p:spPr bwMode="auto">
            <a:xfrm>
              <a:off x="567" y="2310"/>
              <a:ext cx="1676" cy="269"/>
            </a:xfrm>
            <a:prstGeom prst="rect">
              <a:avLst/>
            </a:prstGeom>
            <a:noFill/>
            <a:ln w="9525">
              <a:noFill/>
              <a:miter lim="800000"/>
              <a:headEnd/>
              <a:tailEnd/>
            </a:ln>
          </p:spPr>
          <p:txBody>
            <a:bodyPr wrap="none">
              <a:spAutoFit/>
            </a:bodyPr>
            <a:lstStyle/>
            <a:p>
              <a:pPr algn="l">
                <a:spcBef>
                  <a:spcPct val="0"/>
                </a:spcBef>
              </a:pPr>
              <a:r>
                <a:rPr lang="en-GB" sz="2200">
                  <a:latin typeface="Neo Sans Medium" pitchFamily="34" charset="0"/>
                </a:rPr>
                <a:t>Normative-Ipsative</a:t>
              </a:r>
            </a:p>
          </p:txBody>
        </p:sp>
        <p:cxnSp>
          <p:nvCxnSpPr>
            <p:cNvPr id="50184" name="AutoShape 8"/>
            <p:cNvCxnSpPr>
              <a:cxnSpLocks noChangeShapeType="1"/>
              <a:stCxn id="50181" idx="0"/>
              <a:endCxn id="50182" idx="0"/>
            </p:cNvCxnSpPr>
            <p:nvPr/>
          </p:nvCxnSpPr>
          <p:spPr bwMode="auto">
            <a:xfrm rot="5400000" flipV="1">
              <a:off x="2904" y="1957"/>
              <a:ext cx="1" cy="679"/>
            </a:xfrm>
            <a:prstGeom prst="bentConnector3">
              <a:avLst>
                <a:gd name="adj1" fmla="val -14400005"/>
              </a:avLst>
            </a:prstGeom>
            <a:noFill/>
            <a:ln w="25400">
              <a:solidFill>
                <a:schemeClr val="bg2"/>
              </a:solidFill>
              <a:miter lim="800000"/>
              <a:headEnd/>
              <a:tailEnd/>
            </a:ln>
          </p:spPr>
        </p:cxn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250825" y="115888"/>
            <a:ext cx="6480175" cy="792162"/>
          </a:xfrm>
        </p:spPr>
        <p:txBody>
          <a:bodyPr/>
          <a:lstStyle/>
          <a:p>
            <a:pPr eaLnBrk="1" hangingPunct="1"/>
            <a:r>
              <a:rPr lang="en-GB" smtClean="0"/>
              <a:t>Normative-Ipsative Splits</a:t>
            </a:r>
          </a:p>
        </p:txBody>
      </p:sp>
      <p:pic>
        <p:nvPicPr>
          <p:cNvPr id="51203" name="Picture 6"/>
          <p:cNvPicPr>
            <a:picLocks noChangeAspect="1" noChangeArrowheads="1"/>
          </p:cNvPicPr>
          <p:nvPr/>
        </p:nvPicPr>
        <p:blipFill>
          <a:blip r:embed="rId3" cstate="print"/>
          <a:srcRect/>
          <a:stretch>
            <a:fillRect/>
          </a:stretch>
        </p:blipFill>
        <p:spPr bwMode="auto">
          <a:xfrm>
            <a:off x="611188" y="1268413"/>
            <a:ext cx="7831137" cy="923925"/>
          </a:xfrm>
          <a:prstGeom prst="rect">
            <a:avLst/>
          </a:prstGeom>
          <a:noFill/>
          <a:ln w="9525">
            <a:noFill/>
            <a:miter lim="800000"/>
            <a:headEnd/>
            <a:tailEnd/>
          </a:ln>
        </p:spPr>
      </p:pic>
      <p:pic>
        <p:nvPicPr>
          <p:cNvPr id="51204" name="Picture 7"/>
          <p:cNvPicPr>
            <a:picLocks noChangeAspect="1" noChangeArrowheads="1"/>
          </p:cNvPicPr>
          <p:nvPr/>
        </p:nvPicPr>
        <p:blipFill>
          <a:blip r:embed="rId4" cstate="print"/>
          <a:srcRect/>
          <a:stretch>
            <a:fillRect/>
          </a:stretch>
        </p:blipFill>
        <p:spPr bwMode="auto">
          <a:xfrm>
            <a:off x="660400" y="3062288"/>
            <a:ext cx="7799388" cy="942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GB" smtClean="0"/>
              <a:t>Normative-Ipsative Splits</a:t>
            </a:r>
          </a:p>
        </p:txBody>
      </p:sp>
      <p:pic>
        <p:nvPicPr>
          <p:cNvPr id="52227" name="Picture 6"/>
          <p:cNvPicPr>
            <a:picLocks noChangeAspect="1" noChangeArrowheads="1"/>
          </p:cNvPicPr>
          <p:nvPr/>
        </p:nvPicPr>
        <p:blipFill>
          <a:blip r:embed="rId3" cstate="print"/>
          <a:srcRect/>
          <a:stretch>
            <a:fillRect/>
          </a:stretch>
        </p:blipFill>
        <p:spPr bwMode="auto">
          <a:xfrm>
            <a:off x="611188" y="1341438"/>
            <a:ext cx="7799387" cy="933450"/>
          </a:xfrm>
          <a:prstGeom prst="rect">
            <a:avLst/>
          </a:prstGeom>
          <a:noFill/>
          <a:ln w="9525">
            <a:noFill/>
            <a:miter lim="800000"/>
            <a:headEnd/>
            <a:tailEnd/>
          </a:ln>
        </p:spPr>
      </p:pic>
      <p:pic>
        <p:nvPicPr>
          <p:cNvPr id="52228" name="Picture 7"/>
          <p:cNvPicPr>
            <a:picLocks noChangeAspect="1" noChangeArrowheads="1"/>
          </p:cNvPicPr>
          <p:nvPr/>
        </p:nvPicPr>
        <p:blipFill>
          <a:blip r:embed="rId4" cstate="print"/>
          <a:srcRect/>
          <a:stretch>
            <a:fillRect/>
          </a:stretch>
        </p:blipFill>
        <p:spPr bwMode="auto">
          <a:xfrm>
            <a:off x="611188" y="3021013"/>
            <a:ext cx="7812087" cy="1847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p:spPr>
        <p:txBody>
          <a:bodyPr/>
          <a:lstStyle/>
          <a:p>
            <a:pPr eaLnBrk="1" hangingPunct="1"/>
            <a:r>
              <a:rPr lang="en-GB" smtClean="0"/>
              <a:t>Introductions</a:t>
            </a:r>
          </a:p>
        </p:txBody>
      </p:sp>
      <p:sp>
        <p:nvSpPr>
          <p:cNvPr id="7171" name="Rectangle 3"/>
          <p:cNvSpPr>
            <a:spLocks noGrp="1" noChangeArrowheads="1"/>
          </p:cNvSpPr>
          <p:nvPr>
            <p:ph type="body" idx="1"/>
          </p:nvPr>
        </p:nvSpPr>
        <p:spPr>
          <a:xfrm>
            <a:off x="571500" y="1076325"/>
            <a:ext cx="7888288" cy="4600575"/>
          </a:xfrm>
          <a:noFill/>
        </p:spPr>
        <p:txBody>
          <a:bodyPr/>
          <a:lstStyle/>
          <a:p>
            <a:pPr eaLnBrk="1" hangingPunct="1">
              <a:lnSpc>
                <a:spcPct val="130000"/>
              </a:lnSpc>
            </a:pPr>
            <a:r>
              <a:rPr lang="en-GB" smtClean="0"/>
              <a:t>Name/Role</a:t>
            </a:r>
          </a:p>
          <a:p>
            <a:pPr eaLnBrk="1" hangingPunct="1">
              <a:lnSpc>
                <a:spcPct val="130000"/>
              </a:lnSpc>
            </a:pPr>
            <a:endParaRPr lang="en-GB" smtClean="0"/>
          </a:p>
          <a:p>
            <a:pPr eaLnBrk="1" hangingPunct="1">
              <a:lnSpc>
                <a:spcPct val="130000"/>
              </a:lnSpc>
            </a:pPr>
            <a:r>
              <a:rPr lang="en-GB" smtClean="0"/>
              <a:t>Previous use of questionnaires</a:t>
            </a:r>
          </a:p>
          <a:p>
            <a:pPr lvl="1" eaLnBrk="1" hangingPunct="1">
              <a:lnSpc>
                <a:spcPct val="130000"/>
              </a:lnSpc>
            </a:pPr>
            <a:r>
              <a:rPr lang="en-GB" smtClean="0"/>
              <a:t>which ones?</a:t>
            </a:r>
          </a:p>
          <a:p>
            <a:pPr lvl="1" eaLnBrk="1" hangingPunct="1">
              <a:lnSpc>
                <a:spcPct val="130000"/>
              </a:lnSpc>
            </a:pPr>
            <a:r>
              <a:rPr lang="en-GB" smtClean="0"/>
              <a:t>what you use them for?</a:t>
            </a:r>
          </a:p>
          <a:p>
            <a:pPr eaLnBrk="1" hangingPunct="1">
              <a:lnSpc>
                <a:spcPct val="130000"/>
              </a:lnSpc>
            </a:pPr>
            <a:endParaRPr lang="en-GB" smtClean="0"/>
          </a:p>
          <a:p>
            <a:pPr eaLnBrk="1" hangingPunct="1">
              <a:lnSpc>
                <a:spcPct val="130000"/>
              </a:lnSpc>
            </a:pPr>
            <a:r>
              <a:rPr lang="en-GB" smtClean="0"/>
              <a:t>Likely applications of Saville Consulting Wave</a:t>
            </a:r>
          </a:p>
          <a:p>
            <a:pPr eaLnBrk="1" hangingPunct="1">
              <a:lnSpc>
                <a:spcPct val="130000"/>
              </a:lnSpc>
            </a:pPr>
            <a:r>
              <a:rPr lang="en-GB" smtClean="0"/>
              <a:t>Interests today</a:t>
            </a:r>
          </a:p>
          <a:p>
            <a:pPr eaLnBrk="1" hangingPunct="1">
              <a:lnSpc>
                <a:spcPct val="130000"/>
              </a:lnSpc>
              <a:buFont typeface="Arial" charset="0"/>
              <a:buNone/>
            </a:pPr>
            <a:endParaRPr lang="en-GB" i="1"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en-GB" smtClean="0"/>
              <a:t>Response Styles</a:t>
            </a:r>
          </a:p>
        </p:txBody>
      </p:sp>
      <p:sp>
        <p:nvSpPr>
          <p:cNvPr id="53251" name="Rectangle 3"/>
          <p:cNvSpPr>
            <a:spLocks noGrp="1" noChangeArrowheads="1"/>
          </p:cNvSpPr>
          <p:nvPr>
            <p:ph type="body" idx="1"/>
          </p:nvPr>
        </p:nvSpPr>
        <p:spPr>
          <a:xfrm>
            <a:off x="395288" y="1052513"/>
            <a:ext cx="8137525" cy="4967287"/>
          </a:xfrm>
        </p:spPr>
        <p:txBody>
          <a:bodyPr/>
          <a:lstStyle/>
          <a:p>
            <a:pPr marL="457200" indent="-457200" eaLnBrk="1" hangingPunct="1">
              <a:lnSpc>
                <a:spcPct val="90000"/>
              </a:lnSpc>
              <a:buFont typeface="Arial" charset="0"/>
              <a:buAutoNum type="arabicPeriod"/>
            </a:pPr>
            <a:r>
              <a:rPr lang="en-GB" sz="2000" smtClean="0"/>
              <a:t>What does a Sten score of 2 on Consistency of Ranking suggest?</a:t>
            </a:r>
          </a:p>
          <a:p>
            <a:pPr marL="457200" indent="-457200" eaLnBrk="1" hangingPunct="1">
              <a:lnSpc>
                <a:spcPct val="90000"/>
              </a:lnSpc>
              <a:buFont typeface="Arial" charset="0"/>
              <a:buAutoNum type="arabicPeriod"/>
            </a:pPr>
            <a:endParaRPr lang="en-GB" sz="2000" smtClean="0"/>
          </a:p>
          <a:p>
            <a:pPr marL="457200" indent="-457200" eaLnBrk="1" hangingPunct="1">
              <a:lnSpc>
                <a:spcPct val="90000"/>
              </a:lnSpc>
              <a:buFont typeface="Arial" charset="0"/>
              <a:buNone/>
            </a:pPr>
            <a:r>
              <a:rPr lang="en-GB" sz="1800" smtClean="0"/>
              <a:t>(a) The individual has low self-esteem </a:t>
            </a:r>
          </a:p>
          <a:p>
            <a:pPr marL="457200" indent="-457200" eaLnBrk="1" hangingPunct="1">
              <a:lnSpc>
                <a:spcPct val="90000"/>
              </a:lnSpc>
              <a:buFont typeface="Arial" charset="0"/>
              <a:buNone/>
            </a:pPr>
            <a:r>
              <a:rPr lang="en-GB" sz="1800" smtClean="0"/>
              <a:t>(b) The individual has been inconsistent in their rankings</a:t>
            </a:r>
          </a:p>
          <a:p>
            <a:pPr marL="457200" indent="-457200" eaLnBrk="1" hangingPunct="1">
              <a:lnSpc>
                <a:spcPct val="90000"/>
              </a:lnSpc>
              <a:buFont typeface="Arial" charset="0"/>
              <a:buNone/>
            </a:pPr>
            <a:r>
              <a:rPr lang="en-GB" sz="1800" smtClean="0"/>
              <a:t>(c) The individual has been positive about themselves</a:t>
            </a:r>
          </a:p>
          <a:p>
            <a:pPr marL="457200" indent="-457200" eaLnBrk="1" hangingPunct="1">
              <a:lnSpc>
                <a:spcPct val="90000"/>
              </a:lnSpc>
              <a:buFont typeface="Arial" charset="0"/>
              <a:buNone/>
            </a:pPr>
            <a:r>
              <a:rPr lang="en-GB" sz="1800" smtClean="0"/>
              <a:t>(d) The individual has been inconsistent in their ratings  </a:t>
            </a:r>
          </a:p>
          <a:p>
            <a:pPr marL="457200" indent="-457200" eaLnBrk="1" hangingPunct="1">
              <a:lnSpc>
                <a:spcPct val="90000"/>
              </a:lnSpc>
              <a:buFont typeface="Arial" charset="0"/>
              <a:buNone/>
            </a:pPr>
            <a:r>
              <a:rPr lang="en-GB" sz="1800" smtClean="0"/>
              <a:t>(e) The individual has been self-critical</a:t>
            </a:r>
          </a:p>
          <a:p>
            <a:pPr marL="457200" indent="-457200" eaLnBrk="1" hangingPunct="1">
              <a:lnSpc>
                <a:spcPct val="90000"/>
              </a:lnSpc>
              <a:buFont typeface="Arial" charset="0"/>
              <a:buNone/>
            </a:pPr>
            <a:endParaRPr lang="en-GB" sz="1800" smtClean="0"/>
          </a:p>
          <a:p>
            <a:pPr marL="457200" indent="-457200" eaLnBrk="1" hangingPunct="1">
              <a:lnSpc>
                <a:spcPct val="90000"/>
              </a:lnSpc>
              <a:buFont typeface="Arial" charset="0"/>
              <a:buAutoNum type="arabicPeriod" startAt="2"/>
            </a:pPr>
            <a:r>
              <a:rPr lang="en-GB" sz="2000" smtClean="0"/>
              <a:t>What does a Sten score of 8 on Ratings Acquiescence suggest?</a:t>
            </a:r>
          </a:p>
          <a:p>
            <a:pPr marL="457200" indent="-457200" eaLnBrk="1" hangingPunct="1">
              <a:lnSpc>
                <a:spcPct val="90000"/>
              </a:lnSpc>
              <a:buFont typeface="Arial" charset="0"/>
              <a:buNone/>
            </a:pPr>
            <a:endParaRPr lang="en-GB" sz="2000" smtClean="0"/>
          </a:p>
          <a:p>
            <a:pPr marL="457200" indent="-457200" eaLnBrk="1" hangingPunct="1">
              <a:lnSpc>
                <a:spcPct val="90000"/>
              </a:lnSpc>
              <a:buFont typeface="Arial" charset="0"/>
              <a:buNone/>
            </a:pPr>
            <a:r>
              <a:rPr lang="en-GB" sz="1800" smtClean="0"/>
              <a:t>(a) The individual has been consistent in their rankings </a:t>
            </a:r>
          </a:p>
          <a:p>
            <a:pPr marL="457200" indent="-457200" eaLnBrk="1" hangingPunct="1">
              <a:lnSpc>
                <a:spcPct val="90000"/>
              </a:lnSpc>
              <a:buFont typeface="Arial" charset="0"/>
              <a:buNone/>
            </a:pPr>
            <a:r>
              <a:rPr lang="en-GB" sz="1800" smtClean="0"/>
              <a:t>(b) The individual has low self-esteem </a:t>
            </a:r>
          </a:p>
          <a:p>
            <a:pPr marL="457200" indent="-457200" eaLnBrk="1" hangingPunct="1">
              <a:lnSpc>
                <a:spcPct val="90000"/>
              </a:lnSpc>
              <a:buFont typeface="Arial" charset="0"/>
              <a:buNone/>
            </a:pPr>
            <a:r>
              <a:rPr lang="en-GB" sz="1800" smtClean="0"/>
              <a:t>(c) The individual has been self-critical </a:t>
            </a:r>
          </a:p>
          <a:p>
            <a:pPr marL="457200" indent="-457200" eaLnBrk="1" hangingPunct="1">
              <a:lnSpc>
                <a:spcPct val="90000"/>
              </a:lnSpc>
              <a:buFont typeface="Arial" charset="0"/>
              <a:buNone/>
            </a:pPr>
            <a:r>
              <a:rPr lang="en-GB" sz="1800" smtClean="0"/>
              <a:t>(d) The individual has high rankings </a:t>
            </a:r>
          </a:p>
          <a:p>
            <a:pPr marL="457200" indent="-457200" eaLnBrk="1" hangingPunct="1">
              <a:lnSpc>
                <a:spcPct val="90000"/>
              </a:lnSpc>
              <a:buFont typeface="Arial" charset="0"/>
              <a:buNone/>
            </a:pPr>
            <a:r>
              <a:rPr lang="en-GB" sz="1800" smtClean="0"/>
              <a:t>(e) The individual has been very positive about themselves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GB" smtClean="0"/>
              <a:t>Response Styles</a:t>
            </a:r>
          </a:p>
        </p:txBody>
      </p:sp>
      <p:sp>
        <p:nvSpPr>
          <p:cNvPr id="54275" name="Rectangle 3"/>
          <p:cNvSpPr>
            <a:spLocks noGrp="1" noChangeArrowheads="1"/>
          </p:cNvSpPr>
          <p:nvPr>
            <p:ph type="body" idx="1"/>
          </p:nvPr>
        </p:nvSpPr>
        <p:spPr>
          <a:xfrm>
            <a:off x="395288" y="1052513"/>
            <a:ext cx="8208962" cy="4967287"/>
          </a:xfrm>
        </p:spPr>
        <p:txBody>
          <a:bodyPr/>
          <a:lstStyle/>
          <a:p>
            <a:pPr marL="457200" indent="-457200" eaLnBrk="1" hangingPunct="1">
              <a:lnSpc>
                <a:spcPct val="90000"/>
              </a:lnSpc>
              <a:buFont typeface="Arial" charset="0"/>
              <a:buAutoNum type="arabicPeriod" startAt="3"/>
            </a:pPr>
            <a:r>
              <a:rPr lang="en-GB" sz="2000" smtClean="0"/>
              <a:t>What does a sten score of 8 on Motive-Talent Agreement suggest? </a:t>
            </a:r>
          </a:p>
          <a:p>
            <a:pPr marL="457200" indent="-457200" eaLnBrk="1" hangingPunct="1">
              <a:lnSpc>
                <a:spcPct val="90000"/>
              </a:lnSpc>
              <a:buFont typeface="Arial" charset="0"/>
              <a:buNone/>
            </a:pPr>
            <a:endParaRPr lang="en-GB" sz="2000" smtClean="0"/>
          </a:p>
          <a:p>
            <a:pPr marL="457200" indent="-457200" eaLnBrk="1" hangingPunct="1">
              <a:lnSpc>
                <a:spcPct val="90000"/>
              </a:lnSpc>
              <a:buFont typeface="Arial" charset="0"/>
              <a:buNone/>
            </a:pPr>
            <a:r>
              <a:rPr lang="en-GB" sz="1800" smtClean="0"/>
              <a:t>(a) The individual’s motive-talent alignment is typical of most people </a:t>
            </a:r>
          </a:p>
          <a:p>
            <a:pPr marL="457200" indent="-457200" eaLnBrk="1" hangingPunct="1">
              <a:lnSpc>
                <a:spcPct val="90000"/>
              </a:lnSpc>
              <a:buFont typeface="Arial" charset="0"/>
              <a:buNone/>
            </a:pPr>
            <a:r>
              <a:rPr lang="en-GB" sz="1800" smtClean="0"/>
              <a:t>(b) The individual has consistently rated motives as higher</a:t>
            </a:r>
          </a:p>
          <a:p>
            <a:pPr marL="457200" indent="-457200" eaLnBrk="1" hangingPunct="1">
              <a:lnSpc>
                <a:spcPct val="90000"/>
              </a:lnSpc>
              <a:buFont typeface="Arial" charset="0"/>
              <a:buNone/>
            </a:pPr>
            <a:r>
              <a:rPr lang="en-GB" sz="1800" smtClean="0"/>
              <a:t>(c) The individual has high motive-talent agreement</a:t>
            </a:r>
          </a:p>
          <a:p>
            <a:pPr marL="457200" indent="-457200" eaLnBrk="1" hangingPunct="1">
              <a:lnSpc>
                <a:spcPct val="90000"/>
              </a:lnSpc>
              <a:buFont typeface="Arial" charset="0"/>
              <a:buNone/>
            </a:pPr>
            <a:r>
              <a:rPr lang="en-GB" sz="1800" smtClean="0"/>
              <a:t>(d) The individual has ranked motives as higher </a:t>
            </a:r>
          </a:p>
          <a:p>
            <a:pPr marL="457200" indent="-457200" eaLnBrk="1" hangingPunct="1">
              <a:lnSpc>
                <a:spcPct val="90000"/>
              </a:lnSpc>
              <a:buFont typeface="Arial" charset="0"/>
              <a:buNone/>
            </a:pPr>
            <a:r>
              <a:rPr lang="en-GB" sz="1800" smtClean="0"/>
              <a:t>(e) The individual has rated talents as lower</a:t>
            </a:r>
            <a:r>
              <a:rPr lang="en-GB" sz="2000" smtClean="0"/>
              <a:t> </a:t>
            </a:r>
          </a:p>
          <a:p>
            <a:pPr marL="457200" indent="-457200" eaLnBrk="1" hangingPunct="1">
              <a:lnSpc>
                <a:spcPct val="90000"/>
              </a:lnSpc>
              <a:buFont typeface="Arial" charset="0"/>
              <a:buNone/>
            </a:pPr>
            <a:endParaRPr lang="en-GB" sz="2000" smtClean="0"/>
          </a:p>
          <a:p>
            <a:pPr marL="457200" indent="-457200" eaLnBrk="1" hangingPunct="1">
              <a:lnSpc>
                <a:spcPct val="90000"/>
              </a:lnSpc>
              <a:buFont typeface="Arial" charset="0"/>
              <a:buAutoNum type="arabicPeriod" startAt="4"/>
            </a:pPr>
            <a:r>
              <a:rPr lang="en-GB" sz="2000" smtClean="0"/>
              <a:t>If an individual has reported strong motive but lower talent on a dimension, what might this suggest?</a:t>
            </a:r>
          </a:p>
          <a:p>
            <a:pPr marL="457200" indent="-457200" eaLnBrk="1" hangingPunct="1">
              <a:lnSpc>
                <a:spcPct val="90000"/>
              </a:lnSpc>
              <a:buFont typeface="Arial" charset="0"/>
              <a:buAutoNum type="arabicPeriod" startAt="4"/>
            </a:pPr>
            <a:endParaRPr lang="en-GB" sz="2000" smtClean="0"/>
          </a:p>
          <a:p>
            <a:pPr marL="457200" indent="-457200" eaLnBrk="1" hangingPunct="1">
              <a:lnSpc>
                <a:spcPct val="90000"/>
              </a:lnSpc>
              <a:buFont typeface="Arial" charset="0"/>
              <a:buNone/>
            </a:pPr>
            <a:r>
              <a:rPr lang="en-GB" sz="1800" smtClean="0"/>
              <a:t>(a) An area of high effectiveness </a:t>
            </a:r>
          </a:p>
          <a:p>
            <a:pPr marL="457200" indent="-457200" eaLnBrk="1" hangingPunct="1">
              <a:lnSpc>
                <a:spcPct val="90000"/>
              </a:lnSpc>
              <a:buFont typeface="Arial" charset="0"/>
              <a:buNone/>
            </a:pPr>
            <a:r>
              <a:rPr lang="en-GB" sz="1800" smtClean="0"/>
              <a:t>(b) An area of little interest</a:t>
            </a:r>
          </a:p>
          <a:p>
            <a:pPr marL="457200" indent="-457200" eaLnBrk="1" hangingPunct="1">
              <a:lnSpc>
                <a:spcPct val="90000"/>
              </a:lnSpc>
              <a:buFont typeface="Arial" charset="0"/>
              <a:buNone/>
            </a:pPr>
            <a:r>
              <a:rPr lang="en-GB" sz="1800" smtClean="0"/>
              <a:t>(c) A possible development area</a:t>
            </a:r>
          </a:p>
          <a:p>
            <a:pPr marL="457200" indent="-457200" eaLnBrk="1" hangingPunct="1">
              <a:lnSpc>
                <a:spcPct val="90000"/>
              </a:lnSpc>
              <a:buFont typeface="Arial" charset="0"/>
              <a:buNone/>
            </a:pPr>
            <a:r>
              <a:rPr lang="en-GB" sz="1800" smtClean="0"/>
              <a:t>(d) An area of little need </a:t>
            </a:r>
          </a:p>
          <a:p>
            <a:pPr marL="457200" indent="-457200" eaLnBrk="1" hangingPunct="1">
              <a:lnSpc>
                <a:spcPct val="90000"/>
              </a:lnSpc>
              <a:buFont typeface="Arial" charset="0"/>
              <a:buNone/>
            </a:pPr>
            <a:r>
              <a:rPr lang="en-GB" sz="1800" smtClean="0"/>
              <a:t>(e) A key strength</a:t>
            </a:r>
            <a:r>
              <a:rPr lang="en-GB" sz="2000" smtClean="0"/>
              <a:t> </a:t>
            </a:r>
          </a:p>
          <a:p>
            <a:pPr marL="457200" indent="-457200" eaLnBrk="1" hangingPunct="1">
              <a:lnSpc>
                <a:spcPct val="90000"/>
              </a:lnSpc>
              <a:buFont typeface="Arial" charset="0"/>
              <a:buNone/>
            </a:pPr>
            <a:endParaRPr lang="en-GB" sz="2000" smtClean="0"/>
          </a:p>
          <a:p>
            <a:pPr marL="457200" indent="-457200" eaLnBrk="1" hangingPunct="1">
              <a:lnSpc>
                <a:spcPct val="90000"/>
              </a:lnSpc>
              <a:buFont typeface="Arial" charset="0"/>
              <a:buNone/>
            </a:pPr>
            <a:endParaRPr lang="en-GB" sz="2000" b="1"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GB" smtClean="0"/>
              <a:t>Response Styles</a:t>
            </a:r>
          </a:p>
        </p:txBody>
      </p:sp>
      <p:sp>
        <p:nvSpPr>
          <p:cNvPr id="55299" name="Rectangle 3"/>
          <p:cNvSpPr>
            <a:spLocks noGrp="1" noChangeArrowheads="1"/>
          </p:cNvSpPr>
          <p:nvPr>
            <p:ph type="body" idx="1"/>
          </p:nvPr>
        </p:nvSpPr>
        <p:spPr>
          <a:xfrm>
            <a:off x="395288" y="981075"/>
            <a:ext cx="7777162" cy="2735263"/>
          </a:xfrm>
        </p:spPr>
        <p:txBody>
          <a:bodyPr/>
          <a:lstStyle/>
          <a:p>
            <a:pPr marL="457200" indent="-457200" eaLnBrk="1" hangingPunct="1">
              <a:buFont typeface="Arial" charset="0"/>
              <a:buAutoNum type="arabicPeriod" startAt="5"/>
            </a:pPr>
            <a:r>
              <a:rPr lang="en-GB" sz="2000" smtClean="0"/>
              <a:t>Splits are highlighted on a profile when there is a difference of:</a:t>
            </a:r>
          </a:p>
          <a:p>
            <a:pPr marL="457200" indent="-457200" eaLnBrk="1" hangingPunct="1"/>
            <a:endParaRPr lang="en-GB" sz="2000" smtClean="0"/>
          </a:p>
          <a:p>
            <a:pPr marL="838200" lvl="1" indent="-381000" eaLnBrk="1" hangingPunct="1">
              <a:buFontTx/>
              <a:buNone/>
            </a:pPr>
            <a:r>
              <a:rPr lang="en-GB" sz="1800" smtClean="0"/>
              <a:t>(a) One or more Stens</a:t>
            </a:r>
          </a:p>
          <a:p>
            <a:pPr marL="838200" lvl="1" indent="-381000" eaLnBrk="1" hangingPunct="1">
              <a:buFontTx/>
              <a:buNone/>
            </a:pPr>
            <a:r>
              <a:rPr lang="en-GB" sz="1800" smtClean="0"/>
              <a:t>(b) Two or more Stens</a:t>
            </a:r>
          </a:p>
          <a:p>
            <a:pPr marL="838200" lvl="1" indent="-381000" eaLnBrk="1" hangingPunct="1">
              <a:buFontTx/>
              <a:buNone/>
            </a:pPr>
            <a:r>
              <a:rPr lang="en-GB" sz="1800" smtClean="0"/>
              <a:t>(c) Three or more Stens</a:t>
            </a:r>
          </a:p>
          <a:p>
            <a:pPr marL="838200" lvl="1" indent="-381000" eaLnBrk="1" hangingPunct="1">
              <a:buFontTx/>
              <a:buNone/>
            </a:pPr>
            <a:r>
              <a:rPr lang="en-GB" sz="1800" smtClean="0"/>
              <a:t>(d) Four or more Stens </a:t>
            </a:r>
          </a:p>
          <a:p>
            <a:pPr marL="838200" lvl="1" indent="-381000" eaLnBrk="1" hangingPunct="1">
              <a:buFontTx/>
              <a:buNone/>
            </a:pPr>
            <a:r>
              <a:rPr lang="en-GB" sz="1800" smtClean="0"/>
              <a:t>(e) Five or more Stens</a:t>
            </a:r>
            <a:endParaRPr lang="en-US" sz="1800" smtClean="0"/>
          </a:p>
        </p:txBody>
      </p:sp>
      <p:sp>
        <p:nvSpPr>
          <p:cNvPr id="55300" name="Rectangle 4"/>
          <p:cNvSpPr>
            <a:spLocks noChangeArrowheads="1"/>
          </p:cNvSpPr>
          <p:nvPr/>
        </p:nvSpPr>
        <p:spPr bwMode="auto">
          <a:xfrm>
            <a:off x="323850" y="3500438"/>
            <a:ext cx="7777163" cy="2735262"/>
          </a:xfrm>
          <a:prstGeom prst="rect">
            <a:avLst/>
          </a:prstGeom>
          <a:noFill/>
          <a:ln w="9525">
            <a:noFill/>
            <a:miter lim="800000"/>
            <a:headEnd/>
            <a:tailEnd/>
          </a:ln>
        </p:spPr>
        <p:txBody>
          <a:bodyPr/>
          <a:lstStyle/>
          <a:p>
            <a:pPr marL="457200" indent="-457200" algn="l">
              <a:spcBef>
                <a:spcPct val="20000"/>
              </a:spcBef>
              <a:buFont typeface="Arial" charset="0"/>
              <a:buNone/>
            </a:pPr>
            <a:r>
              <a:rPr lang="en-GB" sz="2000"/>
              <a:t>6.	Why is the sten difference referred to above set to this number?</a:t>
            </a:r>
          </a:p>
          <a:p>
            <a:pPr marL="457200" indent="-457200" algn="l">
              <a:spcBef>
                <a:spcPct val="20000"/>
              </a:spcBef>
              <a:buFont typeface="Arial" charset="0"/>
              <a:buChar char="»"/>
            </a:pPr>
            <a:endParaRPr lang="en-GB" sz="2000"/>
          </a:p>
          <a:p>
            <a:pPr marL="838200" lvl="1" indent="-381000" algn="l">
              <a:spcBef>
                <a:spcPct val="20000"/>
              </a:spcBef>
            </a:pPr>
            <a:r>
              <a:rPr lang="en-GB" sz="1800"/>
              <a:t>(a) Intercorrelations</a:t>
            </a:r>
          </a:p>
          <a:p>
            <a:pPr marL="838200" lvl="1" indent="-381000" algn="l">
              <a:spcBef>
                <a:spcPct val="20000"/>
              </a:spcBef>
            </a:pPr>
            <a:r>
              <a:rPr lang="en-GB" sz="1800"/>
              <a:t>(b) Test-retest reliability</a:t>
            </a:r>
          </a:p>
          <a:p>
            <a:pPr marL="838200" lvl="1" indent="-381000" algn="l">
              <a:spcBef>
                <a:spcPct val="20000"/>
              </a:spcBef>
            </a:pPr>
            <a:r>
              <a:rPr lang="en-GB" sz="1800"/>
              <a:t>(c) Validity</a:t>
            </a:r>
          </a:p>
          <a:p>
            <a:pPr marL="838200" lvl="1" indent="-381000" algn="l">
              <a:spcBef>
                <a:spcPct val="20000"/>
              </a:spcBef>
            </a:pPr>
            <a:r>
              <a:rPr lang="en-GB" sz="1800"/>
              <a:t>(d) Error of measurement </a:t>
            </a:r>
          </a:p>
          <a:p>
            <a:pPr marL="838200" lvl="1" indent="-381000" algn="l">
              <a:spcBef>
                <a:spcPct val="20000"/>
              </a:spcBef>
            </a:pPr>
            <a:r>
              <a:rPr lang="en-GB" sz="1800"/>
              <a:t>(e) Linking</a:t>
            </a:r>
            <a:endParaRPr lang="en-US" sz="180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ctrTitle"/>
          </p:nvPr>
        </p:nvSpPr>
        <p:spPr>
          <a:xfrm>
            <a:off x="685800" y="2781300"/>
            <a:ext cx="7772400" cy="866775"/>
          </a:xfrm>
        </p:spPr>
        <p:txBody>
          <a:bodyPr/>
          <a:lstStyle/>
          <a:p>
            <a:pPr eaLnBrk="1" hangingPunct="1"/>
            <a:r>
              <a:rPr lang="en-GB" smtClean="0"/>
              <a:t>The Expert Report</a:t>
            </a:r>
          </a:p>
        </p:txBody>
      </p:sp>
      <p:sp>
        <p:nvSpPr>
          <p:cNvPr id="56323" name="Rectangle 3"/>
          <p:cNvSpPr>
            <a:spLocks noGrp="1" noChangeArrowheads="1"/>
          </p:cNvSpPr>
          <p:nvPr>
            <p:ph type="subTitle" idx="1"/>
          </p:nvPr>
        </p:nvSpPr>
        <p:spPr/>
        <p:txBody>
          <a:bodyPr/>
          <a:lstStyle/>
          <a:p>
            <a:pPr eaLnBrk="1" hangingPunct="1"/>
            <a:r>
              <a:rPr lang="en-GB" dirty="0" smtClean="0"/>
              <a:t>International Accreditation -Wave</a:t>
            </a:r>
            <a:endParaRPr lang="en-US" dirty="0"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5" descr="Slide 21_1.bmp"/>
          <p:cNvPicPr>
            <a:picLocks noChangeAspect="1"/>
          </p:cNvPicPr>
          <p:nvPr/>
        </p:nvPicPr>
        <p:blipFill>
          <a:blip r:embed="rId3" cstate="print"/>
          <a:srcRect/>
          <a:stretch>
            <a:fillRect/>
          </a:stretch>
        </p:blipFill>
        <p:spPr bwMode="auto">
          <a:xfrm>
            <a:off x="4071938" y="1214438"/>
            <a:ext cx="2786062" cy="3930650"/>
          </a:xfrm>
          <a:prstGeom prst="rect">
            <a:avLst/>
          </a:prstGeom>
          <a:noFill/>
          <a:ln w="9525">
            <a:noFill/>
            <a:miter lim="800000"/>
            <a:headEnd/>
            <a:tailEnd/>
          </a:ln>
        </p:spPr>
      </p:pic>
      <p:sp>
        <p:nvSpPr>
          <p:cNvPr id="57347" name="Rectangle 4"/>
          <p:cNvSpPr>
            <a:spLocks noGrp="1" noChangeArrowheads="1"/>
          </p:cNvSpPr>
          <p:nvPr>
            <p:ph type="title" idx="4294967295"/>
          </p:nvPr>
        </p:nvSpPr>
        <p:spPr/>
        <p:txBody>
          <a:bodyPr/>
          <a:lstStyle/>
          <a:p>
            <a:pPr eaLnBrk="1" hangingPunct="1"/>
            <a:r>
              <a:rPr lang="en-GB" smtClean="0"/>
              <a:t>Professional Styles Expert Report</a:t>
            </a:r>
          </a:p>
        </p:txBody>
      </p:sp>
      <p:sp>
        <p:nvSpPr>
          <p:cNvPr id="57348" name="Rectangle 5"/>
          <p:cNvSpPr>
            <a:spLocks noGrp="1" noChangeArrowheads="1"/>
          </p:cNvSpPr>
          <p:nvPr>
            <p:ph type="body" sz="half" idx="4294967295"/>
          </p:nvPr>
        </p:nvSpPr>
        <p:spPr>
          <a:xfrm>
            <a:off x="395288" y="1341438"/>
            <a:ext cx="3163887" cy="4967287"/>
          </a:xfrm>
        </p:spPr>
        <p:txBody>
          <a:bodyPr/>
          <a:lstStyle/>
          <a:p>
            <a:pPr eaLnBrk="1" hangingPunct="1">
              <a:lnSpc>
                <a:spcPct val="120000"/>
              </a:lnSpc>
            </a:pPr>
            <a:r>
              <a:rPr lang="en-GB" sz="1800" smtClean="0"/>
              <a:t>Executive Summary </a:t>
            </a:r>
          </a:p>
          <a:p>
            <a:pPr lvl="1" eaLnBrk="1" hangingPunct="1">
              <a:lnSpc>
                <a:spcPct val="120000"/>
              </a:lnSpc>
            </a:pPr>
            <a:r>
              <a:rPr lang="en-GB" sz="1400" smtClean="0"/>
              <a:t>12 sections</a:t>
            </a:r>
            <a:r>
              <a:rPr lang="en-GB" sz="1200" smtClean="0"/>
              <a:t> </a:t>
            </a:r>
          </a:p>
          <a:p>
            <a:pPr eaLnBrk="1" hangingPunct="1">
              <a:lnSpc>
                <a:spcPct val="120000"/>
              </a:lnSpc>
            </a:pPr>
            <a:r>
              <a:rPr lang="en-GB" sz="1800" smtClean="0"/>
              <a:t>Response Summary</a:t>
            </a:r>
          </a:p>
          <a:p>
            <a:pPr eaLnBrk="1" hangingPunct="1">
              <a:lnSpc>
                <a:spcPct val="120000"/>
              </a:lnSpc>
            </a:pPr>
            <a:r>
              <a:rPr lang="en-GB" sz="1800" smtClean="0"/>
              <a:t>Psychometric Profile </a:t>
            </a:r>
          </a:p>
          <a:p>
            <a:pPr lvl="1" eaLnBrk="1" hangingPunct="1">
              <a:lnSpc>
                <a:spcPct val="120000"/>
              </a:lnSpc>
            </a:pPr>
            <a:r>
              <a:rPr lang="en-GB" sz="1400" smtClean="0"/>
              <a:t>4 clusters, 36 dimensions, 108 facets</a:t>
            </a:r>
          </a:p>
          <a:p>
            <a:pPr lvl="1" eaLnBrk="1" hangingPunct="1">
              <a:lnSpc>
                <a:spcPct val="120000"/>
              </a:lnSpc>
            </a:pPr>
            <a:r>
              <a:rPr lang="en-GB" sz="1400" smtClean="0"/>
              <a:t>3Deep Dives</a:t>
            </a:r>
          </a:p>
          <a:p>
            <a:pPr eaLnBrk="1" hangingPunct="1">
              <a:lnSpc>
                <a:spcPct val="120000"/>
              </a:lnSpc>
            </a:pPr>
            <a:r>
              <a:rPr lang="en-GB" sz="1800" smtClean="0"/>
              <a:t>Summary Psychometric Profile</a:t>
            </a:r>
          </a:p>
          <a:p>
            <a:pPr eaLnBrk="1" hangingPunct="1">
              <a:lnSpc>
                <a:spcPct val="120000"/>
              </a:lnSpc>
            </a:pPr>
            <a:r>
              <a:rPr lang="en-GB" sz="1800" smtClean="0"/>
              <a:t>Competency Potential Report</a:t>
            </a:r>
            <a:endParaRPr lang="en-GB" sz="1600" smtClean="0"/>
          </a:p>
          <a:p>
            <a:pPr eaLnBrk="1" hangingPunct="1">
              <a:lnSpc>
                <a:spcPct val="120000"/>
              </a:lnSpc>
            </a:pPr>
            <a:r>
              <a:rPr lang="en-GB" sz="1800" smtClean="0"/>
              <a:t>Predicted Culture/Environment Fit</a:t>
            </a:r>
          </a:p>
          <a:p>
            <a:pPr eaLnBrk="1" hangingPunct="1"/>
            <a:endParaRPr lang="en-GB" sz="1800" smtClean="0"/>
          </a:p>
        </p:txBody>
      </p:sp>
      <p:pic>
        <p:nvPicPr>
          <p:cNvPr id="57349" name="Picture 6" descr="Slide 21_2.bmp"/>
          <p:cNvPicPr>
            <a:picLocks noChangeAspect="1"/>
          </p:cNvPicPr>
          <p:nvPr/>
        </p:nvPicPr>
        <p:blipFill>
          <a:blip r:embed="rId4" cstate="print"/>
          <a:srcRect/>
          <a:stretch>
            <a:fillRect/>
          </a:stretch>
        </p:blipFill>
        <p:spPr bwMode="auto">
          <a:xfrm>
            <a:off x="5214938" y="2571750"/>
            <a:ext cx="2727325" cy="3786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231775" y="182563"/>
            <a:ext cx="6645275" cy="574675"/>
          </a:xfrm>
        </p:spPr>
        <p:txBody>
          <a:bodyPr/>
          <a:lstStyle/>
          <a:p>
            <a:pPr eaLnBrk="1" hangingPunct="1"/>
            <a:r>
              <a:rPr lang="en-GB" sz="2400" smtClean="0"/>
              <a:t>Executive Summary Profile</a:t>
            </a:r>
          </a:p>
        </p:txBody>
      </p:sp>
      <p:pic>
        <p:nvPicPr>
          <p:cNvPr id="58371" name="Picture 4"/>
          <p:cNvPicPr>
            <a:picLocks noChangeAspect="1" noChangeArrowheads="1"/>
          </p:cNvPicPr>
          <p:nvPr/>
        </p:nvPicPr>
        <p:blipFill>
          <a:blip r:embed="rId3" cstate="print"/>
          <a:srcRect/>
          <a:stretch>
            <a:fillRect/>
          </a:stretch>
        </p:blipFill>
        <p:spPr bwMode="auto">
          <a:xfrm>
            <a:off x="2457450" y="935038"/>
            <a:ext cx="4229100" cy="5734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238125" y="188913"/>
            <a:ext cx="6565900" cy="717550"/>
          </a:xfrm>
        </p:spPr>
        <p:txBody>
          <a:bodyPr/>
          <a:lstStyle/>
          <a:p>
            <a:pPr eaLnBrk="1" hangingPunct="1"/>
            <a:r>
              <a:rPr lang="en-GB" sz="2400" smtClean="0"/>
              <a:t>Psychometric Profile   - Response Summary</a:t>
            </a:r>
          </a:p>
        </p:txBody>
      </p:sp>
      <p:pic>
        <p:nvPicPr>
          <p:cNvPr id="59395" name="Picture 2" descr="Slide 37.bmp"/>
          <p:cNvPicPr>
            <a:picLocks noChangeAspect="1"/>
          </p:cNvPicPr>
          <p:nvPr/>
        </p:nvPicPr>
        <p:blipFill>
          <a:blip r:embed="rId3" cstate="print"/>
          <a:srcRect/>
          <a:stretch>
            <a:fillRect/>
          </a:stretch>
        </p:blipFill>
        <p:spPr bwMode="auto">
          <a:xfrm>
            <a:off x="1619250" y="1196975"/>
            <a:ext cx="5545138" cy="4805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250825" y="188913"/>
            <a:ext cx="4772025" cy="576262"/>
          </a:xfrm>
        </p:spPr>
        <p:txBody>
          <a:bodyPr/>
          <a:lstStyle/>
          <a:p>
            <a:pPr eaLnBrk="1" hangingPunct="1"/>
            <a:r>
              <a:rPr lang="en-GB" smtClean="0"/>
              <a:t>Overview of splits</a:t>
            </a:r>
          </a:p>
        </p:txBody>
      </p:sp>
      <p:sp>
        <p:nvSpPr>
          <p:cNvPr id="60419" name="Rectangle 3"/>
          <p:cNvSpPr>
            <a:spLocks noChangeArrowheads="1"/>
          </p:cNvSpPr>
          <p:nvPr/>
        </p:nvSpPr>
        <p:spPr bwMode="auto">
          <a:xfrm>
            <a:off x="71438" y="-511175"/>
            <a:ext cx="5724525" cy="503237"/>
          </a:xfrm>
          <a:prstGeom prst="rect">
            <a:avLst/>
          </a:prstGeom>
          <a:noFill/>
          <a:ln w="9525">
            <a:noFill/>
            <a:miter lim="800000"/>
            <a:headEnd/>
            <a:tailEnd/>
          </a:ln>
        </p:spPr>
        <p:txBody>
          <a:bodyPr anchor="ctr"/>
          <a:lstStyle/>
          <a:p>
            <a:pPr algn="l">
              <a:spcBef>
                <a:spcPct val="0"/>
              </a:spcBef>
            </a:pPr>
            <a:endParaRPr lang="en-GB" sz="2800">
              <a:solidFill>
                <a:srgbClr val="00B5E6"/>
              </a:solidFill>
            </a:endParaRPr>
          </a:p>
        </p:txBody>
      </p:sp>
      <p:sp>
        <p:nvSpPr>
          <p:cNvPr id="60420" name="Rectangle 7"/>
          <p:cNvSpPr>
            <a:spLocks noChangeArrowheads="1"/>
          </p:cNvSpPr>
          <p:nvPr/>
        </p:nvSpPr>
        <p:spPr bwMode="auto">
          <a:xfrm>
            <a:off x="250825" y="1066800"/>
            <a:ext cx="2735263" cy="366713"/>
          </a:xfrm>
          <a:prstGeom prst="rect">
            <a:avLst/>
          </a:prstGeom>
          <a:noFill/>
          <a:ln w="9525">
            <a:noFill/>
            <a:miter lim="800000"/>
            <a:headEnd/>
            <a:tailEnd/>
          </a:ln>
        </p:spPr>
        <p:txBody>
          <a:bodyPr>
            <a:spAutoFit/>
          </a:bodyPr>
          <a:lstStyle/>
          <a:p>
            <a:pPr algn="l">
              <a:spcBef>
                <a:spcPct val="0"/>
              </a:spcBef>
            </a:pPr>
            <a:r>
              <a:rPr lang="en-GB" sz="1800" b="1">
                <a:solidFill>
                  <a:srgbClr val="48C0EA"/>
                </a:solidFill>
              </a:rPr>
              <a:t>Motive – Talent Split</a:t>
            </a:r>
          </a:p>
        </p:txBody>
      </p:sp>
      <p:sp>
        <p:nvSpPr>
          <p:cNvPr id="60421" name="Rectangle 8"/>
          <p:cNvSpPr>
            <a:spLocks noChangeArrowheads="1"/>
          </p:cNvSpPr>
          <p:nvPr/>
        </p:nvSpPr>
        <p:spPr bwMode="auto">
          <a:xfrm>
            <a:off x="323850" y="2774950"/>
            <a:ext cx="2735263" cy="366713"/>
          </a:xfrm>
          <a:prstGeom prst="rect">
            <a:avLst/>
          </a:prstGeom>
          <a:noFill/>
          <a:ln w="9525">
            <a:noFill/>
            <a:miter lim="800000"/>
            <a:headEnd/>
            <a:tailEnd/>
          </a:ln>
        </p:spPr>
        <p:txBody>
          <a:bodyPr>
            <a:spAutoFit/>
          </a:bodyPr>
          <a:lstStyle/>
          <a:p>
            <a:pPr algn="l">
              <a:spcBef>
                <a:spcPct val="0"/>
              </a:spcBef>
            </a:pPr>
            <a:r>
              <a:rPr lang="en-GB" sz="1800" b="1">
                <a:solidFill>
                  <a:srgbClr val="48C0EA"/>
                </a:solidFill>
              </a:rPr>
              <a:t>Facet Range</a:t>
            </a:r>
          </a:p>
        </p:txBody>
      </p:sp>
      <p:sp>
        <p:nvSpPr>
          <p:cNvPr id="60422" name="Rectangle 9"/>
          <p:cNvSpPr>
            <a:spLocks noChangeArrowheads="1"/>
          </p:cNvSpPr>
          <p:nvPr/>
        </p:nvSpPr>
        <p:spPr bwMode="auto">
          <a:xfrm>
            <a:off x="250825" y="4508500"/>
            <a:ext cx="3240088" cy="366713"/>
          </a:xfrm>
          <a:prstGeom prst="rect">
            <a:avLst/>
          </a:prstGeom>
          <a:noFill/>
          <a:ln w="9525">
            <a:noFill/>
            <a:miter lim="800000"/>
            <a:headEnd/>
            <a:tailEnd/>
          </a:ln>
        </p:spPr>
        <p:txBody>
          <a:bodyPr>
            <a:spAutoFit/>
          </a:bodyPr>
          <a:lstStyle/>
          <a:p>
            <a:pPr algn="l">
              <a:spcBef>
                <a:spcPct val="0"/>
              </a:spcBef>
            </a:pPr>
            <a:r>
              <a:rPr lang="en-GB" sz="1800" b="1">
                <a:solidFill>
                  <a:srgbClr val="48C0EA"/>
                </a:solidFill>
              </a:rPr>
              <a:t>Normative - Ipsative Split</a:t>
            </a:r>
          </a:p>
        </p:txBody>
      </p:sp>
      <p:pic>
        <p:nvPicPr>
          <p:cNvPr id="60423" name="Picture 10"/>
          <p:cNvPicPr>
            <a:picLocks noChangeAspect="1" noChangeArrowheads="1"/>
          </p:cNvPicPr>
          <p:nvPr/>
        </p:nvPicPr>
        <p:blipFill>
          <a:blip r:embed="rId3" cstate="print"/>
          <a:srcRect/>
          <a:stretch>
            <a:fillRect/>
          </a:stretch>
        </p:blipFill>
        <p:spPr bwMode="auto">
          <a:xfrm>
            <a:off x="323850" y="1490663"/>
            <a:ext cx="8069263" cy="1074737"/>
          </a:xfrm>
          <a:prstGeom prst="rect">
            <a:avLst/>
          </a:prstGeom>
          <a:noFill/>
          <a:ln w="9525">
            <a:noFill/>
            <a:miter lim="800000"/>
            <a:headEnd/>
            <a:tailEnd/>
          </a:ln>
        </p:spPr>
      </p:pic>
      <p:pic>
        <p:nvPicPr>
          <p:cNvPr id="60424" name="Picture 11"/>
          <p:cNvPicPr>
            <a:picLocks noChangeAspect="1" noChangeArrowheads="1"/>
          </p:cNvPicPr>
          <p:nvPr/>
        </p:nvPicPr>
        <p:blipFill>
          <a:blip r:embed="rId4" cstate="print"/>
          <a:srcRect/>
          <a:stretch>
            <a:fillRect/>
          </a:stretch>
        </p:blipFill>
        <p:spPr bwMode="auto">
          <a:xfrm>
            <a:off x="317500" y="3225800"/>
            <a:ext cx="8142288" cy="1066800"/>
          </a:xfrm>
          <a:prstGeom prst="rect">
            <a:avLst/>
          </a:prstGeom>
          <a:noFill/>
          <a:ln w="9525">
            <a:noFill/>
            <a:miter lim="800000"/>
            <a:headEnd/>
            <a:tailEnd/>
          </a:ln>
        </p:spPr>
      </p:pic>
      <p:pic>
        <p:nvPicPr>
          <p:cNvPr id="60425" name="Picture 12"/>
          <p:cNvPicPr>
            <a:picLocks noChangeAspect="1" noChangeArrowheads="1"/>
          </p:cNvPicPr>
          <p:nvPr/>
        </p:nvPicPr>
        <p:blipFill>
          <a:blip r:embed="rId5" cstate="print"/>
          <a:srcRect/>
          <a:stretch>
            <a:fillRect/>
          </a:stretch>
        </p:blipFill>
        <p:spPr bwMode="auto">
          <a:xfrm>
            <a:off x="323850" y="4937125"/>
            <a:ext cx="8208963" cy="1084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GB" sz="2400" smtClean="0"/>
              <a:t>Professional Styles Psychometric Profile</a:t>
            </a:r>
          </a:p>
        </p:txBody>
      </p:sp>
      <p:pic>
        <p:nvPicPr>
          <p:cNvPr id="61443" name="Picture 4"/>
          <p:cNvPicPr>
            <a:picLocks noChangeAspect="1" noChangeArrowheads="1"/>
          </p:cNvPicPr>
          <p:nvPr/>
        </p:nvPicPr>
        <p:blipFill>
          <a:blip r:embed="rId3" cstate="print"/>
          <a:srcRect/>
          <a:stretch>
            <a:fillRect/>
          </a:stretch>
        </p:blipFill>
        <p:spPr bwMode="auto">
          <a:xfrm>
            <a:off x="958850" y="908050"/>
            <a:ext cx="7227888" cy="5676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250825" y="260350"/>
            <a:ext cx="5199063" cy="576263"/>
          </a:xfrm>
        </p:spPr>
        <p:txBody>
          <a:bodyPr/>
          <a:lstStyle/>
          <a:p>
            <a:pPr eaLnBrk="1" hangingPunct="1"/>
            <a:r>
              <a:rPr lang="en-GB" smtClean="0"/>
              <a:t>Competency Potential Profile</a:t>
            </a:r>
          </a:p>
        </p:txBody>
      </p:sp>
      <p:pic>
        <p:nvPicPr>
          <p:cNvPr id="62467" name="Picture 4"/>
          <p:cNvPicPr>
            <a:picLocks noChangeAspect="1" noChangeArrowheads="1"/>
          </p:cNvPicPr>
          <p:nvPr/>
        </p:nvPicPr>
        <p:blipFill>
          <a:blip r:embed="rId3" cstate="print"/>
          <a:srcRect/>
          <a:stretch>
            <a:fillRect/>
          </a:stretch>
        </p:blipFill>
        <p:spPr bwMode="auto">
          <a:xfrm>
            <a:off x="958850" y="1019175"/>
            <a:ext cx="7227888" cy="5362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subTitle" idx="1"/>
          </p:nvPr>
        </p:nvSpPr>
        <p:spPr>
          <a:xfrm>
            <a:off x="1330325" y="3836988"/>
            <a:ext cx="6400800" cy="1752600"/>
          </a:xfrm>
        </p:spPr>
        <p:txBody>
          <a:bodyPr/>
          <a:lstStyle/>
          <a:p>
            <a:pPr eaLnBrk="1" hangingPunct="1"/>
            <a:r>
              <a:rPr lang="en-GB" dirty="0" smtClean="0"/>
              <a:t>International Accreditation </a:t>
            </a:r>
            <a:r>
              <a:rPr lang="en-GB" dirty="0" smtClean="0"/>
              <a:t>-Wave</a:t>
            </a:r>
            <a:endParaRPr lang="en-US" dirty="0" smtClean="0"/>
          </a:p>
        </p:txBody>
      </p:sp>
      <p:sp>
        <p:nvSpPr>
          <p:cNvPr id="8195" name="Rectangle 7"/>
          <p:cNvSpPr>
            <a:spLocks noGrp="1" noChangeArrowheads="1"/>
          </p:cNvSpPr>
          <p:nvPr>
            <p:ph type="ctrTitle"/>
          </p:nvPr>
        </p:nvSpPr>
        <p:spPr>
          <a:xfrm>
            <a:off x="468313" y="2852738"/>
            <a:ext cx="8135937" cy="866775"/>
          </a:xfrm>
          <a:noFill/>
        </p:spPr>
        <p:txBody>
          <a:bodyPr/>
          <a:lstStyle/>
          <a:p>
            <a:pPr eaLnBrk="1" hangingPunct="1"/>
            <a:r>
              <a:rPr lang="en-GB" smtClean="0"/>
              <a:t>Introducing Saville Consulting Wave</a:t>
            </a:r>
            <a:r>
              <a:rPr lang="en-GB" baseline="30000" smtClean="0"/>
              <a:t>TM</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AutoShape 2"/>
          <p:cNvSpPr>
            <a:spLocks noChangeArrowheads="1"/>
          </p:cNvSpPr>
          <p:nvPr/>
        </p:nvSpPr>
        <p:spPr bwMode="auto">
          <a:xfrm>
            <a:off x="250825" y="5734050"/>
            <a:ext cx="1946275" cy="520700"/>
          </a:xfrm>
          <a:prstGeom prst="roundRect">
            <a:avLst>
              <a:gd name="adj" fmla="val 16667"/>
            </a:avLst>
          </a:prstGeom>
          <a:solidFill>
            <a:srgbClr val="387C2B"/>
          </a:solidFill>
          <a:ln w="9525">
            <a:solidFill>
              <a:srgbClr val="FFFFFF"/>
            </a:solidFill>
            <a:round/>
            <a:headEnd/>
            <a:tailEnd/>
          </a:ln>
        </p:spPr>
        <p:txBody>
          <a:bodyPr wrap="none" anchor="ctr"/>
          <a:lstStyle/>
          <a:p>
            <a:endParaRPr lang="en-GB"/>
          </a:p>
        </p:txBody>
      </p:sp>
      <p:sp>
        <p:nvSpPr>
          <p:cNvPr id="63491" name="AutoShape 3"/>
          <p:cNvSpPr>
            <a:spLocks noChangeArrowheads="1"/>
          </p:cNvSpPr>
          <p:nvPr/>
        </p:nvSpPr>
        <p:spPr bwMode="auto">
          <a:xfrm>
            <a:off x="250825" y="4221163"/>
            <a:ext cx="2085975" cy="520700"/>
          </a:xfrm>
          <a:prstGeom prst="roundRect">
            <a:avLst>
              <a:gd name="adj" fmla="val 16667"/>
            </a:avLst>
          </a:prstGeom>
          <a:solidFill>
            <a:srgbClr val="C1AF2C"/>
          </a:solidFill>
          <a:ln w="9525">
            <a:solidFill>
              <a:srgbClr val="FFFFFF"/>
            </a:solidFill>
            <a:round/>
            <a:headEnd/>
            <a:tailEnd/>
          </a:ln>
        </p:spPr>
        <p:txBody>
          <a:bodyPr wrap="none" anchor="ctr"/>
          <a:lstStyle/>
          <a:p>
            <a:endParaRPr lang="en-GB"/>
          </a:p>
        </p:txBody>
      </p:sp>
      <p:sp>
        <p:nvSpPr>
          <p:cNvPr id="63492" name="AutoShape 4"/>
          <p:cNvSpPr>
            <a:spLocks noChangeArrowheads="1"/>
          </p:cNvSpPr>
          <p:nvPr/>
        </p:nvSpPr>
        <p:spPr bwMode="auto">
          <a:xfrm>
            <a:off x="250825" y="2692400"/>
            <a:ext cx="2019300" cy="520700"/>
          </a:xfrm>
          <a:prstGeom prst="roundRect">
            <a:avLst>
              <a:gd name="adj" fmla="val 16667"/>
            </a:avLst>
          </a:prstGeom>
          <a:solidFill>
            <a:srgbClr val="B32317"/>
          </a:solidFill>
          <a:ln w="9525">
            <a:solidFill>
              <a:srgbClr val="FFFFFF"/>
            </a:solidFill>
            <a:round/>
            <a:headEnd/>
            <a:tailEnd/>
          </a:ln>
        </p:spPr>
        <p:txBody>
          <a:bodyPr wrap="none" anchor="ctr"/>
          <a:lstStyle/>
          <a:p>
            <a:endParaRPr lang="en-GB"/>
          </a:p>
        </p:txBody>
      </p:sp>
      <p:sp>
        <p:nvSpPr>
          <p:cNvPr id="63493" name="Rectangle 25"/>
          <p:cNvSpPr>
            <a:spLocks noChangeArrowheads="1"/>
          </p:cNvSpPr>
          <p:nvPr/>
        </p:nvSpPr>
        <p:spPr bwMode="auto">
          <a:xfrm>
            <a:off x="261938" y="4292600"/>
            <a:ext cx="2078037" cy="360363"/>
          </a:xfrm>
          <a:prstGeom prst="rect">
            <a:avLst/>
          </a:prstGeom>
          <a:noFill/>
          <a:ln w="9525">
            <a:noFill/>
            <a:miter lim="800000"/>
            <a:headEnd/>
            <a:tailEnd/>
          </a:ln>
        </p:spPr>
        <p:txBody>
          <a:bodyPr wrap="none" anchor="ctr"/>
          <a:lstStyle/>
          <a:p>
            <a:pPr algn="l" defTabSz="179388">
              <a:lnSpc>
                <a:spcPct val="145000"/>
              </a:lnSpc>
              <a:spcBef>
                <a:spcPct val="0"/>
              </a:spcBef>
            </a:pPr>
            <a:r>
              <a:rPr lang="en-GB" sz="2100"/>
              <a:t>ADAPTABILITY</a:t>
            </a:r>
          </a:p>
        </p:txBody>
      </p:sp>
      <p:sp>
        <p:nvSpPr>
          <p:cNvPr id="63494" name="Rectangle 26"/>
          <p:cNvSpPr>
            <a:spLocks noChangeArrowheads="1"/>
          </p:cNvSpPr>
          <p:nvPr/>
        </p:nvSpPr>
        <p:spPr bwMode="auto">
          <a:xfrm>
            <a:off x="107950" y="5661025"/>
            <a:ext cx="2032000" cy="360363"/>
          </a:xfrm>
          <a:prstGeom prst="rect">
            <a:avLst/>
          </a:prstGeom>
          <a:noFill/>
          <a:ln w="9525">
            <a:noFill/>
            <a:miter lim="800000"/>
            <a:headEnd/>
            <a:tailEnd/>
          </a:ln>
        </p:spPr>
        <p:txBody>
          <a:bodyPr wrap="none"/>
          <a:lstStyle/>
          <a:p>
            <a:pPr>
              <a:lnSpc>
                <a:spcPct val="145000"/>
              </a:lnSpc>
              <a:spcBef>
                <a:spcPct val="0"/>
              </a:spcBef>
            </a:pPr>
            <a:r>
              <a:rPr lang="en-GB" sz="2200"/>
              <a:t>DELIVERY</a:t>
            </a:r>
          </a:p>
        </p:txBody>
      </p:sp>
      <p:sp>
        <p:nvSpPr>
          <p:cNvPr id="63495" name="Rectangle 27"/>
          <p:cNvSpPr>
            <a:spLocks noChangeArrowheads="1"/>
          </p:cNvSpPr>
          <p:nvPr/>
        </p:nvSpPr>
        <p:spPr bwMode="auto">
          <a:xfrm>
            <a:off x="179388" y="2638425"/>
            <a:ext cx="1971675" cy="503238"/>
          </a:xfrm>
          <a:prstGeom prst="rect">
            <a:avLst/>
          </a:prstGeom>
          <a:noFill/>
          <a:ln w="9525">
            <a:noFill/>
            <a:miter lim="800000"/>
            <a:headEnd/>
            <a:tailEnd/>
          </a:ln>
        </p:spPr>
        <p:txBody>
          <a:bodyPr wrap="none"/>
          <a:lstStyle/>
          <a:p>
            <a:pPr>
              <a:lnSpc>
                <a:spcPct val="145000"/>
              </a:lnSpc>
              <a:spcBef>
                <a:spcPct val="0"/>
              </a:spcBef>
            </a:pPr>
            <a:r>
              <a:rPr lang="en-GB" sz="2200"/>
              <a:t>INFLUENCE</a:t>
            </a:r>
          </a:p>
        </p:txBody>
      </p:sp>
      <p:sp>
        <p:nvSpPr>
          <p:cNvPr id="63496" name="Rectangle 28"/>
          <p:cNvSpPr>
            <a:spLocks noChangeArrowheads="1"/>
          </p:cNvSpPr>
          <p:nvPr/>
        </p:nvSpPr>
        <p:spPr bwMode="auto">
          <a:xfrm>
            <a:off x="1979613" y="836613"/>
            <a:ext cx="1709737" cy="1368425"/>
          </a:xfrm>
          <a:prstGeom prst="rect">
            <a:avLst/>
          </a:prstGeom>
          <a:noFill/>
          <a:ln w="9525">
            <a:noFill/>
            <a:miter lim="800000"/>
            <a:headEnd/>
            <a:tailEnd/>
          </a:ln>
        </p:spPr>
        <p:txBody>
          <a:bodyPr>
            <a:spAutoFit/>
          </a:bodyPr>
          <a:lstStyle/>
          <a:p>
            <a:pPr algn="r">
              <a:lnSpc>
                <a:spcPct val="200000"/>
              </a:lnSpc>
              <a:spcBef>
                <a:spcPct val="0"/>
              </a:spcBef>
            </a:pPr>
            <a:r>
              <a:rPr lang="en-GB"/>
              <a:t>Evaluative</a:t>
            </a:r>
          </a:p>
          <a:p>
            <a:pPr algn="r">
              <a:lnSpc>
                <a:spcPct val="200000"/>
              </a:lnSpc>
              <a:spcBef>
                <a:spcPct val="0"/>
              </a:spcBef>
            </a:pPr>
            <a:r>
              <a:rPr lang="en-GB"/>
              <a:t>Investigative</a:t>
            </a:r>
          </a:p>
          <a:p>
            <a:pPr algn="r">
              <a:lnSpc>
                <a:spcPct val="200000"/>
              </a:lnSpc>
              <a:spcBef>
                <a:spcPct val="0"/>
              </a:spcBef>
            </a:pPr>
            <a:r>
              <a:rPr lang="en-GB"/>
              <a:t>Imaginative</a:t>
            </a:r>
          </a:p>
        </p:txBody>
      </p:sp>
      <p:sp>
        <p:nvSpPr>
          <p:cNvPr id="63497" name="Rectangle 29"/>
          <p:cNvSpPr>
            <a:spLocks noChangeArrowheads="1"/>
          </p:cNvSpPr>
          <p:nvPr/>
        </p:nvSpPr>
        <p:spPr bwMode="auto">
          <a:xfrm>
            <a:off x="2051050" y="2276475"/>
            <a:ext cx="1657350" cy="1368425"/>
          </a:xfrm>
          <a:prstGeom prst="rect">
            <a:avLst/>
          </a:prstGeom>
          <a:noFill/>
          <a:ln w="9525">
            <a:noFill/>
            <a:miter lim="800000"/>
            <a:headEnd/>
            <a:tailEnd/>
          </a:ln>
        </p:spPr>
        <p:txBody>
          <a:bodyPr>
            <a:spAutoFit/>
          </a:bodyPr>
          <a:lstStyle/>
          <a:p>
            <a:pPr algn="r">
              <a:lnSpc>
                <a:spcPct val="200000"/>
              </a:lnSpc>
              <a:spcBef>
                <a:spcPct val="0"/>
              </a:spcBef>
            </a:pPr>
            <a:r>
              <a:rPr lang="en-GB">
                <a:solidFill>
                  <a:srgbClr val="FFFFFF"/>
                </a:solidFill>
              </a:rPr>
              <a:t>Sociable</a:t>
            </a:r>
          </a:p>
          <a:p>
            <a:pPr algn="r">
              <a:lnSpc>
                <a:spcPct val="200000"/>
              </a:lnSpc>
              <a:spcBef>
                <a:spcPct val="0"/>
              </a:spcBef>
            </a:pPr>
            <a:r>
              <a:rPr lang="en-GB">
                <a:solidFill>
                  <a:srgbClr val="FFFFFF"/>
                </a:solidFill>
              </a:rPr>
              <a:t>Impactful</a:t>
            </a:r>
          </a:p>
          <a:p>
            <a:pPr algn="r">
              <a:lnSpc>
                <a:spcPct val="200000"/>
              </a:lnSpc>
              <a:spcBef>
                <a:spcPct val="0"/>
              </a:spcBef>
            </a:pPr>
            <a:r>
              <a:rPr lang="en-GB">
                <a:solidFill>
                  <a:srgbClr val="FFFFFF"/>
                </a:solidFill>
              </a:rPr>
              <a:t>Assertive</a:t>
            </a:r>
          </a:p>
        </p:txBody>
      </p:sp>
      <p:sp>
        <p:nvSpPr>
          <p:cNvPr id="63498" name="Rectangle 30"/>
          <p:cNvSpPr>
            <a:spLocks noChangeArrowheads="1"/>
          </p:cNvSpPr>
          <p:nvPr/>
        </p:nvSpPr>
        <p:spPr bwMode="auto">
          <a:xfrm>
            <a:off x="2051050" y="5229225"/>
            <a:ext cx="1657350" cy="1368425"/>
          </a:xfrm>
          <a:prstGeom prst="rect">
            <a:avLst/>
          </a:prstGeom>
          <a:noFill/>
          <a:ln w="9525">
            <a:noFill/>
            <a:miter lim="800000"/>
            <a:headEnd/>
            <a:tailEnd/>
          </a:ln>
        </p:spPr>
        <p:txBody>
          <a:bodyPr>
            <a:spAutoFit/>
          </a:bodyPr>
          <a:lstStyle/>
          <a:p>
            <a:pPr algn="r">
              <a:lnSpc>
                <a:spcPct val="200000"/>
              </a:lnSpc>
              <a:spcBef>
                <a:spcPct val="0"/>
              </a:spcBef>
            </a:pPr>
            <a:r>
              <a:rPr lang="en-GB">
                <a:solidFill>
                  <a:srgbClr val="FFFFFF"/>
                </a:solidFill>
              </a:rPr>
              <a:t>Conscientious</a:t>
            </a:r>
          </a:p>
          <a:p>
            <a:pPr algn="r">
              <a:lnSpc>
                <a:spcPct val="200000"/>
              </a:lnSpc>
              <a:spcBef>
                <a:spcPct val="0"/>
              </a:spcBef>
            </a:pPr>
            <a:r>
              <a:rPr lang="en-GB">
                <a:solidFill>
                  <a:srgbClr val="FFFFFF"/>
                </a:solidFill>
              </a:rPr>
              <a:t>Structured</a:t>
            </a:r>
          </a:p>
          <a:p>
            <a:pPr algn="r">
              <a:lnSpc>
                <a:spcPct val="200000"/>
              </a:lnSpc>
              <a:spcBef>
                <a:spcPct val="0"/>
              </a:spcBef>
            </a:pPr>
            <a:r>
              <a:rPr lang="en-GB">
                <a:solidFill>
                  <a:srgbClr val="FFFFFF"/>
                </a:solidFill>
              </a:rPr>
              <a:t>Driven</a:t>
            </a:r>
          </a:p>
        </p:txBody>
      </p:sp>
      <p:sp>
        <p:nvSpPr>
          <p:cNvPr id="63499" name="Rectangle 31"/>
          <p:cNvSpPr>
            <a:spLocks noChangeArrowheads="1"/>
          </p:cNvSpPr>
          <p:nvPr/>
        </p:nvSpPr>
        <p:spPr bwMode="auto">
          <a:xfrm>
            <a:off x="2195513" y="3860800"/>
            <a:ext cx="1512887" cy="1368425"/>
          </a:xfrm>
          <a:prstGeom prst="rect">
            <a:avLst/>
          </a:prstGeom>
          <a:noFill/>
          <a:ln w="9525">
            <a:noFill/>
            <a:miter lim="800000"/>
            <a:headEnd/>
            <a:tailEnd/>
          </a:ln>
        </p:spPr>
        <p:txBody>
          <a:bodyPr>
            <a:spAutoFit/>
          </a:bodyPr>
          <a:lstStyle/>
          <a:p>
            <a:pPr algn="r">
              <a:lnSpc>
                <a:spcPct val="200000"/>
              </a:lnSpc>
              <a:spcBef>
                <a:spcPct val="0"/>
              </a:spcBef>
            </a:pPr>
            <a:r>
              <a:rPr lang="en-GB">
                <a:solidFill>
                  <a:srgbClr val="FFFFFF"/>
                </a:solidFill>
              </a:rPr>
              <a:t>Resilient</a:t>
            </a:r>
          </a:p>
          <a:p>
            <a:pPr algn="r">
              <a:lnSpc>
                <a:spcPct val="200000"/>
              </a:lnSpc>
              <a:spcBef>
                <a:spcPct val="0"/>
              </a:spcBef>
            </a:pPr>
            <a:r>
              <a:rPr lang="en-GB">
                <a:solidFill>
                  <a:srgbClr val="FFFFFF"/>
                </a:solidFill>
              </a:rPr>
              <a:t>Flexible</a:t>
            </a:r>
          </a:p>
          <a:p>
            <a:pPr algn="r">
              <a:lnSpc>
                <a:spcPct val="200000"/>
              </a:lnSpc>
              <a:spcBef>
                <a:spcPct val="0"/>
              </a:spcBef>
            </a:pPr>
            <a:r>
              <a:rPr lang="en-GB">
                <a:solidFill>
                  <a:srgbClr val="FFFFFF"/>
                </a:solidFill>
              </a:rPr>
              <a:t>Supportive</a:t>
            </a:r>
          </a:p>
        </p:txBody>
      </p:sp>
      <p:sp>
        <p:nvSpPr>
          <p:cNvPr id="63500" name="AutoShape 273"/>
          <p:cNvSpPr>
            <a:spLocks noChangeArrowheads="1"/>
          </p:cNvSpPr>
          <p:nvPr/>
        </p:nvSpPr>
        <p:spPr bwMode="auto">
          <a:xfrm>
            <a:off x="323850" y="1252538"/>
            <a:ext cx="1935163" cy="520700"/>
          </a:xfrm>
          <a:prstGeom prst="roundRect">
            <a:avLst>
              <a:gd name="adj" fmla="val 16667"/>
            </a:avLst>
          </a:prstGeom>
          <a:solidFill>
            <a:srgbClr val="5A87C5"/>
          </a:solidFill>
          <a:ln w="9525">
            <a:solidFill>
              <a:srgbClr val="FFFFFF"/>
            </a:solidFill>
            <a:round/>
            <a:headEnd/>
            <a:tailEnd/>
          </a:ln>
        </p:spPr>
        <p:txBody>
          <a:bodyPr wrap="none" anchor="ctr"/>
          <a:lstStyle/>
          <a:p>
            <a:endParaRPr lang="en-GB"/>
          </a:p>
        </p:txBody>
      </p:sp>
      <p:sp>
        <p:nvSpPr>
          <p:cNvPr id="63501" name="Rectangle 274"/>
          <p:cNvSpPr>
            <a:spLocks noChangeArrowheads="1"/>
          </p:cNvSpPr>
          <p:nvPr/>
        </p:nvSpPr>
        <p:spPr bwMode="auto">
          <a:xfrm>
            <a:off x="395288" y="1196975"/>
            <a:ext cx="1835150" cy="360363"/>
          </a:xfrm>
          <a:prstGeom prst="rect">
            <a:avLst/>
          </a:prstGeom>
          <a:noFill/>
          <a:ln w="9525">
            <a:noFill/>
            <a:miter lim="800000"/>
            <a:headEnd/>
            <a:tailEnd/>
          </a:ln>
        </p:spPr>
        <p:txBody>
          <a:bodyPr wrap="none" lIns="0"/>
          <a:lstStyle/>
          <a:p>
            <a:pPr>
              <a:lnSpc>
                <a:spcPct val="145000"/>
              </a:lnSpc>
              <a:spcBef>
                <a:spcPct val="0"/>
              </a:spcBef>
            </a:pPr>
            <a:r>
              <a:rPr lang="en-GB" sz="2200"/>
              <a:t>THOUGHT</a:t>
            </a:r>
          </a:p>
        </p:txBody>
      </p:sp>
      <p:sp>
        <p:nvSpPr>
          <p:cNvPr id="63502" name="Rectangle 275"/>
          <p:cNvSpPr>
            <a:spLocks noGrp="1" noChangeArrowheads="1"/>
          </p:cNvSpPr>
          <p:nvPr>
            <p:ph type="title"/>
          </p:nvPr>
        </p:nvSpPr>
        <p:spPr/>
        <p:txBody>
          <a:bodyPr/>
          <a:lstStyle/>
          <a:p>
            <a:pPr eaLnBrk="1" hangingPunct="1"/>
            <a:r>
              <a:rPr lang="en-GB" smtClean="0"/>
              <a:t>Saville Consulting Matched Model</a:t>
            </a:r>
          </a:p>
        </p:txBody>
      </p:sp>
      <p:sp>
        <p:nvSpPr>
          <p:cNvPr id="63503" name="AutoShape 276"/>
          <p:cNvSpPr>
            <a:spLocks noChangeArrowheads="1"/>
          </p:cNvSpPr>
          <p:nvPr/>
        </p:nvSpPr>
        <p:spPr bwMode="auto">
          <a:xfrm>
            <a:off x="6797675" y="5788025"/>
            <a:ext cx="2166938" cy="520700"/>
          </a:xfrm>
          <a:prstGeom prst="roundRect">
            <a:avLst>
              <a:gd name="adj" fmla="val 16667"/>
            </a:avLst>
          </a:prstGeom>
          <a:solidFill>
            <a:srgbClr val="387C2B"/>
          </a:solidFill>
          <a:ln w="9525">
            <a:solidFill>
              <a:srgbClr val="FFFFFF"/>
            </a:solidFill>
            <a:round/>
            <a:headEnd/>
            <a:tailEnd/>
          </a:ln>
        </p:spPr>
        <p:txBody>
          <a:bodyPr wrap="none" anchor="ctr"/>
          <a:lstStyle/>
          <a:p>
            <a:endParaRPr lang="en-GB"/>
          </a:p>
        </p:txBody>
      </p:sp>
      <p:sp>
        <p:nvSpPr>
          <p:cNvPr id="63504" name="AutoShape 277"/>
          <p:cNvSpPr>
            <a:spLocks noChangeArrowheads="1"/>
          </p:cNvSpPr>
          <p:nvPr/>
        </p:nvSpPr>
        <p:spPr bwMode="auto">
          <a:xfrm>
            <a:off x="6732588" y="4221163"/>
            <a:ext cx="2232025" cy="520700"/>
          </a:xfrm>
          <a:prstGeom prst="roundRect">
            <a:avLst>
              <a:gd name="adj" fmla="val 16667"/>
            </a:avLst>
          </a:prstGeom>
          <a:solidFill>
            <a:srgbClr val="C1AF2C"/>
          </a:solidFill>
          <a:ln w="9525">
            <a:solidFill>
              <a:srgbClr val="FFFFFF"/>
            </a:solidFill>
            <a:round/>
            <a:headEnd/>
            <a:tailEnd/>
          </a:ln>
        </p:spPr>
        <p:txBody>
          <a:bodyPr wrap="none" anchor="ctr"/>
          <a:lstStyle/>
          <a:p>
            <a:endParaRPr lang="en-GB"/>
          </a:p>
        </p:txBody>
      </p:sp>
      <p:sp>
        <p:nvSpPr>
          <p:cNvPr id="63505" name="AutoShape 278"/>
          <p:cNvSpPr>
            <a:spLocks noChangeArrowheads="1"/>
          </p:cNvSpPr>
          <p:nvPr/>
        </p:nvSpPr>
        <p:spPr bwMode="auto">
          <a:xfrm>
            <a:off x="6715125" y="2708275"/>
            <a:ext cx="2320925" cy="520700"/>
          </a:xfrm>
          <a:prstGeom prst="roundRect">
            <a:avLst>
              <a:gd name="adj" fmla="val 16667"/>
            </a:avLst>
          </a:prstGeom>
          <a:solidFill>
            <a:srgbClr val="B32317"/>
          </a:solidFill>
          <a:ln w="9525">
            <a:solidFill>
              <a:srgbClr val="FFFFFF"/>
            </a:solidFill>
            <a:round/>
            <a:headEnd/>
            <a:tailEnd/>
          </a:ln>
        </p:spPr>
        <p:txBody>
          <a:bodyPr wrap="none" anchor="ctr"/>
          <a:lstStyle/>
          <a:p>
            <a:endParaRPr lang="en-GB"/>
          </a:p>
        </p:txBody>
      </p:sp>
      <p:sp>
        <p:nvSpPr>
          <p:cNvPr id="63506" name="Rectangle 299"/>
          <p:cNvSpPr>
            <a:spLocks noChangeArrowheads="1"/>
          </p:cNvSpPr>
          <p:nvPr/>
        </p:nvSpPr>
        <p:spPr bwMode="auto">
          <a:xfrm>
            <a:off x="6742113" y="4292600"/>
            <a:ext cx="2078037" cy="360363"/>
          </a:xfrm>
          <a:prstGeom prst="rect">
            <a:avLst/>
          </a:prstGeom>
          <a:noFill/>
          <a:ln w="9525">
            <a:noFill/>
            <a:miter lim="800000"/>
            <a:headEnd/>
            <a:tailEnd/>
          </a:ln>
        </p:spPr>
        <p:txBody>
          <a:bodyPr wrap="none" anchor="ctr"/>
          <a:lstStyle/>
          <a:p>
            <a:pPr algn="l" defTabSz="179388">
              <a:lnSpc>
                <a:spcPct val="145000"/>
              </a:lnSpc>
              <a:spcBef>
                <a:spcPct val="0"/>
              </a:spcBef>
            </a:pPr>
            <a:r>
              <a:rPr lang="en-GB" sz="1600" b="1"/>
              <a:t>Adapting Approaches</a:t>
            </a:r>
          </a:p>
        </p:txBody>
      </p:sp>
      <p:sp>
        <p:nvSpPr>
          <p:cNvPr id="63507" name="Rectangle 300"/>
          <p:cNvSpPr>
            <a:spLocks noChangeArrowheads="1"/>
          </p:cNvSpPr>
          <p:nvPr/>
        </p:nvSpPr>
        <p:spPr bwMode="auto">
          <a:xfrm>
            <a:off x="6861175" y="5734050"/>
            <a:ext cx="2032000" cy="360363"/>
          </a:xfrm>
          <a:prstGeom prst="rect">
            <a:avLst/>
          </a:prstGeom>
          <a:noFill/>
          <a:ln w="9525">
            <a:noFill/>
            <a:miter lim="800000"/>
            <a:headEnd/>
            <a:tailEnd/>
          </a:ln>
        </p:spPr>
        <p:txBody>
          <a:bodyPr wrap="none"/>
          <a:lstStyle/>
          <a:p>
            <a:pPr>
              <a:lnSpc>
                <a:spcPct val="145000"/>
              </a:lnSpc>
              <a:spcBef>
                <a:spcPct val="0"/>
              </a:spcBef>
            </a:pPr>
            <a:r>
              <a:rPr lang="en-GB" sz="1800" b="1"/>
              <a:t>Delivering Results</a:t>
            </a:r>
          </a:p>
        </p:txBody>
      </p:sp>
      <p:sp>
        <p:nvSpPr>
          <p:cNvPr id="63508" name="Rectangle 301"/>
          <p:cNvSpPr>
            <a:spLocks noChangeArrowheads="1"/>
          </p:cNvSpPr>
          <p:nvPr/>
        </p:nvSpPr>
        <p:spPr bwMode="auto">
          <a:xfrm>
            <a:off x="6877050" y="2708275"/>
            <a:ext cx="1971675" cy="503238"/>
          </a:xfrm>
          <a:prstGeom prst="rect">
            <a:avLst/>
          </a:prstGeom>
          <a:noFill/>
          <a:ln w="9525">
            <a:noFill/>
            <a:miter lim="800000"/>
            <a:headEnd/>
            <a:tailEnd/>
          </a:ln>
        </p:spPr>
        <p:txBody>
          <a:bodyPr wrap="none"/>
          <a:lstStyle/>
          <a:p>
            <a:pPr>
              <a:lnSpc>
                <a:spcPct val="145000"/>
              </a:lnSpc>
              <a:spcBef>
                <a:spcPct val="0"/>
              </a:spcBef>
            </a:pPr>
            <a:r>
              <a:rPr lang="en-GB" sz="1800" b="1"/>
              <a:t>Influencing</a:t>
            </a:r>
            <a:r>
              <a:rPr lang="en-GB" sz="1800"/>
              <a:t> </a:t>
            </a:r>
            <a:r>
              <a:rPr lang="en-GB" sz="1800" b="1"/>
              <a:t>People</a:t>
            </a:r>
          </a:p>
        </p:txBody>
      </p:sp>
      <p:sp>
        <p:nvSpPr>
          <p:cNvPr id="63509" name="Rectangle 302"/>
          <p:cNvSpPr>
            <a:spLocks noChangeArrowheads="1"/>
          </p:cNvSpPr>
          <p:nvPr/>
        </p:nvSpPr>
        <p:spPr bwMode="auto">
          <a:xfrm>
            <a:off x="4356100" y="836613"/>
            <a:ext cx="2068513" cy="1368425"/>
          </a:xfrm>
          <a:prstGeom prst="rect">
            <a:avLst/>
          </a:prstGeom>
          <a:noFill/>
          <a:ln w="9525">
            <a:noFill/>
            <a:miter lim="800000"/>
            <a:headEnd/>
            <a:tailEnd/>
          </a:ln>
        </p:spPr>
        <p:txBody>
          <a:bodyPr>
            <a:spAutoFit/>
          </a:bodyPr>
          <a:lstStyle/>
          <a:p>
            <a:pPr algn="l">
              <a:lnSpc>
                <a:spcPct val="200000"/>
              </a:lnSpc>
              <a:spcBef>
                <a:spcPct val="0"/>
              </a:spcBef>
            </a:pPr>
            <a:r>
              <a:rPr lang="en-GB"/>
              <a:t>Evaluating Problems</a:t>
            </a:r>
          </a:p>
          <a:p>
            <a:pPr algn="l">
              <a:lnSpc>
                <a:spcPct val="200000"/>
              </a:lnSpc>
              <a:spcBef>
                <a:spcPct val="0"/>
              </a:spcBef>
            </a:pPr>
            <a:r>
              <a:rPr lang="en-GB"/>
              <a:t>Investigating Issues</a:t>
            </a:r>
          </a:p>
          <a:p>
            <a:pPr algn="l">
              <a:lnSpc>
                <a:spcPct val="200000"/>
              </a:lnSpc>
              <a:spcBef>
                <a:spcPct val="0"/>
              </a:spcBef>
            </a:pPr>
            <a:r>
              <a:rPr lang="en-GB"/>
              <a:t>Creating Innovation</a:t>
            </a:r>
          </a:p>
        </p:txBody>
      </p:sp>
      <p:sp>
        <p:nvSpPr>
          <p:cNvPr id="63510" name="Rectangle 303"/>
          <p:cNvSpPr>
            <a:spLocks noChangeArrowheads="1"/>
          </p:cNvSpPr>
          <p:nvPr/>
        </p:nvSpPr>
        <p:spPr bwMode="auto">
          <a:xfrm>
            <a:off x="4356100" y="2276475"/>
            <a:ext cx="2376488" cy="1368425"/>
          </a:xfrm>
          <a:prstGeom prst="rect">
            <a:avLst/>
          </a:prstGeom>
          <a:noFill/>
          <a:ln w="9525">
            <a:noFill/>
            <a:miter lim="800000"/>
            <a:headEnd/>
            <a:tailEnd/>
          </a:ln>
        </p:spPr>
        <p:txBody>
          <a:bodyPr>
            <a:spAutoFit/>
          </a:bodyPr>
          <a:lstStyle/>
          <a:p>
            <a:pPr algn="l">
              <a:lnSpc>
                <a:spcPct val="200000"/>
              </a:lnSpc>
              <a:spcBef>
                <a:spcPct val="0"/>
              </a:spcBef>
            </a:pPr>
            <a:r>
              <a:rPr lang="en-GB">
                <a:solidFill>
                  <a:srgbClr val="FFFFFF"/>
                </a:solidFill>
              </a:rPr>
              <a:t>Building Relationships</a:t>
            </a:r>
          </a:p>
          <a:p>
            <a:pPr algn="l">
              <a:lnSpc>
                <a:spcPct val="200000"/>
              </a:lnSpc>
              <a:spcBef>
                <a:spcPct val="0"/>
              </a:spcBef>
            </a:pPr>
            <a:r>
              <a:rPr lang="en-GB">
                <a:solidFill>
                  <a:srgbClr val="FFFFFF"/>
                </a:solidFill>
              </a:rPr>
              <a:t>Communicating Information</a:t>
            </a:r>
          </a:p>
          <a:p>
            <a:pPr algn="l">
              <a:lnSpc>
                <a:spcPct val="200000"/>
              </a:lnSpc>
              <a:spcBef>
                <a:spcPct val="0"/>
              </a:spcBef>
            </a:pPr>
            <a:r>
              <a:rPr lang="en-GB">
                <a:solidFill>
                  <a:srgbClr val="FFFFFF"/>
                </a:solidFill>
              </a:rPr>
              <a:t>Providing Leadership</a:t>
            </a:r>
          </a:p>
        </p:txBody>
      </p:sp>
      <p:sp>
        <p:nvSpPr>
          <p:cNvPr id="63511" name="Rectangle 304"/>
          <p:cNvSpPr>
            <a:spLocks noChangeArrowheads="1"/>
          </p:cNvSpPr>
          <p:nvPr/>
        </p:nvSpPr>
        <p:spPr bwMode="auto">
          <a:xfrm>
            <a:off x="4356100" y="5229225"/>
            <a:ext cx="2305050" cy="1368425"/>
          </a:xfrm>
          <a:prstGeom prst="rect">
            <a:avLst/>
          </a:prstGeom>
          <a:noFill/>
          <a:ln w="9525">
            <a:noFill/>
            <a:miter lim="800000"/>
            <a:headEnd/>
            <a:tailEnd/>
          </a:ln>
        </p:spPr>
        <p:txBody>
          <a:bodyPr>
            <a:spAutoFit/>
          </a:bodyPr>
          <a:lstStyle/>
          <a:p>
            <a:pPr algn="l">
              <a:lnSpc>
                <a:spcPct val="200000"/>
              </a:lnSpc>
              <a:spcBef>
                <a:spcPct val="0"/>
              </a:spcBef>
            </a:pPr>
            <a:r>
              <a:rPr lang="en-GB">
                <a:solidFill>
                  <a:srgbClr val="FFFFFF"/>
                </a:solidFill>
              </a:rPr>
              <a:t>Processing Details</a:t>
            </a:r>
          </a:p>
          <a:p>
            <a:pPr algn="l">
              <a:lnSpc>
                <a:spcPct val="200000"/>
              </a:lnSpc>
              <a:spcBef>
                <a:spcPct val="0"/>
              </a:spcBef>
            </a:pPr>
            <a:r>
              <a:rPr lang="en-GB">
                <a:solidFill>
                  <a:srgbClr val="FFFFFF"/>
                </a:solidFill>
              </a:rPr>
              <a:t>Structuring Tasks</a:t>
            </a:r>
          </a:p>
          <a:p>
            <a:pPr algn="l">
              <a:lnSpc>
                <a:spcPct val="200000"/>
              </a:lnSpc>
              <a:spcBef>
                <a:spcPct val="0"/>
              </a:spcBef>
            </a:pPr>
            <a:r>
              <a:rPr lang="en-GB">
                <a:solidFill>
                  <a:srgbClr val="FFFFFF"/>
                </a:solidFill>
              </a:rPr>
              <a:t>Driving Success</a:t>
            </a:r>
          </a:p>
        </p:txBody>
      </p:sp>
      <p:sp>
        <p:nvSpPr>
          <p:cNvPr id="63512" name="Rectangle 305"/>
          <p:cNvSpPr>
            <a:spLocks noChangeArrowheads="1"/>
          </p:cNvSpPr>
          <p:nvPr/>
        </p:nvSpPr>
        <p:spPr bwMode="auto">
          <a:xfrm>
            <a:off x="4356100" y="3789363"/>
            <a:ext cx="2017713" cy="1368425"/>
          </a:xfrm>
          <a:prstGeom prst="rect">
            <a:avLst/>
          </a:prstGeom>
          <a:noFill/>
          <a:ln w="9525">
            <a:noFill/>
            <a:miter lim="800000"/>
            <a:headEnd/>
            <a:tailEnd/>
          </a:ln>
        </p:spPr>
        <p:txBody>
          <a:bodyPr>
            <a:spAutoFit/>
          </a:bodyPr>
          <a:lstStyle/>
          <a:p>
            <a:pPr algn="l">
              <a:lnSpc>
                <a:spcPct val="200000"/>
              </a:lnSpc>
              <a:spcBef>
                <a:spcPct val="0"/>
              </a:spcBef>
            </a:pPr>
            <a:r>
              <a:rPr lang="en-GB">
                <a:solidFill>
                  <a:srgbClr val="FFFFFF"/>
                </a:solidFill>
              </a:rPr>
              <a:t>Showing Resilience</a:t>
            </a:r>
          </a:p>
          <a:p>
            <a:pPr algn="l">
              <a:lnSpc>
                <a:spcPct val="200000"/>
              </a:lnSpc>
              <a:spcBef>
                <a:spcPct val="0"/>
              </a:spcBef>
            </a:pPr>
            <a:r>
              <a:rPr lang="en-GB">
                <a:solidFill>
                  <a:srgbClr val="FFFFFF"/>
                </a:solidFill>
              </a:rPr>
              <a:t>Adjusting to Change</a:t>
            </a:r>
          </a:p>
          <a:p>
            <a:pPr algn="l">
              <a:lnSpc>
                <a:spcPct val="200000"/>
              </a:lnSpc>
              <a:spcBef>
                <a:spcPct val="0"/>
              </a:spcBef>
            </a:pPr>
            <a:r>
              <a:rPr lang="en-GB">
                <a:solidFill>
                  <a:srgbClr val="FFFFFF"/>
                </a:solidFill>
              </a:rPr>
              <a:t>Giving Support</a:t>
            </a:r>
          </a:p>
        </p:txBody>
      </p:sp>
      <p:sp>
        <p:nvSpPr>
          <p:cNvPr id="63513" name="AutoShape 547"/>
          <p:cNvSpPr>
            <a:spLocks noChangeArrowheads="1"/>
          </p:cNvSpPr>
          <p:nvPr/>
        </p:nvSpPr>
        <p:spPr bwMode="auto">
          <a:xfrm>
            <a:off x="6804025" y="1268413"/>
            <a:ext cx="2152650" cy="520700"/>
          </a:xfrm>
          <a:prstGeom prst="roundRect">
            <a:avLst>
              <a:gd name="adj" fmla="val 16667"/>
            </a:avLst>
          </a:prstGeom>
          <a:solidFill>
            <a:srgbClr val="5A87C5"/>
          </a:solidFill>
          <a:ln w="9525">
            <a:solidFill>
              <a:srgbClr val="FFFFFF"/>
            </a:solidFill>
            <a:round/>
            <a:headEnd/>
            <a:tailEnd/>
          </a:ln>
        </p:spPr>
        <p:txBody>
          <a:bodyPr wrap="none" anchor="ctr"/>
          <a:lstStyle/>
          <a:p>
            <a:endParaRPr lang="en-GB"/>
          </a:p>
        </p:txBody>
      </p:sp>
      <p:sp>
        <p:nvSpPr>
          <p:cNvPr id="63514" name="Rectangle 548"/>
          <p:cNvSpPr>
            <a:spLocks noChangeArrowheads="1"/>
          </p:cNvSpPr>
          <p:nvPr/>
        </p:nvSpPr>
        <p:spPr bwMode="auto">
          <a:xfrm>
            <a:off x="6877050" y="1268413"/>
            <a:ext cx="1979613" cy="360362"/>
          </a:xfrm>
          <a:prstGeom prst="rect">
            <a:avLst/>
          </a:prstGeom>
          <a:noFill/>
          <a:ln w="9525">
            <a:noFill/>
            <a:miter lim="800000"/>
            <a:headEnd/>
            <a:tailEnd/>
          </a:ln>
        </p:spPr>
        <p:txBody>
          <a:bodyPr wrap="none" lIns="0"/>
          <a:lstStyle/>
          <a:p>
            <a:pPr>
              <a:lnSpc>
                <a:spcPct val="145000"/>
              </a:lnSpc>
              <a:spcBef>
                <a:spcPct val="0"/>
              </a:spcBef>
            </a:pPr>
            <a:r>
              <a:rPr lang="en-GB" sz="1800" b="1"/>
              <a:t>Solving Problems</a:t>
            </a:r>
          </a:p>
        </p:txBody>
      </p:sp>
      <p:sp>
        <p:nvSpPr>
          <p:cNvPr id="63515" name="Line 550"/>
          <p:cNvSpPr>
            <a:spLocks noChangeShapeType="1"/>
          </p:cNvSpPr>
          <p:nvPr/>
        </p:nvSpPr>
        <p:spPr bwMode="auto">
          <a:xfrm>
            <a:off x="3708400" y="1125538"/>
            <a:ext cx="576263" cy="0"/>
          </a:xfrm>
          <a:prstGeom prst="line">
            <a:avLst/>
          </a:prstGeom>
          <a:noFill/>
          <a:ln w="28575">
            <a:solidFill>
              <a:srgbClr val="00B5E6"/>
            </a:solidFill>
            <a:round/>
            <a:headEnd type="triangle" w="med" len="med"/>
            <a:tailEnd type="triangle" w="med" len="med"/>
          </a:ln>
        </p:spPr>
        <p:txBody>
          <a:bodyPr/>
          <a:lstStyle/>
          <a:p>
            <a:endParaRPr lang="en-GB"/>
          </a:p>
        </p:txBody>
      </p:sp>
      <p:sp>
        <p:nvSpPr>
          <p:cNvPr id="63516" name="Line 551"/>
          <p:cNvSpPr>
            <a:spLocks noChangeShapeType="1"/>
          </p:cNvSpPr>
          <p:nvPr/>
        </p:nvSpPr>
        <p:spPr bwMode="auto">
          <a:xfrm>
            <a:off x="3708400" y="1628775"/>
            <a:ext cx="576263" cy="0"/>
          </a:xfrm>
          <a:prstGeom prst="line">
            <a:avLst/>
          </a:prstGeom>
          <a:noFill/>
          <a:ln w="28575">
            <a:solidFill>
              <a:srgbClr val="00B5E6"/>
            </a:solidFill>
            <a:round/>
            <a:headEnd type="triangle" w="med" len="med"/>
            <a:tailEnd type="triangle" w="med" len="med"/>
          </a:ln>
        </p:spPr>
        <p:txBody>
          <a:bodyPr/>
          <a:lstStyle/>
          <a:p>
            <a:endParaRPr lang="en-GB"/>
          </a:p>
        </p:txBody>
      </p:sp>
      <p:sp>
        <p:nvSpPr>
          <p:cNvPr id="63517" name="Line 552"/>
          <p:cNvSpPr>
            <a:spLocks noChangeShapeType="1"/>
          </p:cNvSpPr>
          <p:nvPr/>
        </p:nvSpPr>
        <p:spPr bwMode="auto">
          <a:xfrm>
            <a:off x="3708400" y="1989138"/>
            <a:ext cx="576263" cy="0"/>
          </a:xfrm>
          <a:prstGeom prst="line">
            <a:avLst/>
          </a:prstGeom>
          <a:noFill/>
          <a:ln w="28575">
            <a:solidFill>
              <a:srgbClr val="00B5E6"/>
            </a:solidFill>
            <a:round/>
            <a:headEnd type="triangle" w="med" len="med"/>
            <a:tailEnd type="triangle" w="med" len="med"/>
          </a:ln>
        </p:spPr>
        <p:txBody>
          <a:bodyPr/>
          <a:lstStyle/>
          <a:p>
            <a:endParaRPr lang="en-GB"/>
          </a:p>
        </p:txBody>
      </p:sp>
      <p:sp>
        <p:nvSpPr>
          <p:cNvPr id="63518" name="Line 553"/>
          <p:cNvSpPr>
            <a:spLocks noChangeShapeType="1"/>
          </p:cNvSpPr>
          <p:nvPr/>
        </p:nvSpPr>
        <p:spPr bwMode="auto">
          <a:xfrm>
            <a:off x="3708400" y="2565400"/>
            <a:ext cx="576263" cy="0"/>
          </a:xfrm>
          <a:prstGeom prst="line">
            <a:avLst/>
          </a:prstGeom>
          <a:noFill/>
          <a:ln w="28575">
            <a:solidFill>
              <a:srgbClr val="00B5E6"/>
            </a:solidFill>
            <a:round/>
            <a:headEnd type="triangle" w="med" len="med"/>
            <a:tailEnd type="triangle" w="med" len="med"/>
          </a:ln>
        </p:spPr>
        <p:txBody>
          <a:bodyPr/>
          <a:lstStyle/>
          <a:p>
            <a:endParaRPr lang="en-GB"/>
          </a:p>
        </p:txBody>
      </p:sp>
      <p:sp>
        <p:nvSpPr>
          <p:cNvPr id="63519" name="Line 554"/>
          <p:cNvSpPr>
            <a:spLocks noChangeShapeType="1"/>
          </p:cNvSpPr>
          <p:nvPr/>
        </p:nvSpPr>
        <p:spPr bwMode="auto">
          <a:xfrm>
            <a:off x="3708400" y="3068638"/>
            <a:ext cx="576263" cy="0"/>
          </a:xfrm>
          <a:prstGeom prst="line">
            <a:avLst/>
          </a:prstGeom>
          <a:noFill/>
          <a:ln w="28575">
            <a:solidFill>
              <a:srgbClr val="00B5E6"/>
            </a:solidFill>
            <a:round/>
            <a:headEnd type="triangle" w="med" len="med"/>
            <a:tailEnd type="triangle" w="med" len="med"/>
          </a:ln>
        </p:spPr>
        <p:txBody>
          <a:bodyPr/>
          <a:lstStyle/>
          <a:p>
            <a:endParaRPr lang="en-GB"/>
          </a:p>
        </p:txBody>
      </p:sp>
      <p:sp>
        <p:nvSpPr>
          <p:cNvPr id="63520" name="Line 555"/>
          <p:cNvSpPr>
            <a:spLocks noChangeShapeType="1"/>
          </p:cNvSpPr>
          <p:nvPr/>
        </p:nvSpPr>
        <p:spPr bwMode="auto">
          <a:xfrm>
            <a:off x="3708400" y="3429000"/>
            <a:ext cx="576263" cy="0"/>
          </a:xfrm>
          <a:prstGeom prst="line">
            <a:avLst/>
          </a:prstGeom>
          <a:noFill/>
          <a:ln w="28575">
            <a:solidFill>
              <a:srgbClr val="00B5E6"/>
            </a:solidFill>
            <a:round/>
            <a:headEnd type="triangle" w="med" len="med"/>
            <a:tailEnd type="triangle" w="med" len="med"/>
          </a:ln>
        </p:spPr>
        <p:txBody>
          <a:bodyPr/>
          <a:lstStyle/>
          <a:p>
            <a:endParaRPr lang="en-GB"/>
          </a:p>
        </p:txBody>
      </p:sp>
      <p:sp>
        <p:nvSpPr>
          <p:cNvPr id="63521" name="Line 556"/>
          <p:cNvSpPr>
            <a:spLocks noChangeShapeType="1"/>
          </p:cNvSpPr>
          <p:nvPr/>
        </p:nvSpPr>
        <p:spPr bwMode="auto">
          <a:xfrm>
            <a:off x="3779838" y="4149725"/>
            <a:ext cx="576262" cy="0"/>
          </a:xfrm>
          <a:prstGeom prst="line">
            <a:avLst/>
          </a:prstGeom>
          <a:noFill/>
          <a:ln w="28575">
            <a:solidFill>
              <a:srgbClr val="00B5E6"/>
            </a:solidFill>
            <a:round/>
            <a:headEnd type="triangle" w="med" len="med"/>
            <a:tailEnd type="triangle" w="med" len="med"/>
          </a:ln>
        </p:spPr>
        <p:txBody>
          <a:bodyPr/>
          <a:lstStyle/>
          <a:p>
            <a:endParaRPr lang="en-GB"/>
          </a:p>
        </p:txBody>
      </p:sp>
      <p:sp>
        <p:nvSpPr>
          <p:cNvPr id="63522" name="Line 557"/>
          <p:cNvSpPr>
            <a:spLocks noChangeShapeType="1"/>
          </p:cNvSpPr>
          <p:nvPr/>
        </p:nvSpPr>
        <p:spPr bwMode="auto">
          <a:xfrm>
            <a:off x="3779838" y="4581525"/>
            <a:ext cx="576262" cy="0"/>
          </a:xfrm>
          <a:prstGeom prst="line">
            <a:avLst/>
          </a:prstGeom>
          <a:noFill/>
          <a:ln w="28575">
            <a:solidFill>
              <a:srgbClr val="00B5E6"/>
            </a:solidFill>
            <a:round/>
            <a:headEnd type="triangle" w="med" len="med"/>
            <a:tailEnd type="triangle" w="med" len="med"/>
          </a:ln>
        </p:spPr>
        <p:txBody>
          <a:bodyPr/>
          <a:lstStyle/>
          <a:p>
            <a:endParaRPr lang="en-GB"/>
          </a:p>
        </p:txBody>
      </p:sp>
      <p:sp>
        <p:nvSpPr>
          <p:cNvPr id="63523" name="Line 558"/>
          <p:cNvSpPr>
            <a:spLocks noChangeShapeType="1"/>
          </p:cNvSpPr>
          <p:nvPr/>
        </p:nvSpPr>
        <p:spPr bwMode="auto">
          <a:xfrm>
            <a:off x="3779838" y="5013325"/>
            <a:ext cx="576262" cy="0"/>
          </a:xfrm>
          <a:prstGeom prst="line">
            <a:avLst/>
          </a:prstGeom>
          <a:noFill/>
          <a:ln w="28575">
            <a:solidFill>
              <a:srgbClr val="00B5E6"/>
            </a:solidFill>
            <a:round/>
            <a:headEnd type="triangle" w="med" len="med"/>
            <a:tailEnd type="triangle" w="med" len="med"/>
          </a:ln>
        </p:spPr>
        <p:txBody>
          <a:bodyPr/>
          <a:lstStyle/>
          <a:p>
            <a:endParaRPr lang="en-GB"/>
          </a:p>
        </p:txBody>
      </p:sp>
      <p:sp>
        <p:nvSpPr>
          <p:cNvPr id="63524" name="Line 559"/>
          <p:cNvSpPr>
            <a:spLocks noChangeShapeType="1"/>
          </p:cNvSpPr>
          <p:nvPr/>
        </p:nvSpPr>
        <p:spPr bwMode="auto">
          <a:xfrm>
            <a:off x="3779838" y="5589588"/>
            <a:ext cx="576262" cy="0"/>
          </a:xfrm>
          <a:prstGeom prst="line">
            <a:avLst/>
          </a:prstGeom>
          <a:noFill/>
          <a:ln w="28575">
            <a:solidFill>
              <a:srgbClr val="00B5E6"/>
            </a:solidFill>
            <a:round/>
            <a:headEnd type="triangle" w="med" len="med"/>
            <a:tailEnd type="triangle" w="med" len="med"/>
          </a:ln>
        </p:spPr>
        <p:txBody>
          <a:bodyPr/>
          <a:lstStyle/>
          <a:p>
            <a:endParaRPr lang="en-GB"/>
          </a:p>
        </p:txBody>
      </p:sp>
      <p:sp>
        <p:nvSpPr>
          <p:cNvPr id="63525" name="Line 560"/>
          <p:cNvSpPr>
            <a:spLocks noChangeShapeType="1"/>
          </p:cNvSpPr>
          <p:nvPr/>
        </p:nvSpPr>
        <p:spPr bwMode="auto">
          <a:xfrm>
            <a:off x="3779838" y="5949950"/>
            <a:ext cx="576262" cy="0"/>
          </a:xfrm>
          <a:prstGeom prst="line">
            <a:avLst/>
          </a:prstGeom>
          <a:noFill/>
          <a:ln w="28575">
            <a:solidFill>
              <a:srgbClr val="00B5E6"/>
            </a:solidFill>
            <a:round/>
            <a:headEnd type="triangle" w="med" len="med"/>
            <a:tailEnd type="triangle" w="med" len="med"/>
          </a:ln>
        </p:spPr>
        <p:txBody>
          <a:bodyPr/>
          <a:lstStyle/>
          <a:p>
            <a:endParaRPr lang="en-GB"/>
          </a:p>
        </p:txBody>
      </p:sp>
      <p:sp>
        <p:nvSpPr>
          <p:cNvPr id="63526" name="Line 561"/>
          <p:cNvSpPr>
            <a:spLocks noChangeShapeType="1"/>
          </p:cNvSpPr>
          <p:nvPr/>
        </p:nvSpPr>
        <p:spPr bwMode="auto">
          <a:xfrm>
            <a:off x="3779838" y="6381750"/>
            <a:ext cx="576262" cy="0"/>
          </a:xfrm>
          <a:prstGeom prst="line">
            <a:avLst/>
          </a:prstGeom>
          <a:noFill/>
          <a:ln w="28575">
            <a:solidFill>
              <a:srgbClr val="00B5E6"/>
            </a:solidFill>
            <a:round/>
            <a:headEnd type="triangle" w="med" len="med"/>
            <a:tailEnd type="triangle" w="med" len="med"/>
          </a:ln>
        </p:spPr>
        <p:txBody>
          <a:bodyPr/>
          <a:lstStyle/>
          <a:p>
            <a:endParaRPr lang="en-GB"/>
          </a:p>
        </p:txBody>
      </p:sp>
      <p:sp>
        <p:nvSpPr>
          <p:cNvPr id="63527" name="Text Box 563"/>
          <p:cNvSpPr txBox="1">
            <a:spLocks noChangeArrowheads="1"/>
          </p:cNvSpPr>
          <p:nvPr/>
        </p:nvSpPr>
        <p:spPr bwMode="auto">
          <a:xfrm>
            <a:off x="323850" y="836613"/>
            <a:ext cx="1728788" cy="336550"/>
          </a:xfrm>
          <a:prstGeom prst="rect">
            <a:avLst/>
          </a:prstGeom>
          <a:noFill/>
          <a:ln w="28575" algn="ctr">
            <a:noFill/>
            <a:miter lim="800000"/>
            <a:headEnd/>
            <a:tailEnd/>
          </a:ln>
        </p:spPr>
        <p:txBody>
          <a:bodyPr>
            <a:spAutoFit/>
          </a:bodyPr>
          <a:lstStyle/>
          <a:p>
            <a:r>
              <a:rPr lang="en-GB" sz="1600" b="1"/>
              <a:t>Style</a:t>
            </a:r>
          </a:p>
        </p:txBody>
      </p:sp>
      <p:sp>
        <p:nvSpPr>
          <p:cNvPr id="63528" name="Text Box 564"/>
          <p:cNvSpPr txBox="1">
            <a:spLocks noChangeArrowheads="1"/>
          </p:cNvSpPr>
          <p:nvPr/>
        </p:nvSpPr>
        <p:spPr bwMode="auto">
          <a:xfrm>
            <a:off x="6948488" y="836613"/>
            <a:ext cx="1728787" cy="336550"/>
          </a:xfrm>
          <a:prstGeom prst="rect">
            <a:avLst/>
          </a:prstGeom>
          <a:noFill/>
          <a:ln w="28575" algn="ctr">
            <a:noFill/>
            <a:miter lim="800000"/>
            <a:headEnd/>
            <a:tailEnd/>
          </a:ln>
        </p:spPr>
        <p:txBody>
          <a:bodyPr>
            <a:spAutoFit/>
          </a:bodyPr>
          <a:lstStyle/>
          <a:p>
            <a:r>
              <a:rPr lang="en-GB" sz="1600" b="1"/>
              <a:t>Potential</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252413" y="260350"/>
            <a:ext cx="6335712" cy="574675"/>
          </a:xfrm>
        </p:spPr>
        <p:txBody>
          <a:bodyPr/>
          <a:lstStyle/>
          <a:p>
            <a:pPr eaLnBrk="1" hangingPunct="1"/>
            <a:r>
              <a:rPr lang="en-GB" smtClean="0"/>
              <a:t>Predicted Culture/Environment Fit</a:t>
            </a:r>
          </a:p>
        </p:txBody>
      </p:sp>
      <p:pic>
        <p:nvPicPr>
          <p:cNvPr id="64515" name="Picture 4"/>
          <p:cNvPicPr>
            <a:picLocks noChangeAspect="1" noChangeArrowheads="1"/>
          </p:cNvPicPr>
          <p:nvPr/>
        </p:nvPicPr>
        <p:blipFill>
          <a:blip r:embed="rId3" cstate="print"/>
          <a:srcRect/>
          <a:stretch>
            <a:fillRect/>
          </a:stretch>
        </p:blipFill>
        <p:spPr bwMode="auto">
          <a:xfrm>
            <a:off x="947738" y="981075"/>
            <a:ext cx="7250112" cy="5534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250825" y="1214438"/>
            <a:ext cx="3906838" cy="4387850"/>
          </a:xfrm>
          <a:prstGeom prst="rect">
            <a:avLst/>
          </a:prstGeom>
          <a:noFill/>
          <a:ln w="9525">
            <a:noFill/>
            <a:miter lim="800000"/>
            <a:headEnd/>
            <a:tailEnd/>
          </a:ln>
        </p:spPr>
        <p:txBody>
          <a:bodyPr anchor="ctr"/>
          <a:lstStyle/>
          <a:p>
            <a:pPr marL="381000" indent="-381000" algn="l">
              <a:lnSpc>
                <a:spcPct val="150000"/>
              </a:lnSpc>
              <a:spcBef>
                <a:spcPct val="20000"/>
              </a:spcBef>
              <a:buFont typeface="Arial" charset="0"/>
              <a:buChar char="»"/>
            </a:pPr>
            <a:r>
              <a:rPr lang="en-GB" sz="2000"/>
              <a:t>4 clusters, 12 sections, 36 dimensions, 108 facets</a:t>
            </a:r>
          </a:p>
          <a:p>
            <a:pPr marL="381000" indent="-381000" algn="l">
              <a:lnSpc>
                <a:spcPct val="150000"/>
              </a:lnSpc>
              <a:spcBef>
                <a:spcPct val="20000"/>
              </a:spcBef>
              <a:buFont typeface="Arial" charset="0"/>
              <a:buChar char="»"/>
            </a:pPr>
            <a:r>
              <a:rPr lang="en-GB" sz="2000"/>
              <a:t>Straightforward profile</a:t>
            </a:r>
          </a:p>
          <a:p>
            <a:pPr marL="381000" indent="-381000" algn="l">
              <a:lnSpc>
                <a:spcPct val="150000"/>
              </a:lnSpc>
              <a:spcBef>
                <a:spcPct val="20000"/>
              </a:spcBef>
              <a:buFont typeface="Arial" charset="0"/>
              <a:buChar char="»"/>
            </a:pPr>
            <a:r>
              <a:rPr lang="en-GB" sz="2000"/>
              <a:t>User friendly </a:t>
            </a:r>
          </a:p>
          <a:p>
            <a:pPr marL="381000" indent="-381000" algn="l">
              <a:lnSpc>
                <a:spcPct val="150000"/>
              </a:lnSpc>
              <a:spcBef>
                <a:spcPct val="20000"/>
              </a:spcBef>
              <a:buFont typeface="Arial" charset="0"/>
              <a:buChar char="»"/>
            </a:pPr>
            <a:r>
              <a:rPr lang="en-GB" sz="2000"/>
              <a:t>Graphic presentation</a:t>
            </a:r>
            <a:endParaRPr lang="en-GB" sz="2000" u="sng">
              <a:solidFill>
                <a:schemeClr val="hlink"/>
              </a:solidFill>
            </a:endParaRPr>
          </a:p>
          <a:p>
            <a:pPr marL="381000" indent="-381000" algn="l">
              <a:lnSpc>
                <a:spcPct val="150000"/>
              </a:lnSpc>
              <a:spcBef>
                <a:spcPct val="20000"/>
              </a:spcBef>
              <a:buFont typeface="Arial" charset="0"/>
              <a:buChar char="»"/>
            </a:pPr>
            <a:r>
              <a:rPr lang="en-GB" sz="2000"/>
              <a:t>Dynamic verbalisation of facet scores</a:t>
            </a:r>
          </a:p>
        </p:txBody>
      </p:sp>
      <p:sp>
        <p:nvSpPr>
          <p:cNvPr id="65539" name="Rectangle 4"/>
          <p:cNvSpPr>
            <a:spLocks noGrp="1" noChangeArrowheads="1"/>
          </p:cNvSpPr>
          <p:nvPr>
            <p:ph type="title"/>
          </p:nvPr>
        </p:nvSpPr>
        <p:spPr/>
        <p:txBody>
          <a:bodyPr/>
          <a:lstStyle/>
          <a:p>
            <a:pPr eaLnBrk="1" hangingPunct="1"/>
            <a:r>
              <a:rPr lang="en-GB" smtClean="0"/>
              <a:t>Personal Report - Overview</a:t>
            </a:r>
          </a:p>
        </p:txBody>
      </p:sp>
      <p:pic>
        <p:nvPicPr>
          <p:cNvPr id="65540" name="Picture 6"/>
          <p:cNvPicPr>
            <a:picLocks noChangeAspect="1" noChangeArrowheads="1"/>
          </p:cNvPicPr>
          <p:nvPr/>
        </p:nvPicPr>
        <p:blipFill>
          <a:blip r:embed="rId3" cstate="print"/>
          <a:srcRect/>
          <a:stretch>
            <a:fillRect/>
          </a:stretch>
        </p:blipFill>
        <p:spPr bwMode="auto">
          <a:xfrm>
            <a:off x="3779838" y="976313"/>
            <a:ext cx="3008312" cy="4181475"/>
          </a:xfrm>
          <a:prstGeom prst="rect">
            <a:avLst/>
          </a:prstGeom>
          <a:noFill/>
          <a:ln w="9525">
            <a:noFill/>
            <a:miter lim="800000"/>
            <a:headEnd/>
            <a:tailEnd/>
          </a:ln>
        </p:spPr>
      </p:pic>
      <p:pic>
        <p:nvPicPr>
          <p:cNvPr id="65541" name="Picture 7"/>
          <p:cNvPicPr>
            <a:picLocks noChangeAspect="1" noChangeArrowheads="1"/>
          </p:cNvPicPr>
          <p:nvPr/>
        </p:nvPicPr>
        <p:blipFill>
          <a:blip r:embed="rId4" cstate="print"/>
          <a:srcRect/>
          <a:stretch>
            <a:fillRect/>
          </a:stretch>
        </p:blipFill>
        <p:spPr bwMode="auto">
          <a:xfrm>
            <a:off x="5076825" y="1146175"/>
            <a:ext cx="3900488" cy="5378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8"/>
          <p:cNvSpPr>
            <a:spLocks noGrp="1" noChangeArrowheads="1"/>
          </p:cNvSpPr>
          <p:nvPr>
            <p:ph type="title" idx="4294967295"/>
          </p:nvPr>
        </p:nvSpPr>
        <p:spPr/>
        <p:txBody>
          <a:bodyPr/>
          <a:lstStyle/>
          <a:p>
            <a:pPr eaLnBrk="1" hangingPunct="1"/>
            <a:r>
              <a:rPr lang="en-GB" smtClean="0"/>
              <a:t>Wave Focus Styles</a:t>
            </a:r>
          </a:p>
        </p:txBody>
      </p:sp>
      <p:sp>
        <p:nvSpPr>
          <p:cNvPr id="66563" name="Rectangle 9"/>
          <p:cNvSpPr>
            <a:spLocks noGrp="1" noChangeArrowheads="1"/>
          </p:cNvSpPr>
          <p:nvPr>
            <p:ph type="body" sz="half" idx="4294967295"/>
          </p:nvPr>
        </p:nvSpPr>
        <p:spPr>
          <a:xfrm>
            <a:off x="615950" y="1052513"/>
            <a:ext cx="3163888" cy="5400675"/>
          </a:xfrm>
        </p:spPr>
        <p:txBody>
          <a:bodyPr/>
          <a:lstStyle/>
          <a:p>
            <a:pPr eaLnBrk="1" hangingPunct="1">
              <a:lnSpc>
                <a:spcPct val="120000"/>
              </a:lnSpc>
              <a:spcBef>
                <a:spcPct val="10000"/>
              </a:spcBef>
            </a:pPr>
            <a:r>
              <a:rPr lang="en-GB" sz="1600" smtClean="0"/>
              <a:t>13 min completion time</a:t>
            </a:r>
          </a:p>
          <a:p>
            <a:pPr eaLnBrk="1" hangingPunct="1">
              <a:lnSpc>
                <a:spcPct val="120000"/>
              </a:lnSpc>
              <a:spcBef>
                <a:spcPct val="10000"/>
              </a:spcBef>
            </a:pPr>
            <a:endParaRPr lang="en-GB" sz="1600" smtClean="0"/>
          </a:p>
          <a:p>
            <a:pPr eaLnBrk="1" hangingPunct="1">
              <a:lnSpc>
                <a:spcPct val="120000"/>
              </a:lnSpc>
              <a:spcBef>
                <a:spcPct val="10000"/>
              </a:spcBef>
            </a:pPr>
            <a:r>
              <a:rPr lang="en-GB" sz="1600" smtClean="0"/>
              <a:t>Excellent technical data</a:t>
            </a:r>
          </a:p>
          <a:p>
            <a:pPr eaLnBrk="1" hangingPunct="1">
              <a:lnSpc>
                <a:spcPct val="120000"/>
              </a:lnSpc>
              <a:spcBef>
                <a:spcPct val="10000"/>
              </a:spcBef>
            </a:pPr>
            <a:endParaRPr lang="en-GB" sz="1600" smtClean="0"/>
          </a:p>
          <a:p>
            <a:pPr eaLnBrk="1" hangingPunct="1">
              <a:lnSpc>
                <a:spcPct val="120000"/>
              </a:lnSpc>
              <a:spcBef>
                <a:spcPct val="10000"/>
              </a:spcBef>
            </a:pPr>
            <a:r>
              <a:rPr lang="en-GB" sz="1600" smtClean="0"/>
              <a:t>80% of the validity of Professional Styles and 80% of the price</a:t>
            </a:r>
          </a:p>
          <a:p>
            <a:pPr eaLnBrk="1" hangingPunct="1">
              <a:lnSpc>
                <a:spcPct val="110000"/>
              </a:lnSpc>
              <a:spcBef>
                <a:spcPct val="10000"/>
              </a:spcBef>
            </a:pPr>
            <a:endParaRPr lang="en-GB" sz="1600" smtClean="0"/>
          </a:p>
          <a:p>
            <a:pPr eaLnBrk="1" hangingPunct="1">
              <a:lnSpc>
                <a:spcPct val="110000"/>
              </a:lnSpc>
              <a:spcBef>
                <a:spcPct val="10000"/>
              </a:spcBef>
            </a:pPr>
            <a:r>
              <a:rPr lang="en-GB" sz="1600" smtClean="0"/>
              <a:t>Performance driven - predicts Competency, Promotion and Performance</a:t>
            </a:r>
          </a:p>
          <a:p>
            <a:pPr eaLnBrk="1" hangingPunct="1">
              <a:lnSpc>
                <a:spcPct val="110000"/>
              </a:lnSpc>
              <a:spcBef>
                <a:spcPct val="10000"/>
              </a:spcBef>
            </a:pPr>
            <a:endParaRPr lang="en-GB" sz="1600" smtClean="0"/>
          </a:p>
          <a:p>
            <a:pPr eaLnBrk="1" hangingPunct="1">
              <a:lnSpc>
                <a:spcPct val="110000"/>
              </a:lnSpc>
              <a:spcBef>
                <a:spcPct val="10000"/>
              </a:spcBef>
            </a:pPr>
            <a:r>
              <a:rPr lang="en-GB" sz="1600" smtClean="0"/>
              <a:t>Generic - applicable across a wide range of roles and sectors</a:t>
            </a:r>
          </a:p>
          <a:p>
            <a:pPr eaLnBrk="1" hangingPunct="1">
              <a:lnSpc>
                <a:spcPct val="110000"/>
              </a:lnSpc>
              <a:spcBef>
                <a:spcPct val="10000"/>
              </a:spcBef>
            </a:pPr>
            <a:endParaRPr lang="en-GB" sz="1600" smtClean="0"/>
          </a:p>
          <a:p>
            <a:pPr eaLnBrk="1" hangingPunct="1">
              <a:lnSpc>
                <a:spcPct val="110000"/>
              </a:lnSpc>
              <a:spcBef>
                <a:spcPct val="10000"/>
              </a:spcBef>
            </a:pPr>
            <a:r>
              <a:rPr lang="en-GB" sz="1600" smtClean="0"/>
              <a:t>All the unique features of Wave Professional Styles</a:t>
            </a:r>
          </a:p>
          <a:p>
            <a:pPr eaLnBrk="1" hangingPunct="1"/>
            <a:endParaRPr lang="en-GB" sz="1600" smtClean="0"/>
          </a:p>
        </p:txBody>
      </p:sp>
      <p:pic>
        <p:nvPicPr>
          <p:cNvPr id="66564" name="Picture 5"/>
          <p:cNvPicPr>
            <a:picLocks noChangeAspect="1" noChangeArrowheads="1"/>
          </p:cNvPicPr>
          <p:nvPr/>
        </p:nvPicPr>
        <p:blipFill>
          <a:blip r:embed="rId3" cstate="print"/>
          <a:srcRect/>
          <a:stretch>
            <a:fillRect/>
          </a:stretch>
        </p:blipFill>
        <p:spPr bwMode="auto">
          <a:xfrm>
            <a:off x="4283075" y="1125538"/>
            <a:ext cx="4105275" cy="4895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idx="4294967295"/>
          </p:nvPr>
        </p:nvSpPr>
        <p:spPr/>
        <p:txBody>
          <a:bodyPr/>
          <a:lstStyle/>
          <a:p>
            <a:pPr eaLnBrk="1" hangingPunct="1"/>
            <a:r>
              <a:rPr lang="en-GB" smtClean="0"/>
              <a:t>Wave Focus Styles Model</a:t>
            </a:r>
          </a:p>
        </p:txBody>
      </p:sp>
      <p:sp>
        <p:nvSpPr>
          <p:cNvPr id="3248131" name="AutoShape 3"/>
          <p:cNvSpPr>
            <a:spLocks noChangeArrowheads="1"/>
          </p:cNvSpPr>
          <p:nvPr/>
        </p:nvSpPr>
        <p:spPr bwMode="auto">
          <a:xfrm>
            <a:off x="4241800" y="5727700"/>
            <a:ext cx="1841500" cy="520700"/>
          </a:xfrm>
          <a:prstGeom prst="roundRect">
            <a:avLst>
              <a:gd name="adj" fmla="val 16667"/>
            </a:avLst>
          </a:prstGeom>
          <a:solidFill>
            <a:srgbClr val="387C2B"/>
          </a:solidFill>
          <a:ln w="9525">
            <a:solidFill>
              <a:srgbClr val="FFFFFF"/>
            </a:solidFill>
            <a:round/>
            <a:headEnd/>
            <a:tailEnd/>
          </a:ln>
        </p:spPr>
        <p:txBody>
          <a:bodyPr wrap="none" anchor="ctr"/>
          <a:lstStyle/>
          <a:p>
            <a:endParaRPr lang="en-GB" sz="2400">
              <a:solidFill>
                <a:srgbClr val="FFFF00"/>
              </a:solidFill>
            </a:endParaRPr>
          </a:p>
        </p:txBody>
      </p:sp>
      <p:sp>
        <p:nvSpPr>
          <p:cNvPr id="3248132" name="AutoShape 4"/>
          <p:cNvSpPr>
            <a:spLocks noChangeArrowheads="1"/>
          </p:cNvSpPr>
          <p:nvPr/>
        </p:nvSpPr>
        <p:spPr bwMode="auto">
          <a:xfrm>
            <a:off x="4211638" y="4149725"/>
            <a:ext cx="1873250" cy="503238"/>
          </a:xfrm>
          <a:prstGeom prst="roundRect">
            <a:avLst>
              <a:gd name="adj" fmla="val 16667"/>
            </a:avLst>
          </a:prstGeom>
          <a:solidFill>
            <a:srgbClr val="C1AF2C"/>
          </a:solidFill>
          <a:ln w="9525">
            <a:solidFill>
              <a:srgbClr val="FFFFFF"/>
            </a:solidFill>
            <a:round/>
            <a:headEnd/>
            <a:tailEnd/>
          </a:ln>
        </p:spPr>
        <p:txBody>
          <a:bodyPr wrap="none" anchor="ctr"/>
          <a:lstStyle/>
          <a:p>
            <a:r>
              <a:rPr lang="en-GB" sz="2000">
                <a:solidFill>
                  <a:srgbClr val="FFFFFF"/>
                </a:solidFill>
              </a:rPr>
              <a:t>ADAPTABILITY</a:t>
            </a:r>
          </a:p>
        </p:txBody>
      </p:sp>
      <p:sp>
        <p:nvSpPr>
          <p:cNvPr id="3248133" name="AutoShape 5"/>
          <p:cNvSpPr>
            <a:spLocks noChangeArrowheads="1"/>
          </p:cNvSpPr>
          <p:nvPr/>
        </p:nvSpPr>
        <p:spPr bwMode="auto">
          <a:xfrm>
            <a:off x="4254500" y="2692400"/>
            <a:ext cx="1765300" cy="520700"/>
          </a:xfrm>
          <a:prstGeom prst="roundRect">
            <a:avLst>
              <a:gd name="adj" fmla="val 16667"/>
            </a:avLst>
          </a:prstGeom>
          <a:solidFill>
            <a:srgbClr val="B32317"/>
          </a:solidFill>
          <a:ln w="9525">
            <a:solidFill>
              <a:srgbClr val="FFFFFF"/>
            </a:solidFill>
            <a:round/>
            <a:headEnd/>
            <a:tailEnd/>
          </a:ln>
        </p:spPr>
        <p:txBody>
          <a:bodyPr wrap="none" anchor="ctr"/>
          <a:lstStyle/>
          <a:p>
            <a:endParaRPr lang="en-GB" sz="2400">
              <a:solidFill>
                <a:srgbClr val="FFFF00"/>
              </a:solidFill>
            </a:endParaRPr>
          </a:p>
        </p:txBody>
      </p:sp>
      <p:sp>
        <p:nvSpPr>
          <p:cNvPr id="3248134" name="Freeform 6"/>
          <p:cNvSpPr>
            <a:spLocks/>
          </p:cNvSpPr>
          <p:nvPr/>
        </p:nvSpPr>
        <p:spPr bwMode="auto">
          <a:xfrm>
            <a:off x="1335088" y="3297238"/>
            <a:ext cx="1770062" cy="176212"/>
          </a:xfrm>
          <a:custGeom>
            <a:avLst/>
            <a:gdLst>
              <a:gd name="T0" fmla="*/ 0 w 1375"/>
              <a:gd name="T1" fmla="*/ 2147483647 h 136"/>
              <a:gd name="T2" fmla="*/ 2147483647 w 1375"/>
              <a:gd name="T3" fmla="*/ 0 h 136"/>
              <a:gd name="T4" fmla="*/ 2147483647 w 1375"/>
              <a:gd name="T5" fmla="*/ 2147483647 h 136"/>
              <a:gd name="T6" fmla="*/ 0 60000 65536"/>
              <a:gd name="T7" fmla="*/ 0 60000 65536"/>
              <a:gd name="T8" fmla="*/ 0 60000 65536"/>
              <a:gd name="T9" fmla="*/ 0 w 1375"/>
              <a:gd name="T10" fmla="*/ 0 h 136"/>
              <a:gd name="T11" fmla="*/ 1375 w 1375"/>
              <a:gd name="T12" fmla="*/ 136 h 136"/>
            </a:gdLst>
            <a:ahLst/>
            <a:cxnLst>
              <a:cxn ang="T6">
                <a:pos x="T0" y="T1"/>
              </a:cxn>
              <a:cxn ang="T7">
                <a:pos x="T2" y="T3"/>
              </a:cxn>
              <a:cxn ang="T8">
                <a:pos x="T4" y="T5"/>
              </a:cxn>
            </a:cxnLst>
            <a:rect l="T9" t="T10" r="T11" b="T12"/>
            <a:pathLst>
              <a:path w="1375" h="136">
                <a:moveTo>
                  <a:pt x="0" y="136"/>
                </a:moveTo>
                <a:lnTo>
                  <a:pt x="680" y="0"/>
                </a:lnTo>
                <a:lnTo>
                  <a:pt x="1375" y="134"/>
                </a:lnTo>
              </a:path>
            </a:pathLst>
          </a:custGeom>
          <a:noFill/>
          <a:ln w="9525">
            <a:solidFill>
              <a:schemeClr val="accent2"/>
            </a:solidFill>
            <a:round/>
            <a:headEnd/>
            <a:tailEnd/>
          </a:ln>
        </p:spPr>
        <p:txBody>
          <a:bodyPr/>
          <a:lstStyle/>
          <a:p>
            <a:endParaRPr lang="en-GB"/>
          </a:p>
        </p:txBody>
      </p:sp>
      <p:sp>
        <p:nvSpPr>
          <p:cNvPr id="3248135" name="Freeform 7"/>
          <p:cNvSpPr>
            <a:spLocks/>
          </p:cNvSpPr>
          <p:nvPr/>
        </p:nvSpPr>
        <p:spPr bwMode="auto">
          <a:xfrm>
            <a:off x="850900" y="3768725"/>
            <a:ext cx="2746375" cy="350838"/>
          </a:xfrm>
          <a:custGeom>
            <a:avLst/>
            <a:gdLst>
              <a:gd name="T0" fmla="*/ 0 w 2134"/>
              <a:gd name="T1" fmla="*/ 2147483647 h 269"/>
              <a:gd name="T2" fmla="*/ 2147483647 w 2134"/>
              <a:gd name="T3" fmla="*/ 0 h 269"/>
              <a:gd name="T4" fmla="*/ 2147483647 w 2134"/>
              <a:gd name="T5" fmla="*/ 2147483647 h 269"/>
              <a:gd name="T6" fmla="*/ 0 60000 65536"/>
              <a:gd name="T7" fmla="*/ 0 60000 65536"/>
              <a:gd name="T8" fmla="*/ 0 60000 65536"/>
              <a:gd name="T9" fmla="*/ 0 w 2134"/>
              <a:gd name="T10" fmla="*/ 0 h 269"/>
              <a:gd name="T11" fmla="*/ 2134 w 2134"/>
              <a:gd name="T12" fmla="*/ 269 h 269"/>
            </a:gdLst>
            <a:ahLst/>
            <a:cxnLst>
              <a:cxn ang="T6">
                <a:pos x="T0" y="T1"/>
              </a:cxn>
              <a:cxn ang="T7">
                <a:pos x="T2" y="T3"/>
              </a:cxn>
              <a:cxn ang="T8">
                <a:pos x="T4" y="T5"/>
              </a:cxn>
            </a:cxnLst>
            <a:rect l="T9" t="T10" r="T11" b="T12"/>
            <a:pathLst>
              <a:path w="2134" h="269">
                <a:moveTo>
                  <a:pt x="0" y="269"/>
                </a:moveTo>
                <a:lnTo>
                  <a:pt x="1057" y="0"/>
                </a:lnTo>
                <a:lnTo>
                  <a:pt x="2134" y="267"/>
                </a:lnTo>
              </a:path>
            </a:pathLst>
          </a:custGeom>
          <a:noFill/>
          <a:ln w="9525">
            <a:solidFill>
              <a:schemeClr val="accent2"/>
            </a:solidFill>
            <a:round/>
            <a:headEnd/>
            <a:tailEnd/>
          </a:ln>
        </p:spPr>
        <p:txBody>
          <a:bodyPr/>
          <a:lstStyle/>
          <a:p>
            <a:endParaRPr lang="en-GB"/>
          </a:p>
        </p:txBody>
      </p:sp>
      <p:sp>
        <p:nvSpPr>
          <p:cNvPr id="3248136" name="Freeform 8"/>
          <p:cNvSpPr>
            <a:spLocks/>
          </p:cNvSpPr>
          <p:nvPr/>
        </p:nvSpPr>
        <p:spPr bwMode="auto">
          <a:xfrm>
            <a:off x="53975" y="4537075"/>
            <a:ext cx="4318000" cy="606425"/>
          </a:xfrm>
          <a:custGeom>
            <a:avLst/>
            <a:gdLst>
              <a:gd name="T0" fmla="*/ 2147483647 w 2720"/>
              <a:gd name="T1" fmla="*/ 2147483647 h 382"/>
              <a:gd name="T2" fmla="*/ 2147483647 w 2720"/>
              <a:gd name="T3" fmla="*/ 0 h 382"/>
              <a:gd name="T4" fmla="*/ 0 w 2720"/>
              <a:gd name="T5" fmla="*/ 2147483647 h 382"/>
              <a:gd name="T6" fmla="*/ 0 60000 65536"/>
              <a:gd name="T7" fmla="*/ 0 60000 65536"/>
              <a:gd name="T8" fmla="*/ 0 60000 65536"/>
              <a:gd name="T9" fmla="*/ 0 w 2720"/>
              <a:gd name="T10" fmla="*/ 0 h 382"/>
              <a:gd name="T11" fmla="*/ 2720 w 2720"/>
              <a:gd name="T12" fmla="*/ 382 h 382"/>
            </a:gdLst>
            <a:ahLst/>
            <a:cxnLst>
              <a:cxn ang="T6">
                <a:pos x="T0" y="T1"/>
              </a:cxn>
              <a:cxn ang="T7">
                <a:pos x="T2" y="T3"/>
              </a:cxn>
              <a:cxn ang="T8">
                <a:pos x="T4" y="T5"/>
              </a:cxn>
            </a:cxnLst>
            <a:rect l="T9" t="T10" r="T11" b="T12"/>
            <a:pathLst>
              <a:path w="2720" h="382">
                <a:moveTo>
                  <a:pt x="2720" y="372"/>
                </a:moveTo>
                <a:lnTo>
                  <a:pt x="1358" y="0"/>
                </a:lnTo>
                <a:lnTo>
                  <a:pt x="0" y="382"/>
                </a:lnTo>
              </a:path>
            </a:pathLst>
          </a:custGeom>
          <a:noFill/>
          <a:ln w="9525">
            <a:solidFill>
              <a:schemeClr val="accent2"/>
            </a:solidFill>
            <a:round/>
            <a:headEnd/>
            <a:tailEnd/>
          </a:ln>
        </p:spPr>
        <p:txBody>
          <a:bodyPr/>
          <a:lstStyle/>
          <a:p>
            <a:endParaRPr lang="en-GB"/>
          </a:p>
        </p:txBody>
      </p:sp>
      <p:sp>
        <p:nvSpPr>
          <p:cNvPr id="3248137" name="AutoShape 9"/>
          <p:cNvSpPr>
            <a:spLocks noChangeArrowheads="1"/>
          </p:cNvSpPr>
          <p:nvPr/>
        </p:nvSpPr>
        <p:spPr bwMode="auto">
          <a:xfrm rot="-1170231">
            <a:off x="1584325" y="2220913"/>
            <a:ext cx="2301875" cy="3394075"/>
          </a:xfrm>
          <a:prstGeom prst="triangle">
            <a:avLst>
              <a:gd name="adj" fmla="val 52227"/>
            </a:avLst>
          </a:prstGeom>
          <a:solidFill>
            <a:srgbClr val="009BB0">
              <a:alpha val="50195"/>
            </a:srgbClr>
          </a:solidFill>
          <a:ln w="12700">
            <a:solidFill>
              <a:schemeClr val="hlink"/>
            </a:solidFill>
            <a:miter lim="800000"/>
            <a:headEnd/>
            <a:tailEnd/>
          </a:ln>
        </p:spPr>
        <p:txBody>
          <a:bodyPr wrap="none" anchor="ctr"/>
          <a:lstStyle/>
          <a:p>
            <a:endParaRPr lang="en-GB" sz="2400">
              <a:solidFill>
                <a:srgbClr val="FFFF00"/>
              </a:solidFill>
            </a:endParaRPr>
          </a:p>
        </p:txBody>
      </p:sp>
      <p:sp>
        <p:nvSpPr>
          <p:cNvPr id="3248138" name="AutoShape 10"/>
          <p:cNvSpPr>
            <a:spLocks noChangeArrowheads="1"/>
          </p:cNvSpPr>
          <p:nvPr/>
        </p:nvSpPr>
        <p:spPr bwMode="auto">
          <a:xfrm rot="1170231" flipH="1">
            <a:off x="539750" y="2205038"/>
            <a:ext cx="2301875" cy="3394075"/>
          </a:xfrm>
          <a:prstGeom prst="triangle">
            <a:avLst>
              <a:gd name="adj" fmla="val 52551"/>
            </a:avLst>
          </a:prstGeom>
          <a:solidFill>
            <a:srgbClr val="009BB0">
              <a:alpha val="30980"/>
            </a:srgbClr>
          </a:solidFill>
          <a:ln w="12700">
            <a:solidFill>
              <a:srgbClr val="009999"/>
            </a:solidFill>
            <a:miter lim="800000"/>
            <a:headEnd/>
            <a:tailEnd/>
          </a:ln>
        </p:spPr>
        <p:txBody>
          <a:bodyPr wrap="none" anchor="ctr"/>
          <a:lstStyle/>
          <a:p>
            <a:endParaRPr lang="en-GB" sz="2400">
              <a:solidFill>
                <a:srgbClr val="FFFF00"/>
              </a:solidFill>
            </a:endParaRPr>
          </a:p>
        </p:txBody>
      </p:sp>
      <p:sp>
        <p:nvSpPr>
          <p:cNvPr id="3248139" name="Freeform 11"/>
          <p:cNvSpPr>
            <a:spLocks/>
          </p:cNvSpPr>
          <p:nvPr/>
        </p:nvSpPr>
        <p:spPr bwMode="auto">
          <a:xfrm>
            <a:off x="847725" y="4119563"/>
            <a:ext cx="2754313" cy="357187"/>
          </a:xfrm>
          <a:custGeom>
            <a:avLst/>
            <a:gdLst>
              <a:gd name="T0" fmla="*/ 2147483647 w 2140"/>
              <a:gd name="T1" fmla="*/ 2147483647 h 275"/>
              <a:gd name="T2" fmla="*/ 2147483647 w 2140"/>
              <a:gd name="T3" fmla="*/ 2147483647 h 275"/>
              <a:gd name="T4" fmla="*/ 0 w 2140"/>
              <a:gd name="T5" fmla="*/ 0 h 275"/>
              <a:gd name="T6" fmla="*/ 0 60000 65536"/>
              <a:gd name="T7" fmla="*/ 0 60000 65536"/>
              <a:gd name="T8" fmla="*/ 0 60000 65536"/>
              <a:gd name="T9" fmla="*/ 0 w 2140"/>
              <a:gd name="T10" fmla="*/ 0 h 275"/>
              <a:gd name="T11" fmla="*/ 2140 w 2140"/>
              <a:gd name="T12" fmla="*/ 275 h 275"/>
            </a:gdLst>
            <a:ahLst/>
            <a:cxnLst>
              <a:cxn ang="T6">
                <a:pos x="T0" y="T1"/>
              </a:cxn>
              <a:cxn ang="T7">
                <a:pos x="T2" y="T3"/>
              </a:cxn>
              <a:cxn ang="T8">
                <a:pos x="T4" y="T5"/>
              </a:cxn>
            </a:cxnLst>
            <a:rect l="T9" t="T10" r="T11" b="T12"/>
            <a:pathLst>
              <a:path w="2140" h="275">
                <a:moveTo>
                  <a:pt x="2140" y="2"/>
                </a:moveTo>
                <a:lnTo>
                  <a:pt x="1059" y="275"/>
                </a:lnTo>
                <a:lnTo>
                  <a:pt x="0" y="0"/>
                </a:lnTo>
              </a:path>
            </a:pathLst>
          </a:custGeom>
          <a:noFill/>
          <a:ln w="9525">
            <a:solidFill>
              <a:srgbClr val="009BB0"/>
            </a:solidFill>
            <a:round/>
            <a:headEnd/>
            <a:tailEnd/>
          </a:ln>
        </p:spPr>
        <p:txBody>
          <a:bodyPr/>
          <a:lstStyle/>
          <a:p>
            <a:endParaRPr lang="en-GB"/>
          </a:p>
        </p:txBody>
      </p:sp>
      <p:sp>
        <p:nvSpPr>
          <p:cNvPr id="3248140" name="Freeform 12"/>
          <p:cNvSpPr>
            <a:spLocks/>
          </p:cNvSpPr>
          <p:nvPr/>
        </p:nvSpPr>
        <p:spPr bwMode="auto">
          <a:xfrm>
            <a:off x="1335088" y="3471863"/>
            <a:ext cx="1773237" cy="179387"/>
          </a:xfrm>
          <a:custGeom>
            <a:avLst/>
            <a:gdLst>
              <a:gd name="T0" fmla="*/ 2147483647 w 1377"/>
              <a:gd name="T1" fmla="*/ 0 h 138"/>
              <a:gd name="T2" fmla="*/ 2147483647 w 1377"/>
              <a:gd name="T3" fmla="*/ 2147483647 h 138"/>
              <a:gd name="T4" fmla="*/ 0 w 1377"/>
              <a:gd name="T5" fmla="*/ 2147483647 h 138"/>
              <a:gd name="T6" fmla="*/ 0 60000 65536"/>
              <a:gd name="T7" fmla="*/ 0 60000 65536"/>
              <a:gd name="T8" fmla="*/ 0 60000 65536"/>
              <a:gd name="T9" fmla="*/ 0 w 1377"/>
              <a:gd name="T10" fmla="*/ 0 h 138"/>
              <a:gd name="T11" fmla="*/ 1377 w 1377"/>
              <a:gd name="T12" fmla="*/ 138 h 138"/>
            </a:gdLst>
            <a:ahLst/>
            <a:cxnLst>
              <a:cxn ang="T6">
                <a:pos x="T0" y="T1"/>
              </a:cxn>
              <a:cxn ang="T7">
                <a:pos x="T2" y="T3"/>
              </a:cxn>
              <a:cxn ang="T8">
                <a:pos x="T4" y="T5"/>
              </a:cxn>
            </a:cxnLst>
            <a:rect l="T9" t="T10" r="T11" b="T12"/>
            <a:pathLst>
              <a:path w="1377" h="138">
                <a:moveTo>
                  <a:pt x="1377" y="0"/>
                </a:moveTo>
                <a:lnTo>
                  <a:pt x="680" y="138"/>
                </a:lnTo>
                <a:lnTo>
                  <a:pt x="0" y="2"/>
                </a:lnTo>
              </a:path>
            </a:pathLst>
          </a:custGeom>
          <a:noFill/>
          <a:ln w="9525">
            <a:solidFill>
              <a:srgbClr val="009BB0"/>
            </a:solidFill>
            <a:round/>
            <a:headEnd/>
            <a:tailEnd/>
          </a:ln>
        </p:spPr>
        <p:txBody>
          <a:bodyPr/>
          <a:lstStyle/>
          <a:p>
            <a:endParaRPr lang="en-GB"/>
          </a:p>
        </p:txBody>
      </p:sp>
      <p:sp>
        <p:nvSpPr>
          <p:cNvPr id="3248141" name="Line 13"/>
          <p:cNvSpPr>
            <a:spLocks noChangeShapeType="1"/>
          </p:cNvSpPr>
          <p:nvPr/>
        </p:nvSpPr>
        <p:spPr bwMode="auto">
          <a:xfrm flipH="1">
            <a:off x="2211388" y="5126038"/>
            <a:ext cx="2160587" cy="768350"/>
          </a:xfrm>
          <a:prstGeom prst="line">
            <a:avLst/>
          </a:prstGeom>
          <a:noFill/>
          <a:ln w="9525">
            <a:solidFill>
              <a:srgbClr val="009BB0"/>
            </a:solidFill>
            <a:round/>
            <a:headEnd/>
            <a:tailEnd/>
          </a:ln>
        </p:spPr>
        <p:txBody>
          <a:bodyPr/>
          <a:lstStyle/>
          <a:p>
            <a:endParaRPr lang="en-GB"/>
          </a:p>
        </p:txBody>
      </p:sp>
      <p:sp>
        <p:nvSpPr>
          <p:cNvPr id="67598" name="Freeform 14"/>
          <p:cNvSpPr>
            <a:spLocks/>
          </p:cNvSpPr>
          <p:nvPr/>
        </p:nvSpPr>
        <p:spPr bwMode="auto">
          <a:xfrm>
            <a:off x="2211388" y="2293938"/>
            <a:ext cx="865187" cy="1366837"/>
          </a:xfrm>
          <a:custGeom>
            <a:avLst/>
            <a:gdLst>
              <a:gd name="T0" fmla="*/ 2147483647 w 545"/>
              <a:gd name="T1" fmla="*/ 2147483647 h 861"/>
              <a:gd name="T2" fmla="*/ 0 w 545"/>
              <a:gd name="T3" fmla="*/ 2147483647 h 861"/>
              <a:gd name="T4" fmla="*/ 0 w 545"/>
              <a:gd name="T5" fmla="*/ 0 h 861"/>
              <a:gd name="T6" fmla="*/ 2147483647 w 545"/>
              <a:gd name="T7" fmla="*/ 2147483647 h 861"/>
              <a:gd name="T8" fmla="*/ 0 60000 65536"/>
              <a:gd name="T9" fmla="*/ 0 60000 65536"/>
              <a:gd name="T10" fmla="*/ 0 60000 65536"/>
              <a:gd name="T11" fmla="*/ 0 60000 65536"/>
              <a:gd name="T12" fmla="*/ 0 w 545"/>
              <a:gd name="T13" fmla="*/ 0 h 861"/>
              <a:gd name="T14" fmla="*/ 545 w 545"/>
              <a:gd name="T15" fmla="*/ 861 h 861"/>
            </a:gdLst>
            <a:ahLst/>
            <a:cxnLst>
              <a:cxn ang="T8">
                <a:pos x="T0" y="T1"/>
              </a:cxn>
              <a:cxn ang="T9">
                <a:pos x="T2" y="T3"/>
              </a:cxn>
              <a:cxn ang="T10">
                <a:pos x="T4" y="T5"/>
              </a:cxn>
              <a:cxn ang="T11">
                <a:pos x="T6" y="T7"/>
              </a:cxn>
            </a:cxnLst>
            <a:rect l="T12" t="T13" r="T14" b="T15"/>
            <a:pathLst>
              <a:path w="545" h="861">
                <a:moveTo>
                  <a:pt x="545" y="725"/>
                </a:moveTo>
                <a:lnTo>
                  <a:pt x="0" y="861"/>
                </a:lnTo>
                <a:lnTo>
                  <a:pt x="0" y="0"/>
                </a:lnTo>
                <a:lnTo>
                  <a:pt x="545" y="725"/>
                </a:lnTo>
                <a:close/>
              </a:path>
            </a:pathLst>
          </a:custGeom>
          <a:noFill/>
          <a:ln w="9525">
            <a:noFill/>
            <a:round/>
            <a:headEnd/>
            <a:tailEnd/>
          </a:ln>
        </p:spPr>
        <p:txBody>
          <a:bodyPr/>
          <a:lstStyle/>
          <a:p>
            <a:endParaRPr lang="en-GB"/>
          </a:p>
        </p:txBody>
      </p:sp>
      <p:sp>
        <p:nvSpPr>
          <p:cNvPr id="3248143" name="Text Box 15"/>
          <p:cNvSpPr txBox="1">
            <a:spLocks noChangeArrowheads="1"/>
          </p:cNvSpPr>
          <p:nvPr/>
        </p:nvSpPr>
        <p:spPr bwMode="auto">
          <a:xfrm rot="-600000">
            <a:off x="1984375" y="2789238"/>
            <a:ext cx="1081088" cy="623887"/>
          </a:xfrm>
          <a:prstGeom prst="rect">
            <a:avLst/>
          </a:prstGeom>
          <a:noFill/>
          <a:ln w="9525">
            <a:noFill/>
            <a:miter lim="800000"/>
            <a:headEnd/>
            <a:tailEnd/>
          </a:ln>
        </p:spPr>
        <p:txBody>
          <a:bodyPr>
            <a:spAutoFit/>
          </a:bodyPr>
          <a:lstStyle/>
          <a:p>
            <a:r>
              <a:rPr lang="en-GB">
                <a:latin typeface="Neo Sans" pitchFamily="34" charset="0"/>
                <a:cs typeface="Arial" charset="0"/>
              </a:rPr>
              <a:t>4</a:t>
            </a:r>
          </a:p>
          <a:p>
            <a:r>
              <a:rPr lang="en-GB">
                <a:cs typeface="Arial" charset="0"/>
              </a:rPr>
              <a:t>Clusters</a:t>
            </a:r>
          </a:p>
        </p:txBody>
      </p:sp>
      <p:sp>
        <p:nvSpPr>
          <p:cNvPr id="3248144" name="Text Box 16"/>
          <p:cNvSpPr txBox="1">
            <a:spLocks noChangeArrowheads="1"/>
          </p:cNvSpPr>
          <p:nvPr/>
        </p:nvSpPr>
        <p:spPr bwMode="auto">
          <a:xfrm rot="547328">
            <a:off x="1355725" y="2770188"/>
            <a:ext cx="1081088" cy="623887"/>
          </a:xfrm>
          <a:prstGeom prst="rect">
            <a:avLst/>
          </a:prstGeom>
          <a:noFill/>
          <a:ln w="9525">
            <a:noFill/>
            <a:miter lim="800000"/>
            <a:headEnd/>
            <a:tailEnd/>
          </a:ln>
        </p:spPr>
        <p:txBody>
          <a:bodyPr>
            <a:spAutoFit/>
          </a:bodyPr>
          <a:lstStyle/>
          <a:p>
            <a:r>
              <a:rPr lang="en-GB">
                <a:cs typeface="Arial" charset="0"/>
              </a:rPr>
              <a:t>4</a:t>
            </a:r>
          </a:p>
          <a:p>
            <a:r>
              <a:rPr lang="en-GB">
                <a:cs typeface="Arial" charset="0"/>
              </a:rPr>
              <a:t>Clusters</a:t>
            </a:r>
          </a:p>
        </p:txBody>
      </p:sp>
      <p:sp>
        <p:nvSpPr>
          <p:cNvPr id="3248145" name="Text Box 17"/>
          <p:cNvSpPr txBox="1">
            <a:spLocks noChangeArrowheads="1"/>
          </p:cNvSpPr>
          <p:nvPr/>
        </p:nvSpPr>
        <p:spPr bwMode="auto">
          <a:xfrm rot="-840000">
            <a:off x="2238375" y="3797300"/>
            <a:ext cx="1154113" cy="304800"/>
          </a:xfrm>
          <a:prstGeom prst="rect">
            <a:avLst/>
          </a:prstGeom>
          <a:noFill/>
          <a:ln w="9525">
            <a:noFill/>
            <a:miter lim="800000"/>
            <a:headEnd/>
            <a:tailEnd/>
          </a:ln>
        </p:spPr>
        <p:txBody>
          <a:bodyPr>
            <a:spAutoFit/>
          </a:bodyPr>
          <a:lstStyle/>
          <a:p>
            <a:pPr algn="l"/>
            <a:r>
              <a:rPr lang="en-GB">
                <a:latin typeface="Neo Sans" pitchFamily="34" charset="0"/>
                <a:cs typeface="Arial" charset="0"/>
              </a:rPr>
              <a:t>12 </a:t>
            </a:r>
            <a:r>
              <a:rPr lang="en-GB">
                <a:cs typeface="Arial" charset="0"/>
              </a:rPr>
              <a:t>Sections</a:t>
            </a:r>
          </a:p>
        </p:txBody>
      </p:sp>
      <p:sp>
        <p:nvSpPr>
          <p:cNvPr id="3248146" name="Text Box 18"/>
          <p:cNvSpPr txBox="1">
            <a:spLocks noChangeArrowheads="1"/>
          </p:cNvSpPr>
          <p:nvPr/>
        </p:nvSpPr>
        <p:spPr bwMode="auto">
          <a:xfrm rot="869645">
            <a:off x="1079500" y="3754438"/>
            <a:ext cx="1154113" cy="304800"/>
          </a:xfrm>
          <a:prstGeom prst="rect">
            <a:avLst/>
          </a:prstGeom>
          <a:noFill/>
          <a:ln w="9525">
            <a:noFill/>
            <a:miter lim="800000"/>
            <a:headEnd/>
            <a:tailEnd/>
          </a:ln>
        </p:spPr>
        <p:txBody>
          <a:bodyPr>
            <a:spAutoFit/>
          </a:bodyPr>
          <a:lstStyle/>
          <a:p>
            <a:pPr algn="l"/>
            <a:r>
              <a:rPr lang="en-GB">
                <a:latin typeface="Neo Sans" pitchFamily="34" charset="0"/>
                <a:cs typeface="Arial" charset="0"/>
              </a:rPr>
              <a:t>12 </a:t>
            </a:r>
            <a:r>
              <a:rPr lang="en-GB">
                <a:cs typeface="Arial" charset="0"/>
              </a:rPr>
              <a:t>Sections</a:t>
            </a:r>
          </a:p>
        </p:txBody>
      </p:sp>
      <p:sp>
        <p:nvSpPr>
          <p:cNvPr id="3248147" name="Text Box 19"/>
          <p:cNvSpPr txBox="1">
            <a:spLocks noChangeArrowheads="1"/>
          </p:cNvSpPr>
          <p:nvPr/>
        </p:nvSpPr>
        <p:spPr bwMode="auto">
          <a:xfrm rot="-1034280">
            <a:off x="2268538" y="4724400"/>
            <a:ext cx="1581150" cy="304800"/>
          </a:xfrm>
          <a:prstGeom prst="rect">
            <a:avLst/>
          </a:prstGeom>
          <a:noFill/>
          <a:ln w="9525">
            <a:noFill/>
            <a:miter lim="800000"/>
            <a:headEnd/>
            <a:tailEnd/>
          </a:ln>
        </p:spPr>
        <p:txBody>
          <a:bodyPr>
            <a:spAutoFit/>
          </a:bodyPr>
          <a:lstStyle/>
          <a:p>
            <a:r>
              <a:rPr lang="en-GB">
                <a:cs typeface="Arial" charset="0"/>
              </a:rPr>
              <a:t>36 Facets</a:t>
            </a:r>
          </a:p>
        </p:txBody>
      </p:sp>
      <p:sp>
        <p:nvSpPr>
          <p:cNvPr id="3248148" name="Text Box 20"/>
          <p:cNvSpPr txBox="1">
            <a:spLocks noChangeArrowheads="1"/>
          </p:cNvSpPr>
          <p:nvPr/>
        </p:nvSpPr>
        <p:spPr bwMode="auto">
          <a:xfrm rot="986005">
            <a:off x="423863" y="4686300"/>
            <a:ext cx="1581150" cy="304800"/>
          </a:xfrm>
          <a:prstGeom prst="rect">
            <a:avLst/>
          </a:prstGeom>
          <a:noFill/>
          <a:ln w="9525">
            <a:noFill/>
            <a:miter lim="800000"/>
            <a:headEnd/>
            <a:tailEnd/>
          </a:ln>
        </p:spPr>
        <p:txBody>
          <a:bodyPr>
            <a:spAutoFit/>
          </a:bodyPr>
          <a:lstStyle/>
          <a:p>
            <a:r>
              <a:rPr lang="en-GB">
                <a:cs typeface="Arial" charset="0"/>
              </a:rPr>
              <a:t>36 Facets</a:t>
            </a:r>
          </a:p>
        </p:txBody>
      </p:sp>
      <p:sp>
        <p:nvSpPr>
          <p:cNvPr id="3248149" name="Rectangle 21"/>
          <p:cNvSpPr>
            <a:spLocks noChangeArrowheads="1"/>
          </p:cNvSpPr>
          <p:nvPr/>
        </p:nvSpPr>
        <p:spPr bwMode="auto">
          <a:xfrm>
            <a:off x="4067175" y="4149725"/>
            <a:ext cx="2090738" cy="792163"/>
          </a:xfrm>
          <a:prstGeom prst="rect">
            <a:avLst/>
          </a:prstGeom>
          <a:noFill/>
          <a:ln w="9525">
            <a:noFill/>
            <a:miter lim="800000"/>
            <a:headEnd/>
            <a:tailEnd/>
          </a:ln>
        </p:spPr>
        <p:txBody>
          <a:bodyPr wrap="none" anchor="ctr"/>
          <a:lstStyle/>
          <a:p>
            <a:pPr defTabSz="179388">
              <a:lnSpc>
                <a:spcPct val="145000"/>
              </a:lnSpc>
              <a:spcBef>
                <a:spcPct val="0"/>
              </a:spcBef>
            </a:pPr>
            <a:endParaRPr lang="en-GB" sz="2000">
              <a:solidFill>
                <a:srgbClr val="FFFFFF"/>
              </a:solidFill>
              <a:cs typeface="Arial" charset="0"/>
            </a:endParaRPr>
          </a:p>
        </p:txBody>
      </p:sp>
      <p:sp>
        <p:nvSpPr>
          <p:cNvPr id="3248150" name="Rectangle 22"/>
          <p:cNvSpPr>
            <a:spLocks noChangeArrowheads="1"/>
          </p:cNvSpPr>
          <p:nvPr/>
        </p:nvSpPr>
        <p:spPr bwMode="auto">
          <a:xfrm>
            <a:off x="4289425" y="5662613"/>
            <a:ext cx="1693863" cy="503237"/>
          </a:xfrm>
          <a:prstGeom prst="rect">
            <a:avLst/>
          </a:prstGeom>
          <a:noFill/>
          <a:ln w="9525">
            <a:noFill/>
            <a:miter lim="800000"/>
            <a:headEnd/>
            <a:tailEnd/>
          </a:ln>
        </p:spPr>
        <p:txBody>
          <a:bodyPr wrap="none"/>
          <a:lstStyle/>
          <a:p>
            <a:pPr>
              <a:lnSpc>
                <a:spcPct val="145000"/>
              </a:lnSpc>
              <a:spcBef>
                <a:spcPct val="0"/>
              </a:spcBef>
            </a:pPr>
            <a:r>
              <a:rPr lang="en-GB" sz="2000">
                <a:solidFill>
                  <a:srgbClr val="FFFFFF"/>
                </a:solidFill>
                <a:cs typeface="Arial" charset="0"/>
              </a:rPr>
              <a:t>DELIVERY</a:t>
            </a:r>
          </a:p>
        </p:txBody>
      </p:sp>
      <p:sp>
        <p:nvSpPr>
          <p:cNvPr id="3248151" name="Rectangle 23"/>
          <p:cNvSpPr>
            <a:spLocks noChangeArrowheads="1"/>
          </p:cNvSpPr>
          <p:nvPr/>
        </p:nvSpPr>
        <p:spPr bwMode="auto">
          <a:xfrm>
            <a:off x="4213225" y="2638425"/>
            <a:ext cx="1752600" cy="503238"/>
          </a:xfrm>
          <a:prstGeom prst="rect">
            <a:avLst/>
          </a:prstGeom>
          <a:noFill/>
          <a:ln w="9525">
            <a:noFill/>
            <a:miter lim="800000"/>
            <a:headEnd/>
            <a:tailEnd/>
          </a:ln>
        </p:spPr>
        <p:txBody>
          <a:bodyPr wrap="none"/>
          <a:lstStyle/>
          <a:p>
            <a:pPr>
              <a:lnSpc>
                <a:spcPct val="145000"/>
              </a:lnSpc>
              <a:spcBef>
                <a:spcPct val="0"/>
              </a:spcBef>
            </a:pPr>
            <a:r>
              <a:rPr lang="en-GB" sz="2000">
                <a:solidFill>
                  <a:srgbClr val="FFFFFF"/>
                </a:solidFill>
                <a:cs typeface="Arial" charset="0"/>
              </a:rPr>
              <a:t>INFLUENCE</a:t>
            </a:r>
          </a:p>
        </p:txBody>
      </p:sp>
      <p:sp>
        <p:nvSpPr>
          <p:cNvPr id="3248152" name="Rectangle 24"/>
          <p:cNvSpPr>
            <a:spLocks noChangeArrowheads="1"/>
          </p:cNvSpPr>
          <p:nvPr/>
        </p:nvSpPr>
        <p:spPr bwMode="auto">
          <a:xfrm>
            <a:off x="6223000" y="779463"/>
            <a:ext cx="1709738" cy="1857375"/>
          </a:xfrm>
          <a:prstGeom prst="rect">
            <a:avLst/>
          </a:prstGeom>
          <a:noFill/>
          <a:ln w="9525">
            <a:noFill/>
            <a:miter lim="800000"/>
            <a:headEnd/>
            <a:tailEnd/>
          </a:ln>
        </p:spPr>
        <p:txBody>
          <a:bodyPr>
            <a:spAutoFit/>
          </a:bodyPr>
          <a:lstStyle/>
          <a:p>
            <a:pPr algn="l">
              <a:lnSpc>
                <a:spcPct val="200000"/>
              </a:lnSpc>
              <a:spcBef>
                <a:spcPct val="0"/>
              </a:spcBef>
            </a:pPr>
            <a:r>
              <a:rPr lang="en-GB">
                <a:cs typeface="Arial" charset="0"/>
              </a:rPr>
              <a:t>Evaluative</a:t>
            </a:r>
          </a:p>
          <a:p>
            <a:pPr algn="l">
              <a:lnSpc>
                <a:spcPct val="200000"/>
              </a:lnSpc>
              <a:spcBef>
                <a:spcPct val="0"/>
              </a:spcBef>
            </a:pPr>
            <a:r>
              <a:rPr lang="en-GB">
                <a:cs typeface="Arial" charset="0"/>
              </a:rPr>
              <a:t>Investigative Imaginative</a:t>
            </a:r>
          </a:p>
          <a:p>
            <a:pPr algn="l">
              <a:lnSpc>
                <a:spcPct val="200000"/>
              </a:lnSpc>
              <a:spcBef>
                <a:spcPct val="0"/>
              </a:spcBef>
            </a:pPr>
            <a:endParaRPr lang="en-GB" sz="1600">
              <a:cs typeface="Arial" charset="0"/>
            </a:endParaRPr>
          </a:p>
        </p:txBody>
      </p:sp>
      <p:sp>
        <p:nvSpPr>
          <p:cNvPr id="3248153" name="Rectangle 25"/>
          <p:cNvSpPr>
            <a:spLocks noChangeArrowheads="1"/>
          </p:cNvSpPr>
          <p:nvPr/>
        </p:nvSpPr>
        <p:spPr bwMode="auto">
          <a:xfrm>
            <a:off x="6223000" y="2205038"/>
            <a:ext cx="1657350" cy="1368425"/>
          </a:xfrm>
          <a:prstGeom prst="rect">
            <a:avLst/>
          </a:prstGeom>
          <a:noFill/>
          <a:ln w="9525">
            <a:noFill/>
            <a:miter lim="800000"/>
            <a:headEnd/>
            <a:tailEnd/>
          </a:ln>
        </p:spPr>
        <p:txBody>
          <a:bodyPr>
            <a:spAutoFit/>
          </a:bodyPr>
          <a:lstStyle/>
          <a:p>
            <a:pPr algn="l">
              <a:lnSpc>
                <a:spcPct val="200000"/>
              </a:lnSpc>
              <a:spcBef>
                <a:spcPct val="0"/>
              </a:spcBef>
            </a:pPr>
            <a:r>
              <a:rPr lang="en-GB">
                <a:cs typeface="Arial" charset="0"/>
              </a:rPr>
              <a:t>Sociable</a:t>
            </a:r>
          </a:p>
          <a:p>
            <a:pPr algn="l">
              <a:lnSpc>
                <a:spcPct val="200000"/>
              </a:lnSpc>
              <a:spcBef>
                <a:spcPct val="0"/>
              </a:spcBef>
            </a:pPr>
            <a:r>
              <a:rPr lang="en-GB">
                <a:cs typeface="Arial" charset="0"/>
              </a:rPr>
              <a:t>Impactful</a:t>
            </a:r>
          </a:p>
          <a:p>
            <a:pPr algn="l">
              <a:lnSpc>
                <a:spcPct val="200000"/>
              </a:lnSpc>
              <a:spcBef>
                <a:spcPct val="0"/>
              </a:spcBef>
            </a:pPr>
            <a:r>
              <a:rPr lang="en-GB">
                <a:cs typeface="Arial" charset="0"/>
              </a:rPr>
              <a:t>Assertive</a:t>
            </a:r>
          </a:p>
        </p:txBody>
      </p:sp>
      <p:sp>
        <p:nvSpPr>
          <p:cNvPr id="3248154" name="Rectangle 26"/>
          <p:cNvSpPr>
            <a:spLocks noChangeArrowheads="1"/>
          </p:cNvSpPr>
          <p:nvPr/>
        </p:nvSpPr>
        <p:spPr bwMode="auto">
          <a:xfrm>
            <a:off x="6223000" y="5272088"/>
            <a:ext cx="1657350" cy="1368425"/>
          </a:xfrm>
          <a:prstGeom prst="rect">
            <a:avLst/>
          </a:prstGeom>
          <a:noFill/>
          <a:ln w="9525">
            <a:noFill/>
            <a:miter lim="800000"/>
            <a:headEnd/>
            <a:tailEnd/>
          </a:ln>
        </p:spPr>
        <p:txBody>
          <a:bodyPr>
            <a:spAutoFit/>
          </a:bodyPr>
          <a:lstStyle/>
          <a:p>
            <a:pPr algn="l">
              <a:lnSpc>
                <a:spcPct val="200000"/>
              </a:lnSpc>
              <a:spcBef>
                <a:spcPct val="0"/>
              </a:spcBef>
            </a:pPr>
            <a:r>
              <a:rPr lang="en-GB">
                <a:cs typeface="Arial" charset="0"/>
              </a:rPr>
              <a:t>Conscientious</a:t>
            </a:r>
          </a:p>
          <a:p>
            <a:pPr algn="l">
              <a:lnSpc>
                <a:spcPct val="200000"/>
              </a:lnSpc>
              <a:spcBef>
                <a:spcPct val="0"/>
              </a:spcBef>
            </a:pPr>
            <a:r>
              <a:rPr lang="en-GB">
                <a:cs typeface="Arial" charset="0"/>
              </a:rPr>
              <a:t>Structured</a:t>
            </a:r>
          </a:p>
          <a:p>
            <a:pPr algn="l">
              <a:lnSpc>
                <a:spcPct val="200000"/>
              </a:lnSpc>
              <a:spcBef>
                <a:spcPct val="0"/>
              </a:spcBef>
            </a:pPr>
            <a:r>
              <a:rPr lang="en-GB">
                <a:cs typeface="Arial" charset="0"/>
              </a:rPr>
              <a:t>Driven</a:t>
            </a:r>
          </a:p>
        </p:txBody>
      </p:sp>
      <p:sp>
        <p:nvSpPr>
          <p:cNvPr id="3248155" name="Rectangle 27"/>
          <p:cNvSpPr>
            <a:spLocks noChangeArrowheads="1"/>
          </p:cNvSpPr>
          <p:nvPr/>
        </p:nvSpPr>
        <p:spPr bwMode="auto">
          <a:xfrm>
            <a:off x="6223000" y="3789363"/>
            <a:ext cx="1512888" cy="1368425"/>
          </a:xfrm>
          <a:prstGeom prst="rect">
            <a:avLst/>
          </a:prstGeom>
          <a:noFill/>
          <a:ln w="9525">
            <a:noFill/>
            <a:miter lim="800000"/>
            <a:headEnd/>
            <a:tailEnd/>
          </a:ln>
        </p:spPr>
        <p:txBody>
          <a:bodyPr>
            <a:spAutoFit/>
          </a:bodyPr>
          <a:lstStyle/>
          <a:p>
            <a:pPr algn="l">
              <a:lnSpc>
                <a:spcPct val="200000"/>
              </a:lnSpc>
              <a:spcBef>
                <a:spcPct val="0"/>
              </a:spcBef>
            </a:pPr>
            <a:r>
              <a:rPr lang="en-GB">
                <a:cs typeface="Arial" charset="0"/>
              </a:rPr>
              <a:t>Resilient</a:t>
            </a:r>
          </a:p>
          <a:p>
            <a:pPr algn="l">
              <a:lnSpc>
                <a:spcPct val="200000"/>
              </a:lnSpc>
              <a:spcBef>
                <a:spcPct val="0"/>
              </a:spcBef>
            </a:pPr>
            <a:r>
              <a:rPr lang="en-GB">
                <a:cs typeface="Arial" charset="0"/>
              </a:rPr>
              <a:t>Flexible</a:t>
            </a:r>
          </a:p>
          <a:p>
            <a:pPr algn="l">
              <a:lnSpc>
                <a:spcPct val="200000"/>
              </a:lnSpc>
              <a:spcBef>
                <a:spcPct val="0"/>
              </a:spcBef>
            </a:pPr>
            <a:r>
              <a:rPr lang="en-GB">
                <a:cs typeface="Arial" charset="0"/>
              </a:rPr>
              <a:t>Supportive</a:t>
            </a:r>
          </a:p>
        </p:txBody>
      </p:sp>
      <p:grpSp>
        <p:nvGrpSpPr>
          <p:cNvPr id="2" name="Group 28"/>
          <p:cNvGrpSpPr>
            <a:grpSpLocks/>
          </p:cNvGrpSpPr>
          <p:nvPr/>
        </p:nvGrpSpPr>
        <p:grpSpPr bwMode="auto">
          <a:xfrm>
            <a:off x="7750175" y="981075"/>
            <a:ext cx="722313" cy="5543550"/>
            <a:chOff x="4882" y="126"/>
            <a:chExt cx="455" cy="4133"/>
          </a:xfrm>
        </p:grpSpPr>
        <p:grpSp>
          <p:nvGrpSpPr>
            <p:cNvPr id="3" name="Group 29"/>
            <p:cNvGrpSpPr>
              <a:grpSpLocks/>
            </p:cNvGrpSpPr>
            <p:nvPr/>
          </p:nvGrpSpPr>
          <p:grpSpPr bwMode="auto">
            <a:xfrm>
              <a:off x="4882" y="736"/>
              <a:ext cx="453" cy="172"/>
              <a:chOff x="4694" y="966"/>
              <a:chExt cx="453" cy="172"/>
            </a:xfrm>
          </p:grpSpPr>
          <p:sp>
            <p:nvSpPr>
              <p:cNvPr id="67672" name="Line 30"/>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67673" name="Line 31"/>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67674" name="Line 32"/>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67675" name="Line 33"/>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4" name="Group 34"/>
            <p:cNvGrpSpPr>
              <a:grpSpLocks/>
            </p:cNvGrpSpPr>
            <p:nvPr/>
          </p:nvGrpSpPr>
          <p:grpSpPr bwMode="auto">
            <a:xfrm>
              <a:off x="4882" y="126"/>
              <a:ext cx="453" cy="172"/>
              <a:chOff x="4694" y="966"/>
              <a:chExt cx="453" cy="172"/>
            </a:xfrm>
          </p:grpSpPr>
          <p:sp>
            <p:nvSpPr>
              <p:cNvPr id="67668" name="Line 35"/>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67669" name="Line 36"/>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67670" name="Line 37"/>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67671" name="Line 38"/>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5" name="Group 39"/>
            <p:cNvGrpSpPr>
              <a:grpSpLocks/>
            </p:cNvGrpSpPr>
            <p:nvPr/>
          </p:nvGrpSpPr>
          <p:grpSpPr bwMode="auto">
            <a:xfrm>
              <a:off x="4882" y="444"/>
              <a:ext cx="453" cy="172"/>
              <a:chOff x="4694" y="966"/>
              <a:chExt cx="453" cy="172"/>
            </a:xfrm>
          </p:grpSpPr>
          <p:sp>
            <p:nvSpPr>
              <p:cNvPr id="67664" name="Line 40"/>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67665" name="Line 41"/>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67666" name="Line 42"/>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67667" name="Line 43"/>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6" name="Group 44"/>
            <p:cNvGrpSpPr>
              <a:grpSpLocks/>
            </p:cNvGrpSpPr>
            <p:nvPr/>
          </p:nvGrpSpPr>
          <p:grpSpPr bwMode="auto">
            <a:xfrm>
              <a:off x="4883" y="1841"/>
              <a:ext cx="453" cy="172"/>
              <a:chOff x="4694" y="966"/>
              <a:chExt cx="453" cy="172"/>
            </a:xfrm>
          </p:grpSpPr>
          <p:sp>
            <p:nvSpPr>
              <p:cNvPr id="67660" name="Line 45"/>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67661" name="Line 46"/>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67662" name="Line 47"/>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67663" name="Line 48"/>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7" name="Group 49"/>
            <p:cNvGrpSpPr>
              <a:grpSpLocks/>
            </p:cNvGrpSpPr>
            <p:nvPr/>
          </p:nvGrpSpPr>
          <p:grpSpPr bwMode="auto">
            <a:xfrm>
              <a:off x="4884" y="1204"/>
              <a:ext cx="453" cy="172"/>
              <a:chOff x="4694" y="966"/>
              <a:chExt cx="453" cy="172"/>
            </a:xfrm>
          </p:grpSpPr>
          <p:sp>
            <p:nvSpPr>
              <p:cNvPr id="67656" name="Line 50"/>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67657" name="Line 51"/>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67658" name="Line 52"/>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67659" name="Line 53"/>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8" name="Group 54"/>
            <p:cNvGrpSpPr>
              <a:grpSpLocks/>
            </p:cNvGrpSpPr>
            <p:nvPr/>
          </p:nvGrpSpPr>
          <p:grpSpPr bwMode="auto">
            <a:xfrm>
              <a:off x="4884" y="1531"/>
              <a:ext cx="453" cy="172"/>
              <a:chOff x="4694" y="966"/>
              <a:chExt cx="453" cy="172"/>
            </a:xfrm>
          </p:grpSpPr>
          <p:sp>
            <p:nvSpPr>
              <p:cNvPr id="67652" name="Line 55"/>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67653" name="Line 56"/>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67654" name="Line 57"/>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67655" name="Line 58"/>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9" name="Group 59"/>
            <p:cNvGrpSpPr>
              <a:grpSpLocks/>
            </p:cNvGrpSpPr>
            <p:nvPr/>
          </p:nvGrpSpPr>
          <p:grpSpPr bwMode="auto">
            <a:xfrm>
              <a:off x="4882" y="2964"/>
              <a:ext cx="453" cy="172"/>
              <a:chOff x="4694" y="966"/>
              <a:chExt cx="453" cy="172"/>
            </a:xfrm>
          </p:grpSpPr>
          <p:sp>
            <p:nvSpPr>
              <p:cNvPr id="67648" name="Line 60"/>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67649" name="Line 61"/>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67650" name="Line 62"/>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67651" name="Line 63"/>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10" name="Group 64"/>
            <p:cNvGrpSpPr>
              <a:grpSpLocks/>
            </p:cNvGrpSpPr>
            <p:nvPr/>
          </p:nvGrpSpPr>
          <p:grpSpPr bwMode="auto">
            <a:xfrm>
              <a:off x="4882" y="2354"/>
              <a:ext cx="453" cy="172"/>
              <a:chOff x="4694" y="966"/>
              <a:chExt cx="453" cy="172"/>
            </a:xfrm>
          </p:grpSpPr>
          <p:sp>
            <p:nvSpPr>
              <p:cNvPr id="67644" name="Line 65"/>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67645" name="Line 66"/>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67646" name="Line 67"/>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67647" name="Line 68"/>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11" name="Group 69"/>
            <p:cNvGrpSpPr>
              <a:grpSpLocks/>
            </p:cNvGrpSpPr>
            <p:nvPr/>
          </p:nvGrpSpPr>
          <p:grpSpPr bwMode="auto">
            <a:xfrm>
              <a:off x="4882" y="2663"/>
              <a:ext cx="453" cy="172"/>
              <a:chOff x="4694" y="966"/>
              <a:chExt cx="453" cy="172"/>
            </a:xfrm>
          </p:grpSpPr>
          <p:sp>
            <p:nvSpPr>
              <p:cNvPr id="67640" name="Line 70"/>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67641" name="Line 71"/>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67642" name="Line 72"/>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67643" name="Line 73"/>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12" name="Group 74"/>
            <p:cNvGrpSpPr>
              <a:grpSpLocks/>
            </p:cNvGrpSpPr>
            <p:nvPr/>
          </p:nvGrpSpPr>
          <p:grpSpPr bwMode="auto">
            <a:xfrm>
              <a:off x="4882" y="4087"/>
              <a:ext cx="453" cy="172"/>
              <a:chOff x="4694" y="966"/>
              <a:chExt cx="453" cy="172"/>
            </a:xfrm>
          </p:grpSpPr>
          <p:sp>
            <p:nvSpPr>
              <p:cNvPr id="67636" name="Line 75"/>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67637" name="Line 76"/>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67638" name="Line 77"/>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67639" name="Line 78"/>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13" name="Group 79"/>
            <p:cNvGrpSpPr>
              <a:grpSpLocks/>
            </p:cNvGrpSpPr>
            <p:nvPr/>
          </p:nvGrpSpPr>
          <p:grpSpPr bwMode="auto">
            <a:xfrm>
              <a:off x="4882" y="3450"/>
              <a:ext cx="453" cy="172"/>
              <a:chOff x="4694" y="966"/>
              <a:chExt cx="453" cy="172"/>
            </a:xfrm>
          </p:grpSpPr>
          <p:sp>
            <p:nvSpPr>
              <p:cNvPr id="67632" name="Line 80"/>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67633" name="Line 81"/>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67634" name="Line 82"/>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67635" name="Line 83"/>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nvGrpSpPr>
            <p:cNvPr id="14" name="Group 84"/>
            <p:cNvGrpSpPr>
              <a:grpSpLocks/>
            </p:cNvGrpSpPr>
            <p:nvPr/>
          </p:nvGrpSpPr>
          <p:grpSpPr bwMode="auto">
            <a:xfrm>
              <a:off x="4882" y="3777"/>
              <a:ext cx="453" cy="172"/>
              <a:chOff x="4694" y="966"/>
              <a:chExt cx="453" cy="172"/>
            </a:xfrm>
          </p:grpSpPr>
          <p:sp>
            <p:nvSpPr>
              <p:cNvPr id="67628" name="Line 85"/>
              <p:cNvSpPr>
                <a:spLocks noChangeShapeType="1"/>
              </p:cNvSpPr>
              <p:nvPr/>
            </p:nvSpPr>
            <p:spPr bwMode="auto">
              <a:xfrm>
                <a:off x="4694" y="1053"/>
                <a:ext cx="453" cy="0"/>
              </a:xfrm>
              <a:prstGeom prst="line">
                <a:avLst/>
              </a:prstGeom>
              <a:noFill/>
              <a:ln w="6350">
                <a:solidFill>
                  <a:srgbClr val="A1A1A1"/>
                </a:solidFill>
                <a:round/>
                <a:headEnd/>
                <a:tailEnd type="diamond" w="med" len="med"/>
              </a:ln>
            </p:spPr>
            <p:txBody>
              <a:bodyPr/>
              <a:lstStyle/>
              <a:p>
                <a:endParaRPr lang="en-GB"/>
              </a:p>
            </p:txBody>
          </p:sp>
          <p:sp>
            <p:nvSpPr>
              <p:cNvPr id="67629" name="Line 86"/>
              <p:cNvSpPr>
                <a:spLocks noChangeShapeType="1"/>
              </p:cNvSpPr>
              <p:nvPr/>
            </p:nvSpPr>
            <p:spPr bwMode="auto">
              <a:xfrm>
                <a:off x="4920" y="966"/>
                <a:ext cx="0" cy="172"/>
              </a:xfrm>
              <a:prstGeom prst="line">
                <a:avLst/>
              </a:prstGeom>
              <a:noFill/>
              <a:ln w="6350">
                <a:solidFill>
                  <a:srgbClr val="A1A1A1"/>
                </a:solidFill>
                <a:round/>
                <a:headEnd/>
                <a:tailEnd/>
              </a:ln>
            </p:spPr>
            <p:txBody>
              <a:bodyPr/>
              <a:lstStyle/>
              <a:p>
                <a:endParaRPr lang="en-GB"/>
              </a:p>
            </p:txBody>
          </p:sp>
          <p:sp>
            <p:nvSpPr>
              <p:cNvPr id="67630" name="Line 87"/>
              <p:cNvSpPr>
                <a:spLocks noChangeShapeType="1"/>
              </p:cNvSpPr>
              <p:nvPr/>
            </p:nvSpPr>
            <p:spPr bwMode="auto">
              <a:xfrm>
                <a:off x="4920" y="1138"/>
                <a:ext cx="227" cy="0"/>
              </a:xfrm>
              <a:prstGeom prst="line">
                <a:avLst/>
              </a:prstGeom>
              <a:noFill/>
              <a:ln w="6350">
                <a:solidFill>
                  <a:srgbClr val="A1A1A1"/>
                </a:solidFill>
                <a:round/>
                <a:headEnd/>
                <a:tailEnd type="diamond" w="med" len="med"/>
              </a:ln>
            </p:spPr>
            <p:txBody>
              <a:bodyPr/>
              <a:lstStyle/>
              <a:p>
                <a:endParaRPr lang="en-GB"/>
              </a:p>
            </p:txBody>
          </p:sp>
          <p:sp>
            <p:nvSpPr>
              <p:cNvPr id="67631" name="Line 88"/>
              <p:cNvSpPr>
                <a:spLocks noChangeShapeType="1"/>
              </p:cNvSpPr>
              <p:nvPr/>
            </p:nvSpPr>
            <p:spPr bwMode="auto">
              <a:xfrm>
                <a:off x="4920" y="966"/>
                <a:ext cx="227" cy="0"/>
              </a:xfrm>
              <a:prstGeom prst="line">
                <a:avLst/>
              </a:prstGeom>
              <a:noFill/>
              <a:ln w="6350">
                <a:solidFill>
                  <a:srgbClr val="A1A1A1"/>
                </a:solidFill>
                <a:round/>
                <a:headEnd/>
                <a:tailEnd type="diamond" w="med" len="med"/>
              </a:ln>
            </p:spPr>
            <p:txBody>
              <a:bodyPr/>
              <a:lstStyle/>
              <a:p>
                <a:endParaRPr lang="en-GB"/>
              </a:p>
            </p:txBody>
          </p:sp>
        </p:grpSp>
      </p:grpSp>
      <p:sp>
        <p:nvSpPr>
          <p:cNvPr id="3248217" name="AutoShape 89"/>
          <p:cNvSpPr>
            <a:spLocks noChangeArrowheads="1"/>
          </p:cNvSpPr>
          <p:nvPr/>
        </p:nvSpPr>
        <p:spPr bwMode="auto">
          <a:xfrm>
            <a:off x="4284663" y="1341438"/>
            <a:ext cx="1689100" cy="520700"/>
          </a:xfrm>
          <a:prstGeom prst="roundRect">
            <a:avLst>
              <a:gd name="adj" fmla="val 16667"/>
            </a:avLst>
          </a:prstGeom>
          <a:solidFill>
            <a:srgbClr val="5A87C5"/>
          </a:solidFill>
          <a:ln w="9525">
            <a:solidFill>
              <a:srgbClr val="FFFFFF"/>
            </a:solidFill>
            <a:round/>
            <a:headEnd/>
            <a:tailEnd/>
          </a:ln>
        </p:spPr>
        <p:txBody>
          <a:bodyPr wrap="none" anchor="ctr"/>
          <a:lstStyle/>
          <a:p>
            <a:endParaRPr lang="en-GB" sz="2400">
              <a:solidFill>
                <a:srgbClr val="FFFF00"/>
              </a:solidFill>
            </a:endParaRPr>
          </a:p>
        </p:txBody>
      </p:sp>
      <p:sp>
        <p:nvSpPr>
          <p:cNvPr id="3248218" name="Rectangle 90"/>
          <p:cNvSpPr>
            <a:spLocks noChangeArrowheads="1"/>
          </p:cNvSpPr>
          <p:nvPr/>
        </p:nvSpPr>
        <p:spPr bwMode="auto">
          <a:xfrm>
            <a:off x="4365625" y="1339850"/>
            <a:ext cx="1590675" cy="360363"/>
          </a:xfrm>
          <a:prstGeom prst="rect">
            <a:avLst/>
          </a:prstGeom>
          <a:noFill/>
          <a:ln w="9525">
            <a:noFill/>
            <a:miter lim="800000"/>
            <a:headEnd/>
            <a:tailEnd/>
          </a:ln>
        </p:spPr>
        <p:txBody>
          <a:bodyPr wrap="none" lIns="0" anchor="ctr" anchorCtr="1"/>
          <a:lstStyle/>
          <a:p>
            <a:pPr>
              <a:lnSpc>
                <a:spcPct val="145000"/>
              </a:lnSpc>
              <a:spcBef>
                <a:spcPct val="0"/>
              </a:spcBef>
            </a:pPr>
            <a:r>
              <a:rPr lang="en-GB" sz="2000">
                <a:solidFill>
                  <a:srgbClr val="FFFFFF"/>
                </a:solidFill>
                <a:cs typeface="Arial" charset="0"/>
              </a:rPr>
              <a:t>THOUGHT</a:t>
            </a:r>
          </a:p>
        </p:txBody>
      </p:sp>
      <p:sp>
        <p:nvSpPr>
          <p:cNvPr id="3248219" name="Freeform 91"/>
          <p:cNvSpPr>
            <a:spLocks/>
          </p:cNvSpPr>
          <p:nvPr/>
        </p:nvSpPr>
        <p:spPr bwMode="auto">
          <a:xfrm>
            <a:off x="47625" y="5130800"/>
            <a:ext cx="2165350" cy="763588"/>
          </a:xfrm>
          <a:custGeom>
            <a:avLst/>
            <a:gdLst>
              <a:gd name="T0" fmla="*/ 2147483647 w 1364"/>
              <a:gd name="T1" fmla="*/ 2147483647 h 481"/>
              <a:gd name="T2" fmla="*/ 0 w 1364"/>
              <a:gd name="T3" fmla="*/ 0 h 481"/>
              <a:gd name="T4" fmla="*/ 0 60000 65536"/>
              <a:gd name="T5" fmla="*/ 0 60000 65536"/>
              <a:gd name="T6" fmla="*/ 0 w 1364"/>
              <a:gd name="T7" fmla="*/ 0 h 481"/>
              <a:gd name="T8" fmla="*/ 1364 w 1364"/>
              <a:gd name="T9" fmla="*/ 481 h 481"/>
            </a:gdLst>
            <a:ahLst/>
            <a:cxnLst>
              <a:cxn ang="T4">
                <a:pos x="T0" y="T1"/>
              </a:cxn>
              <a:cxn ang="T5">
                <a:pos x="T2" y="T3"/>
              </a:cxn>
            </a:cxnLst>
            <a:rect l="T6" t="T7" r="T8" b="T9"/>
            <a:pathLst>
              <a:path w="1364" h="481">
                <a:moveTo>
                  <a:pt x="1364" y="481"/>
                </a:moveTo>
                <a:lnTo>
                  <a:pt x="0" y="0"/>
                </a:lnTo>
              </a:path>
            </a:pathLst>
          </a:custGeom>
          <a:noFill/>
          <a:ln w="9525">
            <a:solidFill>
              <a:srgbClr val="009BB0"/>
            </a:solidFill>
            <a:round/>
            <a:headEnd/>
            <a:tailEnd/>
          </a:ln>
        </p:spPr>
        <p:txBody>
          <a:bodyPr/>
          <a:lstStyle/>
          <a:p>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48141"/>
                                        </p:tgtEl>
                                        <p:attrNameLst>
                                          <p:attrName>style.visibility</p:attrName>
                                        </p:attrNameLst>
                                      </p:cBhvr>
                                      <p:to>
                                        <p:strVal val="visible"/>
                                      </p:to>
                                    </p:set>
                                    <p:animEffect transition="in" filter="fade">
                                      <p:cBhvr>
                                        <p:cTn id="7" dur="1000"/>
                                        <p:tgtEl>
                                          <p:spTgt spid="324814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248219"/>
                                        </p:tgtEl>
                                        <p:attrNameLst>
                                          <p:attrName>style.visibility</p:attrName>
                                        </p:attrNameLst>
                                      </p:cBhvr>
                                      <p:to>
                                        <p:strVal val="visible"/>
                                      </p:to>
                                    </p:set>
                                    <p:animEffect transition="in" filter="fade">
                                      <p:cBhvr>
                                        <p:cTn id="11" dur="500"/>
                                        <p:tgtEl>
                                          <p:spTgt spid="3248219"/>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248136"/>
                                        </p:tgtEl>
                                        <p:attrNameLst>
                                          <p:attrName>style.visibility</p:attrName>
                                        </p:attrNameLst>
                                      </p:cBhvr>
                                      <p:to>
                                        <p:strVal val="visible"/>
                                      </p:to>
                                    </p:set>
                                    <p:animEffect transition="in" filter="fade">
                                      <p:cBhvr>
                                        <p:cTn id="15" dur="500"/>
                                        <p:tgtEl>
                                          <p:spTgt spid="3248136"/>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3248139"/>
                                        </p:tgtEl>
                                        <p:attrNameLst>
                                          <p:attrName>style.visibility</p:attrName>
                                        </p:attrNameLst>
                                      </p:cBhvr>
                                      <p:to>
                                        <p:strVal val="visible"/>
                                      </p:to>
                                    </p:set>
                                    <p:animEffect transition="in" filter="fade">
                                      <p:cBhvr>
                                        <p:cTn id="19" dur="500"/>
                                        <p:tgtEl>
                                          <p:spTgt spid="3248139"/>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3248135"/>
                                        </p:tgtEl>
                                        <p:attrNameLst>
                                          <p:attrName>style.visibility</p:attrName>
                                        </p:attrNameLst>
                                      </p:cBhvr>
                                      <p:to>
                                        <p:strVal val="visible"/>
                                      </p:to>
                                    </p:set>
                                    <p:animEffect transition="in" filter="fade">
                                      <p:cBhvr>
                                        <p:cTn id="23" dur="500"/>
                                        <p:tgtEl>
                                          <p:spTgt spid="3248135"/>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3248140"/>
                                        </p:tgtEl>
                                        <p:attrNameLst>
                                          <p:attrName>style.visibility</p:attrName>
                                        </p:attrNameLst>
                                      </p:cBhvr>
                                      <p:to>
                                        <p:strVal val="visible"/>
                                      </p:to>
                                    </p:set>
                                    <p:animEffect transition="in" filter="fade">
                                      <p:cBhvr>
                                        <p:cTn id="27" dur="500"/>
                                        <p:tgtEl>
                                          <p:spTgt spid="3248140"/>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3248134"/>
                                        </p:tgtEl>
                                        <p:attrNameLst>
                                          <p:attrName>style.visibility</p:attrName>
                                        </p:attrNameLst>
                                      </p:cBhvr>
                                      <p:to>
                                        <p:strVal val="visible"/>
                                      </p:to>
                                    </p:set>
                                    <p:animEffect transition="in" filter="fade">
                                      <p:cBhvr>
                                        <p:cTn id="31" dur="500"/>
                                        <p:tgtEl>
                                          <p:spTgt spid="3248134"/>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248137"/>
                                        </p:tgtEl>
                                        <p:attrNameLst>
                                          <p:attrName>style.visibility</p:attrName>
                                        </p:attrNameLst>
                                      </p:cBhvr>
                                      <p:to>
                                        <p:strVal val="visible"/>
                                      </p:to>
                                    </p:set>
                                    <p:animEffect transition="in" filter="fade">
                                      <p:cBhvr>
                                        <p:cTn id="35" dur="500"/>
                                        <p:tgtEl>
                                          <p:spTgt spid="3248137"/>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3248138"/>
                                        </p:tgtEl>
                                        <p:attrNameLst>
                                          <p:attrName>style.visibility</p:attrName>
                                        </p:attrNameLst>
                                      </p:cBhvr>
                                      <p:to>
                                        <p:strVal val="visible"/>
                                      </p:to>
                                    </p:set>
                                    <p:animEffect transition="in" filter="fade">
                                      <p:cBhvr>
                                        <p:cTn id="39" dur="500"/>
                                        <p:tgtEl>
                                          <p:spTgt spid="3248138"/>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3248144"/>
                                        </p:tgtEl>
                                        <p:attrNameLst>
                                          <p:attrName>style.visibility</p:attrName>
                                        </p:attrNameLst>
                                      </p:cBhvr>
                                      <p:to>
                                        <p:strVal val="visible"/>
                                      </p:to>
                                    </p:set>
                                    <p:animEffect transition="in" filter="fade">
                                      <p:cBhvr>
                                        <p:cTn id="43" dur="1000"/>
                                        <p:tgtEl>
                                          <p:spTgt spid="324814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248143"/>
                                        </p:tgtEl>
                                        <p:attrNameLst>
                                          <p:attrName>style.visibility</p:attrName>
                                        </p:attrNameLst>
                                      </p:cBhvr>
                                      <p:to>
                                        <p:strVal val="visible"/>
                                      </p:to>
                                    </p:set>
                                    <p:animEffect transition="in" filter="fade">
                                      <p:cBhvr>
                                        <p:cTn id="46" dur="1000"/>
                                        <p:tgtEl>
                                          <p:spTgt spid="3248143"/>
                                        </p:tgtEl>
                                      </p:cBhvr>
                                    </p:animEffect>
                                  </p:childTnLst>
                                </p:cTn>
                              </p:par>
                            </p:childTnLst>
                          </p:cTn>
                        </p:par>
                        <p:par>
                          <p:cTn id="47" fill="hold">
                            <p:stCondLst>
                              <p:cond delay="6000"/>
                            </p:stCondLst>
                            <p:childTnLst>
                              <p:par>
                                <p:cTn id="48" presetID="10" presetClass="entr" presetSubtype="0" fill="hold" grpId="1" nodeType="afterEffect">
                                  <p:stCondLst>
                                    <p:cond delay="0"/>
                                  </p:stCondLst>
                                  <p:childTnLst>
                                    <p:set>
                                      <p:cBhvr>
                                        <p:cTn id="49" dur="1" fill="hold">
                                          <p:stCondLst>
                                            <p:cond delay="0"/>
                                          </p:stCondLst>
                                        </p:cTn>
                                        <p:tgtEl>
                                          <p:spTgt spid="3248145"/>
                                        </p:tgtEl>
                                        <p:attrNameLst>
                                          <p:attrName>style.visibility</p:attrName>
                                        </p:attrNameLst>
                                      </p:cBhvr>
                                      <p:to>
                                        <p:strVal val="visible"/>
                                      </p:to>
                                    </p:set>
                                    <p:animEffect transition="in" filter="fade">
                                      <p:cBhvr>
                                        <p:cTn id="50" dur="1000"/>
                                        <p:tgtEl>
                                          <p:spTgt spid="324814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48146"/>
                                        </p:tgtEl>
                                        <p:attrNameLst>
                                          <p:attrName>style.visibility</p:attrName>
                                        </p:attrNameLst>
                                      </p:cBhvr>
                                      <p:to>
                                        <p:strVal val="visible"/>
                                      </p:to>
                                    </p:set>
                                    <p:animEffect transition="in" filter="fade">
                                      <p:cBhvr>
                                        <p:cTn id="53" dur="1000"/>
                                        <p:tgtEl>
                                          <p:spTgt spid="3248146"/>
                                        </p:tgtEl>
                                      </p:cBhvr>
                                    </p:animEffect>
                                  </p:childTnLst>
                                </p:cTn>
                              </p:par>
                            </p:childTnLst>
                          </p:cTn>
                        </p:par>
                        <p:par>
                          <p:cTn id="54" fill="hold">
                            <p:stCondLst>
                              <p:cond delay="7000"/>
                            </p:stCondLst>
                            <p:childTnLst>
                              <p:par>
                                <p:cTn id="55" presetID="10" presetClass="entr" presetSubtype="0" fill="hold" grpId="1" nodeType="afterEffect">
                                  <p:stCondLst>
                                    <p:cond delay="0"/>
                                  </p:stCondLst>
                                  <p:childTnLst>
                                    <p:set>
                                      <p:cBhvr>
                                        <p:cTn id="56" dur="1" fill="hold">
                                          <p:stCondLst>
                                            <p:cond delay="0"/>
                                          </p:stCondLst>
                                        </p:cTn>
                                        <p:tgtEl>
                                          <p:spTgt spid="3248147"/>
                                        </p:tgtEl>
                                        <p:attrNameLst>
                                          <p:attrName>style.visibility</p:attrName>
                                        </p:attrNameLst>
                                      </p:cBhvr>
                                      <p:to>
                                        <p:strVal val="visible"/>
                                      </p:to>
                                    </p:set>
                                    <p:animEffect transition="in" filter="fade">
                                      <p:cBhvr>
                                        <p:cTn id="57" dur="500"/>
                                        <p:tgtEl>
                                          <p:spTgt spid="324814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248148"/>
                                        </p:tgtEl>
                                        <p:attrNameLst>
                                          <p:attrName>style.visibility</p:attrName>
                                        </p:attrNameLst>
                                      </p:cBhvr>
                                      <p:to>
                                        <p:strVal val="visible"/>
                                      </p:to>
                                    </p:set>
                                    <p:animEffect transition="in" filter="fade">
                                      <p:cBhvr>
                                        <p:cTn id="60" dur="1000"/>
                                        <p:tgtEl>
                                          <p:spTgt spid="3248148"/>
                                        </p:tgtEl>
                                      </p:cBhvr>
                                    </p:animEffect>
                                  </p:childTnLst>
                                </p:cTn>
                              </p:par>
                            </p:childTnLst>
                          </p:cTn>
                        </p:par>
                        <p:par>
                          <p:cTn id="61" fill="hold">
                            <p:stCondLst>
                              <p:cond delay="8000"/>
                            </p:stCondLst>
                            <p:childTnLst>
                              <p:par>
                                <p:cTn id="62" presetID="3" presetClass="emph" presetSubtype="2" fill="hold" grpId="1" nodeType="afterEffect">
                                  <p:stCondLst>
                                    <p:cond delay="0"/>
                                  </p:stCondLst>
                                  <p:childTnLst>
                                    <p:animClr clrSpc="rgb" dir="cw">
                                      <p:cBhvr override="childStyle">
                                        <p:cTn id="63" dur="2000" fill="hold"/>
                                        <p:tgtEl>
                                          <p:spTgt spid="3248143"/>
                                        </p:tgtEl>
                                        <p:attrNameLst>
                                          <p:attrName>style.color</p:attrName>
                                        </p:attrNameLst>
                                      </p:cBhvr>
                                      <p:to>
                                        <a:srgbClr val="000099"/>
                                      </p:to>
                                    </p:animClr>
                                  </p:childTnLst>
                                </p:cTn>
                              </p:par>
                              <p:par>
                                <p:cTn id="64" presetID="3" presetClass="emph" presetSubtype="2" fill="hold" nodeType="withEffect">
                                  <p:stCondLst>
                                    <p:cond delay="0"/>
                                  </p:stCondLst>
                                  <p:childTnLst>
                                    <p:animClr clrSpc="rgb" dir="cw">
                                      <p:cBhvr override="childStyle">
                                        <p:cTn id="65" dur="2000" fill="hold"/>
                                        <p:tgtEl>
                                          <p:spTgt spid="3248144"/>
                                        </p:tgtEl>
                                        <p:attrNameLst>
                                          <p:attrName>style.color</p:attrName>
                                        </p:attrNameLst>
                                      </p:cBhvr>
                                      <p:to>
                                        <a:srgbClr val="000099"/>
                                      </p:to>
                                    </p:animClr>
                                  </p:childTnLst>
                                </p:cTn>
                              </p:par>
                            </p:childTnLst>
                          </p:cTn>
                        </p:par>
                        <p:par>
                          <p:cTn id="66" fill="hold">
                            <p:stCondLst>
                              <p:cond delay="10000"/>
                            </p:stCondLst>
                            <p:childTnLst>
                              <p:par>
                                <p:cTn id="67" presetID="10" presetClass="entr" presetSubtype="0" fill="hold" grpId="0" nodeType="afterEffect">
                                  <p:stCondLst>
                                    <p:cond delay="0"/>
                                  </p:stCondLst>
                                  <p:childTnLst>
                                    <p:set>
                                      <p:cBhvr>
                                        <p:cTn id="68" dur="1" fill="hold">
                                          <p:stCondLst>
                                            <p:cond delay="0"/>
                                          </p:stCondLst>
                                        </p:cTn>
                                        <p:tgtEl>
                                          <p:spTgt spid="3248218"/>
                                        </p:tgtEl>
                                        <p:attrNameLst>
                                          <p:attrName>style.visibility</p:attrName>
                                        </p:attrNameLst>
                                      </p:cBhvr>
                                      <p:to>
                                        <p:strVal val="visible"/>
                                      </p:to>
                                    </p:set>
                                    <p:animEffect transition="in" filter="fade">
                                      <p:cBhvr>
                                        <p:cTn id="69" dur="1000"/>
                                        <p:tgtEl>
                                          <p:spTgt spid="324821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248217"/>
                                        </p:tgtEl>
                                        <p:attrNameLst>
                                          <p:attrName>style.visibility</p:attrName>
                                        </p:attrNameLst>
                                      </p:cBhvr>
                                      <p:to>
                                        <p:strVal val="visible"/>
                                      </p:to>
                                    </p:set>
                                    <p:animEffect transition="in" filter="fade">
                                      <p:cBhvr>
                                        <p:cTn id="72" dur="1000"/>
                                        <p:tgtEl>
                                          <p:spTgt spid="3248217"/>
                                        </p:tgtEl>
                                      </p:cBhvr>
                                    </p:animEffect>
                                  </p:childTnLst>
                                </p:cTn>
                              </p:par>
                            </p:childTnLst>
                          </p:cTn>
                        </p:par>
                        <p:par>
                          <p:cTn id="73" fill="hold">
                            <p:stCondLst>
                              <p:cond delay="11000"/>
                            </p:stCondLst>
                            <p:childTnLst>
                              <p:par>
                                <p:cTn id="74" presetID="10" presetClass="entr" presetSubtype="0" fill="hold" grpId="0" nodeType="afterEffect">
                                  <p:stCondLst>
                                    <p:cond delay="0"/>
                                  </p:stCondLst>
                                  <p:childTnLst>
                                    <p:set>
                                      <p:cBhvr>
                                        <p:cTn id="75" dur="1" fill="hold">
                                          <p:stCondLst>
                                            <p:cond delay="0"/>
                                          </p:stCondLst>
                                        </p:cTn>
                                        <p:tgtEl>
                                          <p:spTgt spid="3248151"/>
                                        </p:tgtEl>
                                        <p:attrNameLst>
                                          <p:attrName>style.visibility</p:attrName>
                                        </p:attrNameLst>
                                      </p:cBhvr>
                                      <p:to>
                                        <p:strVal val="visible"/>
                                      </p:to>
                                    </p:set>
                                    <p:animEffect transition="in" filter="fade">
                                      <p:cBhvr>
                                        <p:cTn id="76" dur="1000"/>
                                        <p:tgtEl>
                                          <p:spTgt spid="324815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248133"/>
                                        </p:tgtEl>
                                        <p:attrNameLst>
                                          <p:attrName>style.visibility</p:attrName>
                                        </p:attrNameLst>
                                      </p:cBhvr>
                                      <p:to>
                                        <p:strVal val="visible"/>
                                      </p:to>
                                    </p:set>
                                    <p:animEffect transition="in" filter="fade">
                                      <p:cBhvr>
                                        <p:cTn id="79" dur="1000"/>
                                        <p:tgtEl>
                                          <p:spTgt spid="3248133"/>
                                        </p:tgtEl>
                                      </p:cBhvr>
                                    </p:animEffect>
                                  </p:childTnLst>
                                </p:cTn>
                              </p:par>
                            </p:childTnLst>
                          </p:cTn>
                        </p:par>
                        <p:par>
                          <p:cTn id="80" fill="hold">
                            <p:stCondLst>
                              <p:cond delay="12000"/>
                            </p:stCondLst>
                            <p:childTnLst>
                              <p:par>
                                <p:cTn id="81" presetID="10" presetClass="entr" presetSubtype="0" fill="hold" grpId="0" nodeType="afterEffect" nodePh="1">
                                  <p:stCondLst>
                                    <p:cond delay="0"/>
                                  </p:stCondLst>
                                  <p:endCondLst>
                                    <p:cond evt="begin" delay="0">
                                      <p:tn val="81"/>
                                    </p:cond>
                                  </p:endCondLst>
                                  <p:childTnLst>
                                    <p:set>
                                      <p:cBhvr>
                                        <p:cTn id="82" dur="1" fill="hold">
                                          <p:stCondLst>
                                            <p:cond delay="0"/>
                                          </p:stCondLst>
                                        </p:cTn>
                                        <p:tgtEl>
                                          <p:spTgt spid="3248149"/>
                                        </p:tgtEl>
                                        <p:attrNameLst>
                                          <p:attrName>style.visibility</p:attrName>
                                        </p:attrNameLst>
                                      </p:cBhvr>
                                      <p:to>
                                        <p:strVal val="visible"/>
                                      </p:to>
                                    </p:set>
                                    <p:animEffect transition="in" filter="fade">
                                      <p:cBhvr>
                                        <p:cTn id="83" dur="1000"/>
                                        <p:tgtEl>
                                          <p:spTgt spid="3248149"/>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248132"/>
                                        </p:tgtEl>
                                        <p:attrNameLst>
                                          <p:attrName>style.visibility</p:attrName>
                                        </p:attrNameLst>
                                      </p:cBhvr>
                                      <p:to>
                                        <p:strVal val="visible"/>
                                      </p:to>
                                    </p:set>
                                    <p:animEffect transition="in" filter="fade">
                                      <p:cBhvr>
                                        <p:cTn id="86" dur="1000"/>
                                        <p:tgtEl>
                                          <p:spTgt spid="3248132"/>
                                        </p:tgtEl>
                                      </p:cBhvr>
                                    </p:animEffect>
                                  </p:childTnLst>
                                </p:cTn>
                              </p:par>
                            </p:childTnLst>
                          </p:cTn>
                        </p:par>
                        <p:par>
                          <p:cTn id="87" fill="hold">
                            <p:stCondLst>
                              <p:cond delay="13000"/>
                            </p:stCondLst>
                            <p:childTnLst>
                              <p:par>
                                <p:cTn id="88" presetID="10" presetClass="entr" presetSubtype="0" fill="hold" grpId="0" nodeType="afterEffect">
                                  <p:stCondLst>
                                    <p:cond delay="0"/>
                                  </p:stCondLst>
                                  <p:childTnLst>
                                    <p:set>
                                      <p:cBhvr>
                                        <p:cTn id="89" dur="1" fill="hold">
                                          <p:stCondLst>
                                            <p:cond delay="0"/>
                                          </p:stCondLst>
                                        </p:cTn>
                                        <p:tgtEl>
                                          <p:spTgt spid="3248150"/>
                                        </p:tgtEl>
                                        <p:attrNameLst>
                                          <p:attrName>style.visibility</p:attrName>
                                        </p:attrNameLst>
                                      </p:cBhvr>
                                      <p:to>
                                        <p:strVal val="visible"/>
                                      </p:to>
                                    </p:set>
                                    <p:animEffect transition="in" filter="fade">
                                      <p:cBhvr>
                                        <p:cTn id="90" dur="1000"/>
                                        <p:tgtEl>
                                          <p:spTgt spid="324815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248131"/>
                                        </p:tgtEl>
                                        <p:attrNameLst>
                                          <p:attrName>style.visibility</p:attrName>
                                        </p:attrNameLst>
                                      </p:cBhvr>
                                      <p:to>
                                        <p:strVal val="visible"/>
                                      </p:to>
                                    </p:set>
                                    <p:animEffect transition="in" filter="fade">
                                      <p:cBhvr>
                                        <p:cTn id="93" dur="1000"/>
                                        <p:tgtEl>
                                          <p:spTgt spid="3248131"/>
                                        </p:tgtEl>
                                      </p:cBhvr>
                                    </p:animEffect>
                                  </p:childTnLst>
                                </p:cTn>
                              </p:par>
                            </p:childTnLst>
                          </p:cTn>
                        </p:par>
                        <p:par>
                          <p:cTn id="94" fill="hold">
                            <p:stCondLst>
                              <p:cond delay="14000"/>
                            </p:stCondLst>
                            <p:childTnLst>
                              <p:par>
                                <p:cTn id="95" presetID="3" presetClass="emph" presetSubtype="2" fill="hold" grpId="2" nodeType="afterEffect">
                                  <p:stCondLst>
                                    <p:cond delay="0"/>
                                  </p:stCondLst>
                                  <p:childTnLst>
                                    <p:animClr clrSpc="rgb" dir="cw">
                                      <p:cBhvr override="childStyle">
                                        <p:cTn id="96" dur="1000" fill="hold"/>
                                        <p:tgtEl>
                                          <p:spTgt spid="3248143"/>
                                        </p:tgtEl>
                                        <p:attrNameLst>
                                          <p:attrName>style.color</p:attrName>
                                        </p:attrNameLst>
                                      </p:cBhvr>
                                      <p:to>
                                        <a:schemeClr val="bg1"/>
                                      </p:to>
                                    </p:animClr>
                                  </p:childTnLst>
                                </p:cTn>
                              </p:par>
                              <p:par>
                                <p:cTn id="97" presetID="3" presetClass="emph" presetSubtype="2" fill="hold" nodeType="withEffect">
                                  <p:stCondLst>
                                    <p:cond delay="0"/>
                                  </p:stCondLst>
                                  <p:childTnLst>
                                    <p:animClr clrSpc="rgb" dir="cw">
                                      <p:cBhvr override="childStyle">
                                        <p:cTn id="98" dur="1000" fill="hold"/>
                                        <p:tgtEl>
                                          <p:spTgt spid="3248144"/>
                                        </p:tgtEl>
                                        <p:attrNameLst>
                                          <p:attrName>style.color</p:attrName>
                                        </p:attrNameLst>
                                      </p:cBhvr>
                                      <p:to>
                                        <a:schemeClr val="bg1"/>
                                      </p:to>
                                    </p:animClr>
                                  </p:childTnLst>
                                </p:cTn>
                              </p:par>
                            </p:childTnLst>
                          </p:cTn>
                        </p:par>
                        <p:par>
                          <p:cTn id="99" fill="hold">
                            <p:stCondLst>
                              <p:cond delay="15000"/>
                            </p:stCondLst>
                            <p:childTnLst>
                              <p:par>
                                <p:cTn id="100" presetID="3" presetClass="emph" presetSubtype="2" fill="hold" grpId="0" nodeType="afterEffect">
                                  <p:stCondLst>
                                    <p:cond delay="0"/>
                                  </p:stCondLst>
                                  <p:childTnLst>
                                    <p:animClr clrSpc="rgb" dir="cw">
                                      <p:cBhvr override="childStyle">
                                        <p:cTn id="101" dur="1000" fill="hold"/>
                                        <p:tgtEl>
                                          <p:spTgt spid="3248145"/>
                                        </p:tgtEl>
                                        <p:attrNameLst>
                                          <p:attrName>style.color</p:attrName>
                                        </p:attrNameLst>
                                      </p:cBhvr>
                                      <p:to>
                                        <a:schemeClr val="accent2"/>
                                      </p:to>
                                    </p:animClr>
                                  </p:childTnLst>
                                </p:cTn>
                              </p:par>
                              <p:par>
                                <p:cTn id="102" presetID="3" presetClass="emph" presetSubtype="2" fill="hold" nodeType="withEffect">
                                  <p:stCondLst>
                                    <p:cond delay="0"/>
                                  </p:stCondLst>
                                  <p:childTnLst>
                                    <p:animClr clrSpc="rgb" dir="cw">
                                      <p:cBhvr override="childStyle">
                                        <p:cTn id="103" dur="1000" fill="hold"/>
                                        <p:tgtEl>
                                          <p:spTgt spid="3248146"/>
                                        </p:tgtEl>
                                        <p:attrNameLst>
                                          <p:attrName>style.color</p:attrName>
                                        </p:attrNameLst>
                                      </p:cBhvr>
                                      <p:to>
                                        <a:schemeClr val="accent2"/>
                                      </p:to>
                                    </p:animClr>
                                  </p:childTnLst>
                                </p:cTn>
                              </p:par>
                            </p:childTnLst>
                          </p:cTn>
                        </p:par>
                        <p:par>
                          <p:cTn id="104" fill="hold">
                            <p:stCondLst>
                              <p:cond delay="16000"/>
                            </p:stCondLst>
                            <p:childTnLst>
                              <p:par>
                                <p:cTn id="105" presetID="10" presetClass="entr" presetSubtype="0" fill="hold" grpId="0" nodeType="afterEffect">
                                  <p:stCondLst>
                                    <p:cond delay="0"/>
                                  </p:stCondLst>
                                  <p:childTnLst>
                                    <p:set>
                                      <p:cBhvr>
                                        <p:cTn id="106" dur="1" fill="hold">
                                          <p:stCondLst>
                                            <p:cond delay="0"/>
                                          </p:stCondLst>
                                        </p:cTn>
                                        <p:tgtEl>
                                          <p:spTgt spid="3248152"/>
                                        </p:tgtEl>
                                        <p:attrNameLst>
                                          <p:attrName>style.visibility</p:attrName>
                                        </p:attrNameLst>
                                      </p:cBhvr>
                                      <p:to>
                                        <p:strVal val="visible"/>
                                      </p:to>
                                    </p:set>
                                    <p:animEffect transition="in" filter="fade">
                                      <p:cBhvr>
                                        <p:cTn id="107" dur="1000"/>
                                        <p:tgtEl>
                                          <p:spTgt spid="3248152"/>
                                        </p:tgtEl>
                                      </p:cBhvr>
                                    </p:animEffect>
                                  </p:childTnLst>
                                </p:cTn>
                              </p:par>
                            </p:childTnLst>
                          </p:cTn>
                        </p:par>
                        <p:par>
                          <p:cTn id="108" fill="hold">
                            <p:stCondLst>
                              <p:cond delay="17000"/>
                            </p:stCondLst>
                            <p:childTnLst>
                              <p:par>
                                <p:cTn id="109" presetID="10" presetClass="entr" presetSubtype="0" fill="hold" grpId="0" nodeType="afterEffect">
                                  <p:stCondLst>
                                    <p:cond delay="0"/>
                                  </p:stCondLst>
                                  <p:childTnLst>
                                    <p:set>
                                      <p:cBhvr>
                                        <p:cTn id="110" dur="1" fill="hold">
                                          <p:stCondLst>
                                            <p:cond delay="0"/>
                                          </p:stCondLst>
                                        </p:cTn>
                                        <p:tgtEl>
                                          <p:spTgt spid="3248153"/>
                                        </p:tgtEl>
                                        <p:attrNameLst>
                                          <p:attrName>style.visibility</p:attrName>
                                        </p:attrNameLst>
                                      </p:cBhvr>
                                      <p:to>
                                        <p:strVal val="visible"/>
                                      </p:to>
                                    </p:set>
                                    <p:animEffect transition="in" filter="fade">
                                      <p:cBhvr>
                                        <p:cTn id="111" dur="1000"/>
                                        <p:tgtEl>
                                          <p:spTgt spid="3248153"/>
                                        </p:tgtEl>
                                      </p:cBhvr>
                                    </p:animEffect>
                                  </p:childTnLst>
                                </p:cTn>
                              </p:par>
                            </p:childTnLst>
                          </p:cTn>
                        </p:par>
                        <p:par>
                          <p:cTn id="112" fill="hold">
                            <p:stCondLst>
                              <p:cond delay="18000"/>
                            </p:stCondLst>
                            <p:childTnLst>
                              <p:par>
                                <p:cTn id="113" presetID="10" presetClass="entr" presetSubtype="0" fill="hold" grpId="0" nodeType="afterEffect">
                                  <p:stCondLst>
                                    <p:cond delay="0"/>
                                  </p:stCondLst>
                                  <p:childTnLst>
                                    <p:set>
                                      <p:cBhvr>
                                        <p:cTn id="114" dur="1" fill="hold">
                                          <p:stCondLst>
                                            <p:cond delay="0"/>
                                          </p:stCondLst>
                                        </p:cTn>
                                        <p:tgtEl>
                                          <p:spTgt spid="3248155"/>
                                        </p:tgtEl>
                                        <p:attrNameLst>
                                          <p:attrName>style.visibility</p:attrName>
                                        </p:attrNameLst>
                                      </p:cBhvr>
                                      <p:to>
                                        <p:strVal val="visible"/>
                                      </p:to>
                                    </p:set>
                                    <p:animEffect transition="in" filter="fade">
                                      <p:cBhvr>
                                        <p:cTn id="115" dur="1000"/>
                                        <p:tgtEl>
                                          <p:spTgt spid="3248155"/>
                                        </p:tgtEl>
                                      </p:cBhvr>
                                    </p:animEffect>
                                  </p:childTnLst>
                                </p:cTn>
                              </p:par>
                            </p:childTnLst>
                          </p:cTn>
                        </p:par>
                        <p:par>
                          <p:cTn id="116" fill="hold">
                            <p:stCondLst>
                              <p:cond delay="19000"/>
                            </p:stCondLst>
                            <p:childTnLst>
                              <p:par>
                                <p:cTn id="117" presetID="10" presetClass="entr" presetSubtype="0" fill="hold" grpId="0" nodeType="afterEffect">
                                  <p:stCondLst>
                                    <p:cond delay="0"/>
                                  </p:stCondLst>
                                  <p:childTnLst>
                                    <p:set>
                                      <p:cBhvr>
                                        <p:cTn id="118" dur="1" fill="hold">
                                          <p:stCondLst>
                                            <p:cond delay="0"/>
                                          </p:stCondLst>
                                        </p:cTn>
                                        <p:tgtEl>
                                          <p:spTgt spid="3248154"/>
                                        </p:tgtEl>
                                        <p:attrNameLst>
                                          <p:attrName>style.visibility</p:attrName>
                                        </p:attrNameLst>
                                      </p:cBhvr>
                                      <p:to>
                                        <p:strVal val="visible"/>
                                      </p:to>
                                    </p:set>
                                    <p:animEffect transition="in" filter="fade">
                                      <p:cBhvr>
                                        <p:cTn id="119" dur="1000"/>
                                        <p:tgtEl>
                                          <p:spTgt spid="3248154"/>
                                        </p:tgtEl>
                                      </p:cBhvr>
                                    </p:animEffect>
                                  </p:childTnLst>
                                </p:cTn>
                              </p:par>
                            </p:childTnLst>
                          </p:cTn>
                        </p:par>
                        <p:par>
                          <p:cTn id="120" fill="hold">
                            <p:stCondLst>
                              <p:cond delay="20000"/>
                            </p:stCondLst>
                            <p:childTnLst>
                              <p:par>
                                <p:cTn id="121" presetID="3" presetClass="emph" presetSubtype="2" fill="hold" grpId="2" nodeType="afterEffect">
                                  <p:stCondLst>
                                    <p:cond delay="0"/>
                                  </p:stCondLst>
                                  <p:childTnLst>
                                    <p:animClr clrSpc="rgb" dir="cw">
                                      <p:cBhvr override="childStyle">
                                        <p:cTn id="122" dur="1000" fill="hold"/>
                                        <p:tgtEl>
                                          <p:spTgt spid="3248145"/>
                                        </p:tgtEl>
                                        <p:attrNameLst>
                                          <p:attrName>style.color</p:attrName>
                                        </p:attrNameLst>
                                      </p:cBhvr>
                                      <p:to>
                                        <a:schemeClr val="bg1"/>
                                      </p:to>
                                    </p:animClr>
                                  </p:childTnLst>
                                </p:cTn>
                              </p:par>
                              <p:par>
                                <p:cTn id="123" presetID="3" presetClass="emph" presetSubtype="2" fill="hold" nodeType="withEffect">
                                  <p:stCondLst>
                                    <p:cond delay="0"/>
                                  </p:stCondLst>
                                  <p:childTnLst>
                                    <p:animClr clrSpc="rgb" dir="cw">
                                      <p:cBhvr override="childStyle">
                                        <p:cTn id="124" dur="1000" fill="hold"/>
                                        <p:tgtEl>
                                          <p:spTgt spid="3248146"/>
                                        </p:tgtEl>
                                        <p:attrNameLst>
                                          <p:attrName>style.color</p:attrName>
                                        </p:attrNameLst>
                                      </p:cBhvr>
                                      <p:to>
                                        <a:schemeClr val="bg1"/>
                                      </p:to>
                                    </p:animClr>
                                  </p:childTnLst>
                                </p:cTn>
                              </p:par>
                            </p:childTnLst>
                          </p:cTn>
                        </p:par>
                        <p:par>
                          <p:cTn id="125" fill="hold">
                            <p:stCondLst>
                              <p:cond delay="21000"/>
                            </p:stCondLst>
                            <p:childTnLst>
                              <p:par>
                                <p:cTn id="126" presetID="3" presetClass="emph" presetSubtype="2" fill="hold" grpId="0" nodeType="afterEffect">
                                  <p:stCondLst>
                                    <p:cond delay="0"/>
                                  </p:stCondLst>
                                  <p:childTnLst>
                                    <p:animClr clrSpc="rgb" dir="cw">
                                      <p:cBhvr override="childStyle">
                                        <p:cTn id="127" dur="1000" fill="hold"/>
                                        <p:tgtEl>
                                          <p:spTgt spid="3248147"/>
                                        </p:tgtEl>
                                        <p:attrNameLst>
                                          <p:attrName>style.color</p:attrName>
                                        </p:attrNameLst>
                                      </p:cBhvr>
                                      <p:to>
                                        <a:schemeClr val="accent2"/>
                                      </p:to>
                                    </p:animClr>
                                  </p:childTnLst>
                                </p:cTn>
                              </p:par>
                              <p:par>
                                <p:cTn id="128" presetID="3" presetClass="emph" presetSubtype="2" fill="hold" nodeType="withEffect">
                                  <p:stCondLst>
                                    <p:cond delay="0"/>
                                  </p:stCondLst>
                                  <p:childTnLst>
                                    <p:animClr clrSpc="rgb" dir="cw">
                                      <p:cBhvr override="childStyle">
                                        <p:cTn id="129" dur="1000" fill="hold"/>
                                        <p:tgtEl>
                                          <p:spTgt spid="3248148"/>
                                        </p:tgtEl>
                                        <p:attrNameLst>
                                          <p:attrName>style.color</p:attrName>
                                        </p:attrNameLst>
                                      </p:cBhvr>
                                      <p:to>
                                        <a:schemeClr val="accent2"/>
                                      </p:to>
                                    </p:animClr>
                                  </p:childTnLst>
                                </p:cTn>
                              </p:par>
                            </p:childTnLst>
                          </p:cTn>
                        </p:par>
                        <p:par>
                          <p:cTn id="130" fill="hold">
                            <p:stCondLst>
                              <p:cond delay="22000"/>
                            </p:stCondLst>
                            <p:childTnLst>
                              <p:par>
                                <p:cTn id="131" presetID="10" presetClass="entr" presetSubtype="0" fill="hold" nodeType="afterEffect">
                                  <p:stCondLst>
                                    <p:cond delay="0"/>
                                  </p:stCondLst>
                                  <p:childTnLst>
                                    <p:set>
                                      <p:cBhvr>
                                        <p:cTn id="132" dur="1" fill="hold">
                                          <p:stCondLst>
                                            <p:cond delay="0"/>
                                          </p:stCondLst>
                                        </p:cTn>
                                        <p:tgtEl>
                                          <p:spTgt spid="2"/>
                                        </p:tgtEl>
                                        <p:attrNameLst>
                                          <p:attrName>style.visibility</p:attrName>
                                        </p:attrNameLst>
                                      </p:cBhvr>
                                      <p:to>
                                        <p:strVal val="visible"/>
                                      </p:to>
                                    </p:set>
                                    <p:animEffect transition="in" filter="fade">
                                      <p:cBhvr>
                                        <p:cTn id="13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8131" grpId="0" animBg="1"/>
      <p:bldP spid="3248132" grpId="0" animBg="1"/>
      <p:bldP spid="3248133" grpId="0" animBg="1"/>
      <p:bldP spid="3248134" grpId="0" animBg="1"/>
      <p:bldP spid="3248135" grpId="0" animBg="1"/>
      <p:bldP spid="3248136" grpId="0" animBg="1"/>
      <p:bldP spid="3248137" grpId="0" animBg="1"/>
      <p:bldP spid="3248138" grpId="0" animBg="1"/>
      <p:bldP spid="3248139" grpId="0" animBg="1"/>
      <p:bldP spid="3248140" grpId="0" animBg="1"/>
      <p:bldP spid="3248141" grpId="0" animBg="1"/>
      <p:bldP spid="3248143" grpId="0"/>
      <p:bldP spid="3248143" grpId="1"/>
      <p:bldP spid="3248143" grpId="2"/>
      <p:bldP spid="3248144" grpId="0"/>
      <p:bldP spid="3248145" grpId="0"/>
      <p:bldP spid="3248145" grpId="1"/>
      <p:bldP spid="3248145" grpId="2"/>
      <p:bldP spid="3248146" grpId="0"/>
      <p:bldP spid="3248147" grpId="0"/>
      <p:bldP spid="3248147" grpId="1"/>
      <p:bldP spid="3248148" grpId="0"/>
      <p:bldP spid="3248149" grpId="0"/>
      <p:bldP spid="3248150" grpId="0"/>
      <p:bldP spid="3248151" grpId="0"/>
      <p:bldP spid="3248152" grpId="0"/>
      <p:bldP spid="3248153" grpId="0"/>
      <p:bldP spid="3248154" grpId="0"/>
      <p:bldP spid="3248155" grpId="0"/>
      <p:bldP spid="3248217" grpId="0" animBg="1"/>
      <p:bldP spid="3248218" grpId="0"/>
      <p:bldP spid="3248219"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7442" name="AutoShape 2"/>
          <p:cNvSpPr>
            <a:spLocks noChangeArrowheads="1"/>
          </p:cNvSpPr>
          <p:nvPr/>
        </p:nvSpPr>
        <p:spPr bwMode="auto">
          <a:xfrm>
            <a:off x="3205163" y="1287463"/>
            <a:ext cx="1439862" cy="434975"/>
          </a:xfrm>
          <a:prstGeom prst="roundRect">
            <a:avLst>
              <a:gd name="adj" fmla="val 16667"/>
            </a:avLst>
          </a:prstGeom>
          <a:solidFill>
            <a:srgbClr val="00D5F2"/>
          </a:solidFill>
          <a:ln w="9525">
            <a:noFill/>
            <a:round/>
            <a:headEnd/>
            <a:tailEnd/>
          </a:ln>
        </p:spPr>
        <p:txBody>
          <a:bodyPr wrap="none" anchor="ctr"/>
          <a:lstStyle/>
          <a:p>
            <a:pPr>
              <a:spcBef>
                <a:spcPct val="0"/>
              </a:spcBef>
            </a:pPr>
            <a:r>
              <a:rPr lang="en-GB" sz="1600">
                <a:solidFill>
                  <a:srgbClr val="FFFFFF"/>
                </a:solidFill>
              </a:rPr>
              <a:t>INFLUENCE</a:t>
            </a:r>
          </a:p>
        </p:txBody>
      </p:sp>
      <p:sp>
        <p:nvSpPr>
          <p:cNvPr id="3517443" name="AutoShape 3"/>
          <p:cNvSpPr>
            <a:spLocks noChangeArrowheads="1"/>
          </p:cNvSpPr>
          <p:nvPr/>
        </p:nvSpPr>
        <p:spPr bwMode="auto">
          <a:xfrm>
            <a:off x="1577975" y="2411413"/>
            <a:ext cx="1439863" cy="434975"/>
          </a:xfrm>
          <a:prstGeom prst="roundRect">
            <a:avLst>
              <a:gd name="adj" fmla="val 16667"/>
            </a:avLst>
          </a:prstGeom>
          <a:solidFill>
            <a:srgbClr val="009999"/>
          </a:solidFill>
          <a:ln w="9525">
            <a:noFill/>
            <a:round/>
            <a:headEnd/>
            <a:tailEnd/>
          </a:ln>
        </p:spPr>
        <p:txBody>
          <a:bodyPr wrap="none" anchor="ctr"/>
          <a:lstStyle/>
          <a:p>
            <a:pPr>
              <a:spcBef>
                <a:spcPct val="0"/>
              </a:spcBef>
            </a:pPr>
            <a:r>
              <a:rPr lang="en-GB" sz="1600">
                <a:solidFill>
                  <a:srgbClr val="EAEAEA"/>
                </a:solidFill>
              </a:rPr>
              <a:t>Sociable </a:t>
            </a:r>
          </a:p>
        </p:txBody>
      </p:sp>
      <p:sp>
        <p:nvSpPr>
          <p:cNvPr id="3517444" name="AutoShape 4"/>
          <p:cNvSpPr>
            <a:spLocks noChangeArrowheads="1"/>
          </p:cNvSpPr>
          <p:nvPr/>
        </p:nvSpPr>
        <p:spPr bwMode="auto">
          <a:xfrm>
            <a:off x="3184525" y="2411413"/>
            <a:ext cx="1439863" cy="434975"/>
          </a:xfrm>
          <a:prstGeom prst="roundRect">
            <a:avLst>
              <a:gd name="adj" fmla="val 16667"/>
            </a:avLst>
          </a:prstGeom>
          <a:solidFill>
            <a:srgbClr val="009999"/>
          </a:solidFill>
          <a:ln w="9525">
            <a:noFill/>
            <a:round/>
            <a:headEnd/>
            <a:tailEnd/>
          </a:ln>
        </p:spPr>
        <p:txBody>
          <a:bodyPr wrap="none" anchor="ctr"/>
          <a:lstStyle/>
          <a:p>
            <a:pPr>
              <a:spcBef>
                <a:spcPct val="0"/>
              </a:spcBef>
            </a:pPr>
            <a:r>
              <a:rPr lang="en-GB" sz="1600">
                <a:solidFill>
                  <a:srgbClr val="FFFFFF"/>
                </a:solidFill>
              </a:rPr>
              <a:t>Impactful</a:t>
            </a:r>
          </a:p>
        </p:txBody>
      </p:sp>
      <p:sp>
        <p:nvSpPr>
          <p:cNvPr id="3517445" name="AutoShape 5"/>
          <p:cNvSpPr>
            <a:spLocks noChangeArrowheads="1"/>
          </p:cNvSpPr>
          <p:nvPr/>
        </p:nvSpPr>
        <p:spPr bwMode="auto">
          <a:xfrm>
            <a:off x="4724400" y="2411413"/>
            <a:ext cx="1439863" cy="434975"/>
          </a:xfrm>
          <a:prstGeom prst="roundRect">
            <a:avLst>
              <a:gd name="adj" fmla="val 16667"/>
            </a:avLst>
          </a:prstGeom>
          <a:solidFill>
            <a:srgbClr val="009999"/>
          </a:solidFill>
          <a:ln w="9525">
            <a:noFill/>
            <a:round/>
            <a:headEnd/>
            <a:tailEnd/>
          </a:ln>
        </p:spPr>
        <p:txBody>
          <a:bodyPr wrap="none" anchor="ctr"/>
          <a:lstStyle/>
          <a:p>
            <a:pPr>
              <a:spcBef>
                <a:spcPct val="0"/>
              </a:spcBef>
            </a:pPr>
            <a:r>
              <a:rPr lang="en-GB" sz="1600">
                <a:solidFill>
                  <a:srgbClr val="EAEAEA"/>
                </a:solidFill>
              </a:rPr>
              <a:t>Assertive</a:t>
            </a:r>
          </a:p>
        </p:txBody>
      </p:sp>
      <p:sp>
        <p:nvSpPr>
          <p:cNvPr id="3517446" name="AutoShape 6"/>
          <p:cNvSpPr>
            <a:spLocks noChangeArrowheads="1"/>
          </p:cNvSpPr>
          <p:nvPr/>
        </p:nvSpPr>
        <p:spPr bwMode="auto">
          <a:xfrm>
            <a:off x="787400" y="4716463"/>
            <a:ext cx="1781175" cy="434975"/>
          </a:xfrm>
          <a:prstGeom prst="roundRect">
            <a:avLst>
              <a:gd name="adj" fmla="val 16667"/>
            </a:avLst>
          </a:prstGeom>
          <a:solidFill>
            <a:srgbClr val="009999"/>
          </a:solidFill>
          <a:ln w="9525">
            <a:noFill/>
            <a:round/>
            <a:headEnd/>
            <a:tailEnd/>
          </a:ln>
        </p:spPr>
        <p:txBody>
          <a:bodyPr wrap="none" anchor="ctr"/>
          <a:lstStyle/>
          <a:p>
            <a:pPr>
              <a:spcBef>
                <a:spcPct val="0"/>
              </a:spcBef>
            </a:pPr>
            <a:r>
              <a:rPr lang="en-GB" sz="1500">
                <a:solidFill>
                  <a:srgbClr val="FFFFFF"/>
                </a:solidFill>
              </a:rPr>
              <a:t>Persuasive</a:t>
            </a:r>
          </a:p>
        </p:txBody>
      </p:sp>
      <p:sp>
        <p:nvSpPr>
          <p:cNvPr id="3517447" name="AutoShape 7"/>
          <p:cNvSpPr>
            <a:spLocks noChangeArrowheads="1"/>
          </p:cNvSpPr>
          <p:nvPr/>
        </p:nvSpPr>
        <p:spPr bwMode="auto">
          <a:xfrm>
            <a:off x="2963863" y="4705350"/>
            <a:ext cx="1882775" cy="434975"/>
          </a:xfrm>
          <a:prstGeom prst="roundRect">
            <a:avLst>
              <a:gd name="adj" fmla="val 16667"/>
            </a:avLst>
          </a:prstGeom>
          <a:solidFill>
            <a:srgbClr val="009999"/>
          </a:solidFill>
          <a:ln w="9525">
            <a:noFill/>
            <a:round/>
            <a:headEnd/>
            <a:tailEnd/>
          </a:ln>
        </p:spPr>
        <p:txBody>
          <a:bodyPr wrap="none" anchor="ctr"/>
          <a:lstStyle/>
          <a:p>
            <a:pPr>
              <a:spcBef>
                <a:spcPct val="0"/>
              </a:spcBef>
            </a:pPr>
            <a:r>
              <a:rPr lang="en-GB" sz="1500">
                <a:solidFill>
                  <a:srgbClr val="FFFFFF"/>
                </a:solidFill>
              </a:rPr>
              <a:t>Presentation Oriented</a:t>
            </a:r>
          </a:p>
        </p:txBody>
      </p:sp>
      <p:sp>
        <p:nvSpPr>
          <p:cNvPr id="3517448" name="AutoShape 8"/>
          <p:cNvSpPr>
            <a:spLocks noChangeArrowheads="1"/>
          </p:cNvSpPr>
          <p:nvPr/>
        </p:nvSpPr>
        <p:spPr bwMode="auto">
          <a:xfrm>
            <a:off x="5106988" y="4724400"/>
            <a:ext cx="1998662" cy="434975"/>
          </a:xfrm>
          <a:prstGeom prst="roundRect">
            <a:avLst>
              <a:gd name="adj" fmla="val 16667"/>
            </a:avLst>
          </a:prstGeom>
          <a:solidFill>
            <a:srgbClr val="009999"/>
          </a:solidFill>
          <a:ln w="9525">
            <a:noFill/>
            <a:round/>
            <a:headEnd/>
            <a:tailEnd/>
          </a:ln>
        </p:spPr>
        <p:txBody>
          <a:bodyPr wrap="none" anchor="ctr"/>
          <a:lstStyle/>
          <a:p>
            <a:pPr>
              <a:spcBef>
                <a:spcPct val="0"/>
              </a:spcBef>
            </a:pPr>
            <a:r>
              <a:rPr lang="en-GB" sz="1500">
                <a:solidFill>
                  <a:srgbClr val="FFFFFF"/>
                </a:solidFill>
              </a:rPr>
              <a:t>Prepared to Disagree</a:t>
            </a:r>
          </a:p>
        </p:txBody>
      </p:sp>
      <p:sp>
        <p:nvSpPr>
          <p:cNvPr id="68617" name="Line 9"/>
          <p:cNvSpPr>
            <a:spLocks noChangeShapeType="1"/>
          </p:cNvSpPr>
          <p:nvPr/>
        </p:nvSpPr>
        <p:spPr bwMode="auto">
          <a:xfrm>
            <a:off x="625475" y="1851025"/>
            <a:ext cx="8058150" cy="0"/>
          </a:xfrm>
          <a:prstGeom prst="line">
            <a:avLst/>
          </a:prstGeom>
          <a:noFill/>
          <a:ln w="9525">
            <a:solidFill>
              <a:schemeClr val="bg2"/>
            </a:solidFill>
            <a:prstDash val="dash"/>
            <a:round/>
            <a:headEnd/>
            <a:tailEnd/>
          </a:ln>
        </p:spPr>
        <p:txBody>
          <a:bodyPr/>
          <a:lstStyle/>
          <a:p>
            <a:endParaRPr lang="en-GB"/>
          </a:p>
        </p:txBody>
      </p:sp>
      <p:sp>
        <p:nvSpPr>
          <p:cNvPr id="68618" name="Text Box 10"/>
          <p:cNvSpPr txBox="1">
            <a:spLocks noChangeArrowheads="1"/>
          </p:cNvSpPr>
          <p:nvPr/>
        </p:nvSpPr>
        <p:spPr bwMode="auto">
          <a:xfrm>
            <a:off x="7078663" y="1320800"/>
            <a:ext cx="1749425" cy="366713"/>
          </a:xfrm>
          <a:prstGeom prst="rect">
            <a:avLst/>
          </a:prstGeom>
          <a:noFill/>
          <a:ln w="9525">
            <a:noFill/>
            <a:miter lim="800000"/>
            <a:headEnd/>
            <a:tailEnd/>
          </a:ln>
        </p:spPr>
        <p:txBody>
          <a:bodyPr>
            <a:spAutoFit/>
          </a:bodyPr>
          <a:lstStyle/>
          <a:p>
            <a:pPr algn="l"/>
            <a:r>
              <a:rPr lang="en-GB" sz="1800"/>
              <a:t>4 CLUSTERS</a:t>
            </a:r>
          </a:p>
        </p:txBody>
      </p:sp>
      <p:sp>
        <p:nvSpPr>
          <p:cNvPr id="68619" name="Line 11"/>
          <p:cNvSpPr>
            <a:spLocks noChangeShapeType="1"/>
          </p:cNvSpPr>
          <p:nvPr/>
        </p:nvSpPr>
        <p:spPr bwMode="auto">
          <a:xfrm>
            <a:off x="623888" y="3038475"/>
            <a:ext cx="8058150" cy="0"/>
          </a:xfrm>
          <a:prstGeom prst="line">
            <a:avLst/>
          </a:prstGeom>
          <a:noFill/>
          <a:ln w="9525">
            <a:solidFill>
              <a:schemeClr val="bg2"/>
            </a:solidFill>
            <a:prstDash val="dash"/>
            <a:round/>
            <a:headEnd/>
            <a:tailEnd/>
          </a:ln>
        </p:spPr>
        <p:txBody>
          <a:bodyPr/>
          <a:lstStyle/>
          <a:p>
            <a:endParaRPr lang="en-GB"/>
          </a:p>
        </p:txBody>
      </p:sp>
      <p:sp>
        <p:nvSpPr>
          <p:cNvPr id="68620" name="Text Box 12"/>
          <p:cNvSpPr txBox="1">
            <a:spLocks noChangeArrowheads="1"/>
          </p:cNvSpPr>
          <p:nvPr/>
        </p:nvSpPr>
        <p:spPr bwMode="auto">
          <a:xfrm>
            <a:off x="7078663" y="2420938"/>
            <a:ext cx="1889125" cy="366712"/>
          </a:xfrm>
          <a:prstGeom prst="rect">
            <a:avLst/>
          </a:prstGeom>
          <a:noFill/>
          <a:ln w="9525">
            <a:noFill/>
            <a:miter lim="800000"/>
            <a:headEnd/>
            <a:tailEnd/>
          </a:ln>
        </p:spPr>
        <p:txBody>
          <a:bodyPr>
            <a:spAutoFit/>
          </a:bodyPr>
          <a:lstStyle/>
          <a:p>
            <a:pPr algn="l"/>
            <a:r>
              <a:rPr lang="en-GB" sz="1800"/>
              <a:t>12 SECTIONS</a:t>
            </a:r>
          </a:p>
        </p:txBody>
      </p:sp>
      <p:sp>
        <p:nvSpPr>
          <p:cNvPr id="68621" name="Line 13"/>
          <p:cNvSpPr>
            <a:spLocks noChangeShapeType="1"/>
          </p:cNvSpPr>
          <p:nvPr/>
        </p:nvSpPr>
        <p:spPr bwMode="auto">
          <a:xfrm>
            <a:off x="620713" y="4202113"/>
            <a:ext cx="8058150" cy="0"/>
          </a:xfrm>
          <a:prstGeom prst="line">
            <a:avLst/>
          </a:prstGeom>
          <a:noFill/>
          <a:ln w="9525">
            <a:solidFill>
              <a:schemeClr val="bg2"/>
            </a:solidFill>
            <a:prstDash val="dash"/>
            <a:round/>
            <a:headEnd/>
            <a:tailEnd/>
          </a:ln>
        </p:spPr>
        <p:txBody>
          <a:bodyPr/>
          <a:lstStyle/>
          <a:p>
            <a:endParaRPr lang="en-GB"/>
          </a:p>
        </p:txBody>
      </p:sp>
      <p:sp>
        <p:nvSpPr>
          <p:cNvPr id="68622" name="Text Box 14"/>
          <p:cNvSpPr txBox="1">
            <a:spLocks noChangeArrowheads="1"/>
          </p:cNvSpPr>
          <p:nvPr/>
        </p:nvSpPr>
        <p:spPr bwMode="auto">
          <a:xfrm>
            <a:off x="7078663" y="3592513"/>
            <a:ext cx="2020887" cy="366712"/>
          </a:xfrm>
          <a:prstGeom prst="rect">
            <a:avLst/>
          </a:prstGeom>
          <a:noFill/>
          <a:ln w="9525">
            <a:noFill/>
            <a:miter lim="800000"/>
            <a:headEnd/>
            <a:tailEnd/>
          </a:ln>
        </p:spPr>
        <p:txBody>
          <a:bodyPr>
            <a:spAutoFit/>
          </a:bodyPr>
          <a:lstStyle/>
          <a:p>
            <a:pPr algn="l"/>
            <a:r>
              <a:rPr lang="en-GB" sz="1800"/>
              <a:t>NO DIMENSIONS!</a:t>
            </a:r>
          </a:p>
        </p:txBody>
      </p:sp>
      <p:sp>
        <p:nvSpPr>
          <p:cNvPr id="68623" name="Text Box 15"/>
          <p:cNvSpPr txBox="1">
            <a:spLocks noChangeArrowheads="1"/>
          </p:cNvSpPr>
          <p:nvPr/>
        </p:nvSpPr>
        <p:spPr bwMode="auto">
          <a:xfrm>
            <a:off x="7078663" y="4705350"/>
            <a:ext cx="2020887" cy="366713"/>
          </a:xfrm>
          <a:prstGeom prst="rect">
            <a:avLst/>
          </a:prstGeom>
          <a:noFill/>
          <a:ln w="9525">
            <a:noFill/>
            <a:miter lim="800000"/>
            <a:headEnd/>
            <a:tailEnd/>
          </a:ln>
        </p:spPr>
        <p:txBody>
          <a:bodyPr>
            <a:spAutoFit/>
          </a:bodyPr>
          <a:lstStyle/>
          <a:p>
            <a:pPr algn="l"/>
            <a:r>
              <a:rPr lang="en-GB" sz="1800"/>
              <a:t>36 FACETS</a:t>
            </a:r>
          </a:p>
        </p:txBody>
      </p:sp>
      <p:grpSp>
        <p:nvGrpSpPr>
          <p:cNvPr id="2" name="Group 16"/>
          <p:cNvGrpSpPr>
            <a:grpSpLocks/>
          </p:cNvGrpSpPr>
          <p:nvPr/>
        </p:nvGrpSpPr>
        <p:grpSpPr bwMode="auto">
          <a:xfrm>
            <a:off x="2176463" y="1725613"/>
            <a:ext cx="3379787" cy="650875"/>
            <a:chOff x="1255" y="963"/>
            <a:chExt cx="2129" cy="410"/>
          </a:xfrm>
        </p:grpSpPr>
        <p:sp>
          <p:nvSpPr>
            <p:cNvPr id="68632" name="Freeform 17"/>
            <p:cNvSpPr>
              <a:spLocks/>
            </p:cNvSpPr>
            <p:nvPr/>
          </p:nvSpPr>
          <p:spPr bwMode="auto">
            <a:xfrm>
              <a:off x="1328" y="963"/>
              <a:ext cx="1995" cy="408"/>
            </a:xfrm>
            <a:custGeom>
              <a:avLst/>
              <a:gdLst>
                <a:gd name="T0" fmla="*/ 0 w 1995"/>
                <a:gd name="T1" fmla="*/ 401 h 408"/>
                <a:gd name="T2" fmla="*/ 0 w 1995"/>
                <a:gd name="T3" fmla="*/ 229 h 408"/>
                <a:gd name="T4" fmla="*/ 1995 w 1995"/>
                <a:gd name="T5" fmla="*/ 226 h 408"/>
                <a:gd name="T6" fmla="*/ 1995 w 1995"/>
                <a:gd name="T7" fmla="*/ 408 h 408"/>
                <a:gd name="T8" fmla="*/ 1995 w 1995"/>
                <a:gd name="T9" fmla="*/ 226 h 408"/>
                <a:gd name="T10" fmla="*/ 1016 w 1995"/>
                <a:gd name="T11" fmla="*/ 226 h 408"/>
                <a:gd name="T12" fmla="*/ 1016 w 1995"/>
                <a:gd name="T13" fmla="*/ 408 h 408"/>
                <a:gd name="T14" fmla="*/ 1016 w 1995"/>
                <a:gd name="T15" fmla="*/ 0 h 408"/>
                <a:gd name="T16" fmla="*/ 0 60000 65536"/>
                <a:gd name="T17" fmla="*/ 0 60000 65536"/>
                <a:gd name="T18" fmla="*/ 0 60000 65536"/>
                <a:gd name="T19" fmla="*/ 0 60000 65536"/>
                <a:gd name="T20" fmla="*/ 0 60000 65536"/>
                <a:gd name="T21" fmla="*/ 0 60000 65536"/>
                <a:gd name="T22" fmla="*/ 0 60000 65536"/>
                <a:gd name="T23" fmla="*/ 0 60000 65536"/>
                <a:gd name="T24" fmla="*/ 0 w 1995"/>
                <a:gd name="T25" fmla="*/ 0 h 408"/>
                <a:gd name="T26" fmla="*/ 1995 w 1995"/>
                <a:gd name="T27" fmla="*/ 408 h 4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95" h="408">
                  <a:moveTo>
                    <a:pt x="0" y="401"/>
                  </a:moveTo>
                  <a:lnTo>
                    <a:pt x="0" y="229"/>
                  </a:lnTo>
                  <a:lnTo>
                    <a:pt x="1995" y="226"/>
                  </a:lnTo>
                  <a:lnTo>
                    <a:pt x="1995" y="408"/>
                  </a:lnTo>
                  <a:lnTo>
                    <a:pt x="1995" y="226"/>
                  </a:lnTo>
                  <a:lnTo>
                    <a:pt x="1016" y="226"/>
                  </a:lnTo>
                  <a:lnTo>
                    <a:pt x="1016" y="408"/>
                  </a:lnTo>
                  <a:lnTo>
                    <a:pt x="1016" y="0"/>
                  </a:lnTo>
                </a:path>
              </a:pathLst>
            </a:custGeom>
            <a:noFill/>
            <a:ln w="12700">
              <a:solidFill>
                <a:schemeClr val="bg2"/>
              </a:solidFill>
              <a:round/>
              <a:headEnd/>
              <a:tailEnd/>
            </a:ln>
          </p:spPr>
          <p:txBody>
            <a:bodyPr/>
            <a:lstStyle/>
            <a:p>
              <a:endParaRPr lang="en-GB"/>
            </a:p>
          </p:txBody>
        </p:sp>
        <p:sp>
          <p:nvSpPr>
            <p:cNvPr id="68633" name="Line 18"/>
            <p:cNvSpPr>
              <a:spLocks noChangeShapeType="1"/>
            </p:cNvSpPr>
            <p:nvPr/>
          </p:nvSpPr>
          <p:spPr bwMode="auto">
            <a:xfrm>
              <a:off x="1255" y="1368"/>
              <a:ext cx="133" cy="0"/>
            </a:xfrm>
            <a:prstGeom prst="line">
              <a:avLst/>
            </a:prstGeom>
            <a:noFill/>
            <a:ln w="12700">
              <a:solidFill>
                <a:schemeClr val="bg2"/>
              </a:solidFill>
              <a:round/>
              <a:headEnd/>
              <a:tailEnd/>
            </a:ln>
          </p:spPr>
          <p:txBody>
            <a:bodyPr/>
            <a:lstStyle/>
            <a:p>
              <a:endParaRPr lang="en-GB"/>
            </a:p>
          </p:txBody>
        </p:sp>
        <p:sp>
          <p:nvSpPr>
            <p:cNvPr id="68634" name="Line 19"/>
            <p:cNvSpPr>
              <a:spLocks noChangeShapeType="1"/>
            </p:cNvSpPr>
            <p:nvPr/>
          </p:nvSpPr>
          <p:spPr bwMode="auto">
            <a:xfrm>
              <a:off x="2271" y="1373"/>
              <a:ext cx="134" cy="0"/>
            </a:xfrm>
            <a:prstGeom prst="line">
              <a:avLst/>
            </a:prstGeom>
            <a:noFill/>
            <a:ln w="12700">
              <a:solidFill>
                <a:schemeClr val="bg2"/>
              </a:solidFill>
              <a:round/>
              <a:headEnd/>
              <a:tailEnd/>
            </a:ln>
          </p:spPr>
          <p:txBody>
            <a:bodyPr/>
            <a:lstStyle/>
            <a:p>
              <a:endParaRPr lang="en-GB"/>
            </a:p>
          </p:txBody>
        </p:sp>
        <p:sp>
          <p:nvSpPr>
            <p:cNvPr id="68635" name="Line 20"/>
            <p:cNvSpPr>
              <a:spLocks noChangeShapeType="1"/>
            </p:cNvSpPr>
            <p:nvPr/>
          </p:nvSpPr>
          <p:spPr bwMode="auto">
            <a:xfrm>
              <a:off x="3251" y="1373"/>
              <a:ext cx="133" cy="0"/>
            </a:xfrm>
            <a:prstGeom prst="line">
              <a:avLst/>
            </a:prstGeom>
            <a:noFill/>
            <a:ln w="12700">
              <a:solidFill>
                <a:schemeClr val="bg2"/>
              </a:solidFill>
              <a:round/>
              <a:headEnd/>
              <a:tailEnd/>
            </a:ln>
          </p:spPr>
          <p:txBody>
            <a:bodyPr/>
            <a:lstStyle/>
            <a:p>
              <a:endParaRPr lang="en-GB"/>
            </a:p>
          </p:txBody>
        </p:sp>
      </p:grpSp>
      <p:grpSp>
        <p:nvGrpSpPr>
          <p:cNvPr id="3" name="Group 21"/>
          <p:cNvGrpSpPr>
            <a:grpSpLocks/>
          </p:cNvGrpSpPr>
          <p:nvPr/>
        </p:nvGrpSpPr>
        <p:grpSpPr bwMode="auto">
          <a:xfrm>
            <a:off x="1516063" y="2881313"/>
            <a:ext cx="4679950" cy="1774825"/>
            <a:chOff x="1255" y="963"/>
            <a:chExt cx="2129" cy="410"/>
          </a:xfrm>
        </p:grpSpPr>
        <p:sp>
          <p:nvSpPr>
            <p:cNvPr id="68628" name="Freeform 22"/>
            <p:cNvSpPr>
              <a:spLocks/>
            </p:cNvSpPr>
            <p:nvPr/>
          </p:nvSpPr>
          <p:spPr bwMode="auto">
            <a:xfrm>
              <a:off x="1328" y="963"/>
              <a:ext cx="1995" cy="408"/>
            </a:xfrm>
            <a:custGeom>
              <a:avLst/>
              <a:gdLst>
                <a:gd name="T0" fmla="*/ 0 w 1995"/>
                <a:gd name="T1" fmla="*/ 401 h 408"/>
                <a:gd name="T2" fmla="*/ 0 w 1995"/>
                <a:gd name="T3" fmla="*/ 229 h 408"/>
                <a:gd name="T4" fmla="*/ 1995 w 1995"/>
                <a:gd name="T5" fmla="*/ 226 h 408"/>
                <a:gd name="T6" fmla="*/ 1995 w 1995"/>
                <a:gd name="T7" fmla="*/ 408 h 408"/>
                <a:gd name="T8" fmla="*/ 1995 w 1995"/>
                <a:gd name="T9" fmla="*/ 226 h 408"/>
                <a:gd name="T10" fmla="*/ 1016 w 1995"/>
                <a:gd name="T11" fmla="*/ 226 h 408"/>
                <a:gd name="T12" fmla="*/ 1016 w 1995"/>
                <a:gd name="T13" fmla="*/ 408 h 408"/>
                <a:gd name="T14" fmla="*/ 1016 w 1995"/>
                <a:gd name="T15" fmla="*/ 0 h 408"/>
                <a:gd name="T16" fmla="*/ 0 60000 65536"/>
                <a:gd name="T17" fmla="*/ 0 60000 65536"/>
                <a:gd name="T18" fmla="*/ 0 60000 65536"/>
                <a:gd name="T19" fmla="*/ 0 60000 65536"/>
                <a:gd name="T20" fmla="*/ 0 60000 65536"/>
                <a:gd name="T21" fmla="*/ 0 60000 65536"/>
                <a:gd name="T22" fmla="*/ 0 60000 65536"/>
                <a:gd name="T23" fmla="*/ 0 60000 65536"/>
                <a:gd name="T24" fmla="*/ 0 w 1995"/>
                <a:gd name="T25" fmla="*/ 0 h 408"/>
                <a:gd name="T26" fmla="*/ 1995 w 1995"/>
                <a:gd name="T27" fmla="*/ 408 h 4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95" h="408">
                  <a:moveTo>
                    <a:pt x="0" y="401"/>
                  </a:moveTo>
                  <a:lnTo>
                    <a:pt x="0" y="229"/>
                  </a:lnTo>
                  <a:lnTo>
                    <a:pt x="1995" y="226"/>
                  </a:lnTo>
                  <a:lnTo>
                    <a:pt x="1995" y="408"/>
                  </a:lnTo>
                  <a:lnTo>
                    <a:pt x="1995" y="226"/>
                  </a:lnTo>
                  <a:lnTo>
                    <a:pt x="1016" y="226"/>
                  </a:lnTo>
                  <a:lnTo>
                    <a:pt x="1016" y="408"/>
                  </a:lnTo>
                  <a:lnTo>
                    <a:pt x="1016" y="0"/>
                  </a:lnTo>
                </a:path>
              </a:pathLst>
            </a:custGeom>
            <a:noFill/>
            <a:ln w="12700">
              <a:solidFill>
                <a:schemeClr val="bg2"/>
              </a:solidFill>
              <a:round/>
              <a:headEnd/>
              <a:tailEnd/>
            </a:ln>
          </p:spPr>
          <p:txBody>
            <a:bodyPr/>
            <a:lstStyle/>
            <a:p>
              <a:endParaRPr lang="en-GB"/>
            </a:p>
          </p:txBody>
        </p:sp>
        <p:sp>
          <p:nvSpPr>
            <p:cNvPr id="68629" name="Line 23"/>
            <p:cNvSpPr>
              <a:spLocks noChangeShapeType="1"/>
            </p:cNvSpPr>
            <p:nvPr/>
          </p:nvSpPr>
          <p:spPr bwMode="auto">
            <a:xfrm>
              <a:off x="1255" y="1368"/>
              <a:ext cx="133" cy="0"/>
            </a:xfrm>
            <a:prstGeom prst="line">
              <a:avLst/>
            </a:prstGeom>
            <a:noFill/>
            <a:ln w="12700">
              <a:solidFill>
                <a:schemeClr val="bg2"/>
              </a:solidFill>
              <a:round/>
              <a:headEnd/>
              <a:tailEnd/>
            </a:ln>
          </p:spPr>
          <p:txBody>
            <a:bodyPr/>
            <a:lstStyle/>
            <a:p>
              <a:endParaRPr lang="en-GB"/>
            </a:p>
          </p:txBody>
        </p:sp>
        <p:sp>
          <p:nvSpPr>
            <p:cNvPr id="68630" name="Line 24"/>
            <p:cNvSpPr>
              <a:spLocks noChangeShapeType="1"/>
            </p:cNvSpPr>
            <p:nvPr/>
          </p:nvSpPr>
          <p:spPr bwMode="auto">
            <a:xfrm>
              <a:off x="2271" y="1373"/>
              <a:ext cx="134" cy="0"/>
            </a:xfrm>
            <a:prstGeom prst="line">
              <a:avLst/>
            </a:prstGeom>
            <a:noFill/>
            <a:ln w="12700">
              <a:solidFill>
                <a:schemeClr val="bg2"/>
              </a:solidFill>
              <a:round/>
              <a:headEnd/>
              <a:tailEnd/>
            </a:ln>
          </p:spPr>
          <p:txBody>
            <a:bodyPr/>
            <a:lstStyle/>
            <a:p>
              <a:endParaRPr lang="en-GB"/>
            </a:p>
          </p:txBody>
        </p:sp>
        <p:sp>
          <p:nvSpPr>
            <p:cNvPr id="68631" name="Line 25"/>
            <p:cNvSpPr>
              <a:spLocks noChangeShapeType="1"/>
            </p:cNvSpPr>
            <p:nvPr/>
          </p:nvSpPr>
          <p:spPr bwMode="auto">
            <a:xfrm>
              <a:off x="3251" y="1373"/>
              <a:ext cx="133" cy="0"/>
            </a:xfrm>
            <a:prstGeom prst="line">
              <a:avLst/>
            </a:prstGeom>
            <a:noFill/>
            <a:ln w="12700">
              <a:solidFill>
                <a:schemeClr val="bg2"/>
              </a:solidFill>
              <a:round/>
              <a:headEnd/>
              <a:tailEnd/>
            </a:ln>
          </p:spPr>
          <p:txBody>
            <a:bodyPr/>
            <a:lstStyle/>
            <a:p>
              <a:endParaRPr lang="en-GB"/>
            </a:p>
          </p:txBody>
        </p:sp>
      </p:grpSp>
      <p:sp>
        <p:nvSpPr>
          <p:cNvPr id="68626" name="Line 26"/>
          <p:cNvSpPr>
            <a:spLocks noChangeShapeType="1"/>
          </p:cNvSpPr>
          <p:nvPr/>
        </p:nvSpPr>
        <p:spPr bwMode="auto">
          <a:xfrm>
            <a:off x="623888" y="5426075"/>
            <a:ext cx="8058150" cy="0"/>
          </a:xfrm>
          <a:prstGeom prst="line">
            <a:avLst/>
          </a:prstGeom>
          <a:noFill/>
          <a:ln w="9525">
            <a:solidFill>
              <a:schemeClr val="bg2"/>
            </a:solidFill>
            <a:prstDash val="dash"/>
            <a:round/>
            <a:headEnd/>
            <a:tailEnd/>
          </a:ln>
        </p:spPr>
        <p:txBody>
          <a:bodyPr/>
          <a:lstStyle/>
          <a:p>
            <a:endParaRPr lang="en-GB"/>
          </a:p>
        </p:txBody>
      </p:sp>
      <p:sp>
        <p:nvSpPr>
          <p:cNvPr id="68627" name="Rectangle 27"/>
          <p:cNvSpPr>
            <a:spLocks noGrp="1" noChangeArrowheads="1"/>
          </p:cNvSpPr>
          <p:nvPr>
            <p:ph type="title"/>
          </p:nvPr>
        </p:nvSpPr>
        <p:spPr>
          <a:xfrm>
            <a:off x="150813" y="223838"/>
            <a:ext cx="6149975" cy="549275"/>
          </a:xfrm>
          <a:noFill/>
        </p:spPr>
        <p:txBody>
          <a:bodyPr/>
          <a:lstStyle/>
          <a:p>
            <a:pPr eaLnBrk="1" hangingPunct="1"/>
            <a:r>
              <a:rPr lang="en-US" smtClean="0"/>
              <a:t>Wave Focus Styles Model Levels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17442"/>
                                        </p:tgtEl>
                                        <p:attrNameLst>
                                          <p:attrName>style.visibility</p:attrName>
                                        </p:attrNameLst>
                                      </p:cBhvr>
                                      <p:to>
                                        <p:strVal val="visible"/>
                                      </p:to>
                                    </p:set>
                                    <p:animEffect transition="in" filter="fade">
                                      <p:cBhvr>
                                        <p:cTn id="7" dur="2000"/>
                                        <p:tgtEl>
                                          <p:spTgt spid="3517442"/>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000"/>
                                        <p:tgtEl>
                                          <p:spTgt spid="2"/>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3517443"/>
                                        </p:tgtEl>
                                        <p:attrNameLst>
                                          <p:attrName>style.visibility</p:attrName>
                                        </p:attrNameLst>
                                      </p:cBhvr>
                                      <p:to>
                                        <p:strVal val="visible"/>
                                      </p:to>
                                    </p:set>
                                    <p:animEffect transition="in" filter="fade">
                                      <p:cBhvr>
                                        <p:cTn id="15" dur="2000"/>
                                        <p:tgtEl>
                                          <p:spTgt spid="3517443"/>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3517444"/>
                                        </p:tgtEl>
                                        <p:attrNameLst>
                                          <p:attrName>style.visibility</p:attrName>
                                        </p:attrNameLst>
                                      </p:cBhvr>
                                      <p:to>
                                        <p:strVal val="visible"/>
                                      </p:to>
                                    </p:set>
                                    <p:animEffect transition="in" filter="fade">
                                      <p:cBhvr>
                                        <p:cTn id="19" dur="2000"/>
                                        <p:tgtEl>
                                          <p:spTgt spid="3517444"/>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3517445"/>
                                        </p:tgtEl>
                                        <p:attrNameLst>
                                          <p:attrName>style.visibility</p:attrName>
                                        </p:attrNameLst>
                                      </p:cBhvr>
                                      <p:to>
                                        <p:strVal val="visible"/>
                                      </p:to>
                                    </p:set>
                                    <p:animEffect transition="in" filter="fade">
                                      <p:cBhvr>
                                        <p:cTn id="23" dur="2000"/>
                                        <p:tgtEl>
                                          <p:spTgt spid="3517445"/>
                                        </p:tgtEl>
                                      </p:cBhvr>
                                    </p:animEffect>
                                  </p:childTnLst>
                                </p:cTn>
                              </p:par>
                            </p:childTnLst>
                          </p:cTn>
                        </p:par>
                        <p:par>
                          <p:cTn id="24" fill="hold">
                            <p:stCondLst>
                              <p:cond delay="10000"/>
                            </p:stCondLst>
                            <p:childTnLst>
                              <p:par>
                                <p:cTn id="25" presetID="1" presetClass="emph" presetSubtype="2" fill="hold" nodeType="afterEffect">
                                  <p:stCondLst>
                                    <p:cond delay="0"/>
                                  </p:stCondLst>
                                  <p:childTnLst>
                                    <p:animClr clrSpc="rgb" dir="cw">
                                      <p:cBhvr>
                                        <p:cTn id="26" dur="2000" fill="hold"/>
                                        <p:tgtEl>
                                          <p:spTgt spid="3517444"/>
                                        </p:tgtEl>
                                        <p:attrNameLst>
                                          <p:attrName>fillcolor</p:attrName>
                                        </p:attrNameLst>
                                      </p:cBhvr>
                                      <p:to>
                                        <a:srgbClr val="00D5F2"/>
                                      </p:to>
                                    </p:animClr>
                                    <p:set>
                                      <p:cBhvr>
                                        <p:cTn id="27" dur="2000" fill="hold"/>
                                        <p:tgtEl>
                                          <p:spTgt spid="3517444"/>
                                        </p:tgtEl>
                                        <p:attrNameLst>
                                          <p:attrName>fill.type</p:attrName>
                                        </p:attrNameLst>
                                      </p:cBhvr>
                                      <p:to>
                                        <p:strVal val="solid"/>
                                      </p:to>
                                    </p:set>
                                    <p:set>
                                      <p:cBhvr>
                                        <p:cTn id="28" dur="2000" fill="hold"/>
                                        <p:tgtEl>
                                          <p:spTgt spid="3517444"/>
                                        </p:tgtEl>
                                        <p:attrNameLst>
                                          <p:attrName>fill.on</p:attrName>
                                        </p:attrNameLst>
                                      </p:cBhvr>
                                      <p:to>
                                        <p:strVal val="true"/>
                                      </p:to>
                                    </p:set>
                                  </p:childTnLst>
                                </p:cTn>
                              </p:par>
                            </p:childTnLst>
                          </p:cTn>
                        </p:par>
                        <p:par>
                          <p:cTn id="29" fill="hold">
                            <p:stCondLst>
                              <p:cond delay="12000"/>
                            </p:stCondLst>
                            <p:childTnLst>
                              <p:par>
                                <p:cTn id="30" presetID="10"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2000"/>
                                        <p:tgtEl>
                                          <p:spTgt spid="3"/>
                                        </p:tgtEl>
                                      </p:cBhvr>
                                    </p:animEffect>
                                  </p:childTnLst>
                                </p:cTn>
                              </p:par>
                            </p:childTnLst>
                          </p:cTn>
                        </p:par>
                        <p:par>
                          <p:cTn id="33" fill="hold">
                            <p:stCondLst>
                              <p:cond delay="14000"/>
                            </p:stCondLst>
                            <p:childTnLst>
                              <p:par>
                                <p:cTn id="34" presetID="10" presetClass="entr" presetSubtype="0" fill="hold" grpId="0" nodeType="afterEffect">
                                  <p:stCondLst>
                                    <p:cond delay="0"/>
                                  </p:stCondLst>
                                  <p:childTnLst>
                                    <p:set>
                                      <p:cBhvr>
                                        <p:cTn id="35" dur="1" fill="hold">
                                          <p:stCondLst>
                                            <p:cond delay="0"/>
                                          </p:stCondLst>
                                        </p:cTn>
                                        <p:tgtEl>
                                          <p:spTgt spid="3517446"/>
                                        </p:tgtEl>
                                        <p:attrNameLst>
                                          <p:attrName>style.visibility</p:attrName>
                                        </p:attrNameLst>
                                      </p:cBhvr>
                                      <p:to>
                                        <p:strVal val="visible"/>
                                      </p:to>
                                    </p:set>
                                    <p:animEffect transition="in" filter="fade">
                                      <p:cBhvr>
                                        <p:cTn id="36" dur="2000"/>
                                        <p:tgtEl>
                                          <p:spTgt spid="3517446"/>
                                        </p:tgtEl>
                                      </p:cBhvr>
                                    </p:animEffect>
                                  </p:childTnLst>
                                </p:cTn>
                              </p:par>
                            </p:childTnLst>
                          </p:cTn>
                        </p:par>
                        <p:par>
                          <p:cTn id="37" fill="hold">
                            <p:stCondLst>
                              <p:cond delay="16000"/>
                            </p:stCondLst>
                            <p:childTnLst>
                              <p:par>
                                <p:cTn id="38" presetID="10" presetClass="entr" presetSubtype="0" fill="hold" grpId="0" nodeType="afterEffect">
                                  <p:stCondLst>
                                    <p:cond delay="0"/>
                                  </p:stCondLst>
                                  <p:childTnLst>
                                    <p:set>
                                      <p:cBhvr>
                                        <p:cTn id="39" dur="1" fill="hold">
                                          <p:stCondLst>
                                            <p:cond delay="0"/>
                                          </p:stCondLst>
                                        </p:cTn>
                                        <p:tgtEl>
                                          <p:spTgt spid="3517447"/>
                                        </p:tgtEl>
                                        <p:attrNameLst>
                                          <p:attrName>style.visibility</p:attrName>
                                        </p:attrNameLst>
                                      </p:cBhvr>
                                      <p:to>
                                        <p:strVal val="visible"/>
                                      </p:to>
                                    </p:set>
                                    <p:animEffect transition="in" filter="fade">
                                      <p:cBhvr>
                                        <p:cTn id="40" dur="2000"/>
                                        <p:tgtEl>
                                          <p:spTgt spid="3517447"/>
                                        </p:tgtEl>
                                      </p:cBhvr>
                                    </p:animEffect>
                                  </p:childTnLst>
                                </p:cTn>
                              </p:par>
                            </p:childTnLst>
                          </p:cTn>
                        </p:par>
                        <p:par>
                          <p:cTn id="41" fill="hold">
                            <p:stCondLst>
                              <p:cond delay="18000"/>
                            </p:stCondLst>
                            <p:childTnLst>
                              <p:par>
                                <p:cTn id="42" presetID="10" presetClass="entr" presetSubtype="0" fill="hold" grpId="0" nodeType="afterEffect">
                                  <p:stCondLst>
                                    <p:cond delay="0"/>
                                  </p:stCondLst>
                                  <p:childTnLst>
                                    <p:set>
                                      <p:cBhvr>
                                        <p:cTn id="43" dur="1" fill="hold">
                                          <p:stCondLst>
                                            <p:cond delay="0"/>
                                          </p:stCondLst>
                                        </p:cTn>
                                        <p:tgtEl>
                                          <p:spTgt spid="3517448"/>
                                        </p:tgtEl>
                                        <p:attrNameLst>
                                          <p:attrName>style.visibility</p:attrName>
                                        </p:attrNameLst>
                                      </p:cBhvr>
                                      <p:to>
                                        <p:strVal val="visible"/>
                                      </p:to>
                                    </p:set>
                                    <p:animEffect transition="in" filter="fade">
                                      <p:cBhvr>
                                        <p:cTn id="44" dur="2000"/>
                                        <p:tgtEl>
                                          <p:spTgt spid="3517448"/>
                                        </p:tgtEl>
                                      </p:cBhvr>
                                    </p:animEffect>
                                  </p:childTnLst>
                                </p:cTn>
                              </p:par>
                            </p:childTnLst>
                          </p:cTn>
                        </p:par>
                        <p:par>
                          <p:cTn id="45" fill="hold">
                            <p:stCondLst>
                              <p:cond delay="20000"/>
                            </p:stCondLst>
                            <p:childTnLst>
                              <p:par>
                                <p:cTn id="46" presetID="1" presetClass="emph" presetSubtype="2" fill="hold" nodeType="afterEffect">
                                  <p:stCondLst>
                                    <p:cond delay="0"/>
                                  </p:stCondLst>
                                  <p:childTnLst>
                                    <p:animClr clrSpc="rgb" dir="cw">
                                      <p:cBhvr>
                                        <p:cTn id="47" dur="2000" fill="hold"/>
                                        <p:tgtEl>
                                          <p:spTgt spid="3517446"/>
                                        </p:tgtEl>
                                        <p:attrNameLst>
                                          <p:attrName>fillcolor</p:attrName>
                                        </p:attrNameLst>
                                      </p:cBhvr>
                                      <p:to>
                                        <a:srgbClr val="00D5F2"/>
                                      </p:to>
                                    </p:animClr>
                                    <p:set>
                                      <p:cBhvr>
                                        <p:cTn id="48" dur="2000" fill="hold"/>
                                        <p:tgtEl>
                                          <p:spTgt spid="3517446"/>
                                        </p:tgtEl>
                                        <p:attrNameLst>
                                          <p:attrName>fill.type</p:attrName>
                                        </p:attrNameLst>
                                      </p:cBhvr>
                                      <p:to>
                                        <p:strVal val="solid"/>
                                      </p:to>
                                    </p:set>
                                    <p:set>
                                      <p:cBhvr>
                                        <p:cTn id="49" dur="2000" fill="hold"/>
                                        <p:tgtEl>
                                          <p:spTgt spid="3517446"/>
                                        </p:tgtEl>
                                        <p:attrNameLst>
                                          <p:attrName>fill.on</p:attrName>
                                        </p:attrNameLst>
                                      </p:cBhvr>
                                      <p:to>
                                        <p:strVal val="true"/>
                                      </p:to>
                                    </p:set>
                                  </p:childTnLst>
                                </p:cTn>
                              </p:par>
                            </p:childTnLst>
                          </p:cTn>
                        </p:par>
                        <p:par>
                          <p:cTn id="50" fill="hold">
                            <p:stCondLst>
                              <p:cond delay="22000"/>
                            </p:stCondLst>
                            <p:childTnLst>
                              <p:par>
                                <p:cTn id="51" presetID="1" presetClass="emph" presetSubtype="2" fill="hold" nodeType="afterEffect">
                                  <p:stCondLst>
                                    <p:cond delay="0"/>
                                  </p:stCondLst>
                                  <p:childTnLst>
                                    <p:animClr clrSpc="rgb" dir="cw">
                                      <p:cBhvr>
                                        <p:cTn id="52" dur="2000" fill="hold"/>
                                        <p:tgtEl>
                                          <p:spTgt spid="3517447"/>
                                        </p:tgtEl>
                                        <p:attrNameLst>
                                          <p:attrName>fillcolor</p:attrName>
                                        </p:attrNameLst>
                                      </p:cBhvr>
                                      <p:to>
                                        <a:srgbClr val="00D5F2"/>
                                      </p:to>
                                    </p:animClr>
                                    <p:set>
                                      <p:cBhvr>
                                        <p:cTn id="53" dur="2000" fill="hold"/>
                                        <p:tgtEl>
                                          <p:spTgt spid="3517447"/>
                                        </p:tgtEl>
                                        <p:attrNameLst>
                                          <p:attrName>fill.type</p:attrName>
                                        </p:attrNameLst>
                                      </p:cBhvr>
                                      <p:to>
                                        <p:strVal val="solid"/>
                                      </p:to>
                                    </p:set>
                                    <p:set>
                                      <p:cBhvr>
                                        <p:cTn id="54" dur="2000" fill="hold"/>
                                        <p:tgtEl>
                                          <p:spTgt spid="3517447"/>
                                        </p:tgtEl>
                                        <p:attrNameLst>
                                          <p:attrName>fill.on</p:attrName>
                                        </p:attrNameLst>
                                      </p:cBhvr>
                                      <p:to>
                                        <p:strVal val="true"/>
                                      </p:to>
                                    </p:set>
                                  </p:childTnLst>
                                </p:cTn>
                              </p:par>
                            </p:childTnLst>
                          </p:cTn>
                        </p:par>
                        <p:par>
                          <p:cTn id="55" fill="hold">
                            <p:stCondLst>
                              <p:cond delay="24000"/>
                            </p:stCondLst>
                            <p:childTnLst>
                              <p:par>
                                <p:cTn id="56" presetID="1" presetClass="emph" presetSubtype="2" fill="hold" nodeType="afterEffect">
                                  <p:stCondLst>
                                    <p:cond delay="0"/>
                                  </p:stCondLst>
                                  <p:childTnLst>
                                    <p:animClr clrSpc="rgb" dir="cw">
                                      <p:cBhvr>
                                        <p:cTn id="57" dur="2000" fill="hold"/>
                                        <p:tgtEl>
                                          <p:spTgt spid="3517448"/>
                                        </p:tgtEl>
                                        <p:attrNameLst>
                                          <p:attrName>fillcolor</p:attrName>
                                        </p:attrNameLst>
                                      </p:cBhvr>
                                      <p:to>
                                        <a:srgbClr val="00D5F2"/>
                                      </p:to>
                                    </p:animClr>
                                    <p:set>
                                      <p:cBhvr>
                                        <p:cTn id="58" dur="2000" fill="hold"/>
                                        <p:tgtEl>
                                          <p:spTgt spid="3517448"/>
                                        </p:tgtEl>
                                        <p:attrNameLst>
                                          <p:attrName>fill.type</p:attrName>
                                        </p:attrNameLst>
                                      </p:cBhvr>
                                      <p:to>
                                        <p:strVal val="solid"/>
                                      </p:to>
                                    </p:set>
                                    <p:set>
                                      <p:cBhvr>
                                        <p:cTn id="59" dur="2000" fill="hold"/>
                                        <p:tgtEl>
                                          <p:spTgt spid="351744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17442" grpId="0" animBg="1"/>
      <p:bldP spid="3517443" grpId="0" animBg="1"/>
      <p:bldP spid="3517444" grpId="0" animBg="1"/>
      <p:bldP spid="3517445" grpId="0" animBg="1"/>
      <p:bldP spid="3517446" grpId="0" animBg="1"/>
      <p:bldP spid="3517447" grpId="0" animBg="1"/>
      <p:bldP spid="351744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idx="4294967295"/>
          </p:nvPr>
        </p:nvSpPr>
        <p:spPr/>
        <p:txBody>
          <a:bodyPr/>
          <a:lstStyle/>
          <a:p>
            <a:pPr eaLnBrk="1" hangingPunct="1"/>
            <a:r>
              <a:rPr lang="en-GB" smtClean="0"/>
              <a:t>Focus Styles Expert Report</a:t>
            </a:r>
          </a:p>
        </p:txBody>
      </p:sp>
      <p:sp>
        <p:nvSpPr>
          <p:cNvPr id="69635" name="Rectangle 3"/>
          <p:cNvSpPr>
            <a:spLocks noGrp="1" noChangeArrowheads="1"/>
          </p:cNvSpPr>
          <p:nvPr>
            <p:ph type="body" sz="half" idx="4294967295"/>
          </p:nvPr>
        </p:nvSpPr>
        <p:spPr>
          <a:xfrm>
            <a:off x="250825" y="981075"/>
            <a:ext cx="4105275" cy="5732463"/>
          </a:xfrm>
        </p:spPr>
        <p:txBody>
          <a:bodyPr/>
          <a:lstStyle/>
          <a:p>
            <a:pPr eaLnBrk="1" hangingPunct="1">
              <a:lnSpc>
                <a:spcPct val="120000"/>
              </a:lnSpc>
              <a:spcBef>
                <a:spcPct val="10000"/>
              </a:spcBef>
            </a:pPr>
            <a:r>
              <a:rPr lang="en-GB" sz="1600" smtClean="0"/>
              <a:t>Wave Focus Expert Report includes:</a:t>
            </a:r>
          </a:p>
          <a:p>
            <a:pPr eaLnBrk="1" hangingPunct="1">
              <a:lnSpc>
                <a:spcPct val="120000"/>
              </a:lnSpc>
              <a:spcBef>
                <a:spcPct val="10000"/>
              </a:spcBef>
            </a:pPr>
            <a:r>
              <a:rPr lang="en-GB" sz="1600" smtClean="0"/>
              <a:t>One page Psychometric Profile </a:t>
            </a:r>
          </a:p>
          <a:p>
            <a:pPr eaLnBrk="1" hangingPunct="1">
              <a:lnSpc>
                <a:spcPct val="120000"/>
              </a:lnSpc>
              <a:spcBef>
                <a:spcPct val="10000"/>
              </a:spcBef>
            </a:pPr>
            <a:endParaRPr lang="en-GB" sz="1600" smtClean="0"/>
          </a:p>
          <a:p>
            <a:pPr lvl="1" eaLnBrk="1" hangingPunct="1">
              <a:lnSpc>
                <a:spcPct val="120000"/>
              </a:lnSpc>
              <a:spcBef>
                <a:spcPct val="10000"/>
              </a:spcBef>
            </a:pPr>
            <a:r>
              <a:rPr lang="en-GB" sz="1400" smtClean="0"/>
              <a:t>4 Clusters</a:t>
            </a:r>
          </a:p>
          <a:p>
            <a:pPr lvl="1" eaLnBrk="1" hangingPunct="1">
              <a:lnSpc>
                <a:spcPct val="120000"/>
              </a:lnSpc>
              <a:spcBef>
                <a:spcPct val="10000"/>
              </a:spcBef>
            </a:pPr>
            <a:r>
              <a:rPr lang="en-GB" sz="1400" smtClean="0"/>
              <a:t>12 Sections</a:t>
            </a:r>
          </a:p>
          <a:p>
            <a:pPr lvl="1" eaLnBrk="1" hangingPunct="1">
              <a:lnSpc>
                <a:spcPct val="120000"/>
              </a:lnSpc>
              <a:spcBef>
                <a:spcPct val="10000"/>
              </a:spcBef>
            </a:pPr>
            <a:r>
              <a:rPr lang="en-GB" sz="1400" smtClean="0"/>
              <a:t>36 Facets</a:t>
            </a:r>
          </a:p>
          <a:p>
            <a:pPr lvl="1" eaLnBrk="1" hangingPunct="1">
              <a:lnSpc>
                <a:spcPct val="120000"/>
              </a:lnSpc>
              <a:spcBef>
                <a:spcPct val="10000"/>
              </a:spcBef>
            </a:pPr>
            <a:r>
              <a:rPr lang="en-GB" sz="1400" smtClean="0"/>
              <a:t> 3 Deep Dives</a:t>
            </a:r>
          </a:p>
          <a:p>
            <a:pPr lvl="1" eaLnBrk="1" hangingPunct="1">
              <a:lnSpc>
                <a:spcPct val="120000"/>
              </a:lnSpc>
              <a:spcBef>
                <a:spcPct val="10000"/>
              </a:spcBef>
            </a:pPr>
            <a:endParaRPr lang="en-GB" sz="1400" smtClean="0"/>
          </a:p>
          <a:p>
            <a:pPr eaLnBrk="1" hangingPunct="1">
              <a:lnSpc>
                <a:spcPct val="120000"/>
              </a:lnSpc>
              <a:spcBef>
                <a:spcPct val="10000"/>
              </a:spcBef>
            </a:pPr>
            <a:r>
              <a:rPr lang="en-GB" sz="1600" smtClean="0"/>
              <a:t>Response Summary</a:t>
            </a:r>
          </a:p>
          <a:p>
            <a:pPr eaLnBrk="1" hangingPunct="1">
              <a:lnSpc>
                <a:spcPct val="120000"/>
              </a:lnSpc>
              <a:spcBef>
                <a:spcPct val="10000"/>
              </a:spcBef>
            </a:pPr>
            <a:r>
              <a:rPr lang="en-GB" sz="1600" smtClean="0"/>
              <a:t>Competency Potential Profile</a:t>
            </a:r>
          </a:p>
          <a:p>
            <a:pPr eaLnBrk="1" hangingPunct="1">
              <a:lnSpc>
                <a:spcPct val="120000"/>
              </a:lnSpc>
              <a:spcBef>
                <a:spcPct val="10000"/>
              </a:spcBef>
            </a:pPr>
            <a:r>
              <a:rPr lang="en-GB" sz="1600" smtClean="0"/>
              <a:t>Culture/Environment Fit Profile</a:t>
            </a:r>
          </a:p>
          <a:p>
            <a:pPr eaLnBrk="1" hangingPunct="1">
              <a:lnSpc>
                <a:spcPct val="120000"/>
              </a:lnSpc>
              <a:spcBef>
                <a:spcPct val="10000"/>
              </a:spcBef>
            </a:pPr>
            <a:r>
              <a:rPr lang="en-GB" sz="1600" smtClean="0"/>
              <a:t>Includes Personal Report</a:t>
            </a:r>
          </a:p>
          <a:p>
            <a:pPr eaLnBrk="1" hangingPunct="1">
              <a:lnSpc>
                <a:spcPct val="120000"/>
              </a:lnSpc>
              <a:spcBef>
                <a:spcPct val="10000"/>
              </a:spcBef>
            </a:pPr>
            <a:r>
              <a:rPr lang="en-GB" sz="1600" smtClean="0"/>
              <a:t>Development, Types and Entrepreneurial Reports available</a:t>
            </a:r>
          </a:p>
          <a:p>
            <a:pPr eaLnBrk="1" hangingPunct="1">
              <a:lnSpc>
                <a:spcPct val="120000"/>
              </a:lnSpc>
              <a:spcBef>
                <a:spcPct val="10000"/>
              </a:spcBef>
            </a:pPr>
            <a:endParaRPr lang="en-GB" sz="1600" smtClean="0"/>
          </a:p>
          <a:p>
            <a:pPr eaLnBrk="1" hangingPunct="1">
              <a:lnSpc>
                <a:spcPct val="120000"/>
              </a:lnSpc>
              <a:spcBef>
                <a:spcPct val="10000"/>
              </a:spcBef>
            </a:pPr>
            <a:endParaRPr lang="en-GB" sz="1400" smtClean="0"/>
          </a:p>
          <a:p>
            <a:pPr eaLnBrk="1" hangingPunct="1">
              <a:lnSpc>
                <a:spcPct val="80000"/>
              </a:lnSpc>
            </a:pPr>
            <a:endParaRPr lang="en-GB" sz="1400" smtClean="0"/>
          </a:p>
        </p:txBody>
      </p:sp>
      <p:pic>
        <p:nvPicPr>
          <p:cNvPr id="69636" name="Picture 5"/>
          <p:cNvPicPr>
            <a:picLocks noChangeAspect="1" noChangeArrowheads="1"/>
          </p:cNvPicPr>
          <p:nvPr/>
        </p:nvPicPr>
        <p:blipFill>
          <a:blip r:embed="rId3" cstate="print"/>
          <a:srcRect l="27579" t="11583" r="27292" b="4440"/>
          <a:stretch>
            <a:fillRect/>
          </a:stretch>
        </p:blipFill>
        <p:spPr bwMode="auto">
          <a:xfrm>
            <a:off x="4438650" y="1341438"/>
            <a:ext cx="3040063" cy="4248150"/>
          </a:xfrm>
          <a:prstGeom prst="rect">
            <a:avLst/>
          </a:prstGeom>
          <a:noFill/>
          <a:ln w="9525">
            <a:noFill/>
            <a:miter lim="800000"/>
            <a:headEnd/>
            <a:tailEnd/>
          </a:ln>
        </p:spPr>
      </p:pic>
      <p:pic>
        <p:nvPicPr>
          <p:cNvPr id="69637" name="Picture 6"/>
          <p:cNvPicPr>
            <a:picLocks noChangeAspect="1" noChangeArrowheads="1"/>
          </p:cNvPicPr>
          <p:nvPr/>
        </p:nvPicPr>
        <p:blipFill>
          <a:blip r:embed="rId4" cstate="print"/>
          <a:srcRect l="31287" t="17717" r="30371" b="10733"/>
          <a:stretch>
            <a:fillRect/>
          </a:stretch>
        </p:blipFill>
        <p:spPr bwMode="auto">
          <a:xfrm>
            <a:off x="5435600" y="1916113"/>
            <a:ext cx="3209925" cy="4464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ctrTitle"/>
          </p:nvPr>
        </p:nvSpPr>
        <p:spPr>
          <a:xfrm>
            <a:off x="685800" y="2924175"/>
            <a:ext cx="7772400" cy="866775"/>
          </a:xfrm>
        </p:spPr>
        <p:txBody>
          <a:bodyPr/>
          <a:lstStyle/>
          <a:p>
            <a:pPr eaLnBrk="1" hangingPunct="1"/>
            <a:r>
              <a:rPr lang="en-GB" dirty="0" smtClean="0"/>
              <a:t>Wave Feedback</a:t>
            </a:r>
          </a:p>
        </p:txBody>
      </p:sp>
      <p:sp>
        <p:nvSpPr>
          <p:cNvPr id="70659" name="Rectangle 3"/>
          <p:cNvSpPr>
            <a:spLocks noGrp="1" noChangeArrowheads="1"/>
          </p:cNvSpPr>
          <p:nvPr>
            <p:ph type="subTitle" idx="1"/>
          </p:nvPr>
        </p:nvSpPr>
        <p:spPr/>
        <p:txBody>
          <a:bodyPr/>
          <a:lstStyle/>
          <a:p>
            <a:pPr eaLnBrk="1" hangingPunct="1"/>
            <a:r>
              <a:rPr lang="en-GB" dirty="0" smtClean="0"/>
              <a:t>International Accreditation -Wave</a:t>
            </a:r>
            <a:endParaRPr lang="en-US" dirty="0"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GB" smtClean="0"/>
              <a:t>Best Practice</a:t>
            </a:r>
          </a:p>
        </p:txBody>
      </p:sp>
      <p:sp>
        <p:nvSpPr>
          <p:cNvPr id="71683" name="Rectangle 3"/>
          <p:cNvSpPr>
            <a:spLocks noGrp="1" noChangeArrowheads="1"/>
          </p:cNvSpPr>
          <p:nvPr>
            <p:ph type="body" idx="1"/>
          </p:nvPr>
        </p:nvSpPr>
        <p:spPr>
          <a:xfrm>
            <a:off x="285750" y="474663"/>
            <a:ext cx="8258175" cy="4651375"/>
          </a:xfrm>
          <a:noFill/>
        </p:spPr>
        <p:txBody>
          <a:bodyPr/>
          <a:lstStyle/>
          <a:p>
            <a:pPr indent="-260350" eaLnBrk="1" hangingPunct="1">
              <a:lnSpc>
                <a:spcPct val="150000"/>
              </a:lnSpc>
              <a:buFont typeface="Arial" charset="0"/>
              <a:buNone/>
            </a:pPr>
            <a:r>
              <a:rPr lang="en-GB" sz="2000" b="1" i="1" smtClean="0">
                <a:solidFill>
                  <a:schemeClr val="accent2"/>
                </a:solidFill>
                <a:latin typeface="Bradley Hand ITC" pitchFamily="66" charset="0"/>
              </a:rPr>
              <a:t>   </a:t>
            </a:r>
          </a:p>
          <a:p>
            <a:pPr indent="-260350" eaLnBrk="1" hangingPunct="1">
              <a:lnSpc>
                <a:spcPct val="150000"/>
              </a:lnSpc>
              <a:buFont typeface="Arial" charset="0"/>
              <a:buNone/>
            </a:pPr>
            <a:r>
              <a:rPr lang="en-GB" sz="2000" b="1" i="1" smtClean="0">
                <a:solidFill>
                  <a:schemeClr val="accent2"/>
                </a:solidFill>
                <a:latin typeface="Bradley Hand ITC" pitchFamily="66" charset="0"/>
              </a:rPr>
              <a:t>	</a:t>
            </a:r>
          </a:p>
          <a:p>
            <a:pPr indent="-260350" eaLnBrk="1" hangingPunct="1">
              <a:lnSpc>
                <a:spcPct val="150000"/>
              </a:lnSpc>
              <a:buFont typeface="Arial" charset="0"/>
              <a:buNone/>
            </a:pPr>
            <a:r>
              <a:rPr lang="en-GB" sz="2000" b="1" i="1" smtClean="0">
                <a:latin typeface="Bradley Hand ITC" pitchFamily="66" charset="0"/>
              </a:rPr>
              <a:t>	</a:t>
            </a:r>
            <a:r>
              <a:rPr lang="en-GB" sz="2600" b="1" i="1" smtClean="0">
                <a:latin typeface="Bradley Hand ITC" pitchFamily="66" charset="0"/>
              </a:rPr>
              <a:t>“Saville Consulting is committed to feedback.  Our new generation of materials present data in a user-friendly way and individual feedback is an integral part of the product design.”</a:t>
            </a:r>
          </a:p>
          <a:p>
            <a:pPr indent="-260350" eaLnBrk="1" hangingPunct="1">
              <a:lnSpc>
                <a:spcPct val="150000"/>
              </a:lnSpc>
              <a:buFont typeface="Arial" charset="0"/>
              <a:buNone/>
            </a:pPr>
            <a:r>
              <a:rPr lang="en-GB" sz="2600" b="1" i="1" smtClean="0">
                <a:solidFill>
                  <a:schemeClr val="accent2"/>
                </a:solidFill>
                <a:latin typeface="Bradley Hand ITC" pitchFamily="66" charset="0"/>
              </a:rPr>
              <a:t>    </a:t>
            </a:r>
          </a:p>
          <a:p>
            <a:pPr indent="-260350" algn="r" eaLnBrk="1" hangingPunct="1">
              <a:lnSpc>
                <a:spcPct val="110000"/>
              </a:lnSpc>
              <a:spcBef>
                <a:spcPct val="0"/>
              </a:spcBef>
              <a:buFont typeface="Arial" charset="0"/>
              <a:buNone/>
            </a:pPr>
            <a:r>
              <a:rPr lang="en-GB" sz="2000" b="1" smtClean="0">
                <a:latin typeface="Bradley Hand ITC" pitchFamily="66" charset="0"/>
              </a:rPr>
              <a:t>                                                   	</a:t>
            </a:r>
            <a:r>
              <a:rPr lang="en-GB" sz="1600" i="1" smtClean="0"/>
              <a:t>Professor Peter Saville</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GB" smtClean="0"/>
              <a:t>Reasons For Feedback</a:t>
            </a:r>
          </a:p>
        </p:txBody>
      </p:sp>
      <p:sp>
        <p:nvSpPr>
          <p:cNvPr id="72707" name="Rectangle 3"/>
          <p:cNvSpPr>
            <a:spLocks noGrp="1" noChangeArrowheads="1"/>
          </p:cNvSpPr>
          <p:nvPr>
            <p:ph type="body" idx="1"/>
          </p:nvPr>
        </p:nvSpPr>
        <p:spPr>
          <a:xfrm>
            <a:off x="787400" y="698500"/>
            <a:ext cx="6016625" cy="5467350"/>
          </a:xfrm>
          <a:noFill/>
        </p:spPr>
        <p:txBody>
          <a:bodyPr/>
          <a:lstStyle/>
          <a:p>
            <a:pPr eaLnBrk="1" hangingPunct="1">
              <a:lnSpc>
                <a:spcPct val="140000"/>
              </a:lnSpc>
              <a:buFont typeface="Arial" charset="0"/>
              <a:buNone/>
            </a:pPr>
            <a:endParaRPr lang="en-GB" smtClean="0"/>
          </a:p>
          <a:p>
            <a:pPr eaLnBrk="1" hangingPunct="1">
              <a:lnSpc>
                <a:spcPct val="140000"/>
              </a:lnSpc>
            </a:pPr>
            <a:r>
              <a:rPr lang="en-GB" smtClean="0"/>
              <a:t>Respondent development</a:t>
            </a:r>
          </a:p>
          <a:p>
            <a:pPr eaLnBrk="1" hangingPunct="1">
              <a:lnSpc>
                <a:spcPct val="140000"/>
              </a:lnSpc>
            </a:pPr>
            <a:r>
              <a:rPr lang="en-GB" smtClean="0"/>
              <a:t>Ethical</a:t>
            </a:r>
          </a:p>
          <a:p>
            <a:pPr eaLnBrk="1" hangingPunct="1">
              <a:lnSpc>
                <a:spcPct val="140000"/>
              </a:lnSpc>
            </a:pPr>
            <a:r>
              <a:rPr lang="en-GB" smtClean="0"/>
              <a:t>Legal</a:t>
            </a:r>
          </a:p>
          <a:p>
            <a:pPr eaLnBrk="1" hangingPunct="1">
              <a:lnSpc>
                <a:spcPct val="140000"/>
              </a:lnSpc>
            </a:pPr>
            <a:r>
              <a:rPr lang="en-GB" smtClean="0"/>
              <a:t>Motivational</a:t>
            </a:r>
          </a:p>
          <a:p>
            <a:pPr eaLnBrk="1" hangingPunct="1">
              <a:lnSpc>
                <a:spcPct val="140000"/>
              </a:lnSpc>
            </a:pPr>
            <a:r>
              <a:rPr lang="en-GB" smtClean="0"/>
              <a:t>Fairness</a:t>
            </a:r>
          </a:p>
          <a:p>
            <a:pPr eaLnBrk="1" hangingPunct="1">
              <a:lnSpc>
                <a:spcPct val="140000"/>
              </a:lnSpc>
            </a:pPr>
            <a:r>
              <a:rPr lang="en-GB" smtClean="0"/>
              <a:t>Public relations</a:t>
            </a:r>
          </a:p>
          <a:p>
            <a:pPr eaLnBrk="1" hangingPunct="1">
              <a:lnSpc>
                <a:spcPct val="140000"/>
              </a:lnSpc>
            </a:pPr>
            <a:r>
              <a:rPr lang="en-GB" smtClean="0"/>
              <a:t>Interpreter development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p:txBody>
          <a:bodyPr/>
          <a:lstStyle/>
          <a:p>
            <a:pPr eaLnBrk="1" hangingPunct="1"/>
            <a:r>
              <a:rPr lang="en-GB" smtClean="0"/>
              <a:t>Saville Consulting Model</a:t>
            </a:r>
          </a:p>
        </p:txBody>
      </p:sp>
      <p:pic>
        <p:nvPicPr>
          <p:cNvPr id="9219" name="Picture 5" descr="cubemodel"/>
          <p:cNvPicPr>
            <a:picLocks noChangeAspect="1" noChangeArrowheads="1"/>
          </p:cNvPicPr>
          <p:nvPr/>
        </p:nvPicPr>
        <p:blipFill>
          <a:blip r:embed="rId3" cstate="print"/>
          <a:srcRect/>
          <a:stretch>
            <a:fillRect/>
          </a:stretch>
        </p:blipFill>
        <p:spPr bwMode="auto">
          <a:xfrm>
            <a:off x="1816100" y="1133475"/>
            <a:ext cx="5468938" cy="5468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250825" y="260350"/>
            <a:ext cx="5284788" cy="576263"/>
          </a:xfrm>
        </p:spPr>
        <p:txBody>
          <a:bodyPr/>
          <a:lstStyle/>
          <a:p>
            <a:pPr eaLnBrk="1" hangingPunct="1"/>
            <a:r>
              <a:rPr lang="en-GB" smtClean="0"/>
              <a:t>General Considerations</a:t>
            </a:r>
          </a:p>
        </p:txBody>
      </p:sp>
      <p:sp>
        <p:nvSpPr>
          <p:cNvPr id="73731" name="Rectangle 3"/>
          <p:cNvSpPr>
            <a:spLocks noGrp="1" noChangeArrowheads="1"/>
          </p:cNvSpPr>
          <p:nvPr>
            <p:ph type="body" idx="1"/>
          </p:nvPr>
        </p:nvSpPr>
        <p:spPr>
          <a:xfrm>
            <a:off x="727075" y="1052513"/>
            <a:ext cx="6049963" cy="4381500"/>
          </a:xfrm>
          <a:noFill/>
        </p:spPr>
        <p:txBody>
          <a:bodyPr/>
          <a:lstStyle/>
          <a:p>
            <a:pPr eaLnBrk="1" hangingPunct="1">
              <a:lnSpc>
                <a:spcPct val="195000"/>
              </a:lnSpc>
            </a:pPr>
            <a:r>
              <a:rPr lang="en-GB" smtClean="0"/>
              <a:t>Who should give feedback</a:t>
            </a:r>
          </a:p>
          <a:p>
            <a:pPr eaLnBrk="1" hangingPunct="1">
              <a:lnSpc>
                <a:spcPct val="195000"/>
              </a:lnSpc>
            </a:pPr>
            <a:r>
              <a:rPr lang="en-GB" smtClean="0"/>
              <a:t>Ethical responsibilities</a:t>
            </a:r>
          </a:p>
          <a:p>
            <a:pPr eaLnBrk="1" hangingPunct="1">
              <a:lnSpc>
                <a:spcPct val="195000"/>
              </a:lnSpc>
            </a:pPr>
            <a:r>
              <a:rPr lang="en-GB" smtClean="0"/>
              <a:t>Respect for the candidate</a:t>
            </a:r>
          </a:p>
          <a:p>
            <a:pPr eaLnBrk="1" hangingPunct="1">
              <a:lnSpc>
                <a:spcPct val="195000"/>
              </a:lnSpc>
            </a:pPr>
            <a:r>
              <a:rPr lang="en-GB" smtClean="0"/>
              <a:t>Respect for the instrument</a:t>
            </a:r>
          </a:p>
          <a:p>
            <a:pPr eaLnBrk="1" hangingPunct="1">
              <a:lnSpc>
                <a:spcPct val="195000"/>
              </a:lnSpc>
            </a:pPr>
            <a:r>
              <a:rPr lang="en-GB" smtClean="0"/>
              <a:t>Knowing the boundaries</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en-GB" smtClean="0"/>
              <a:t>The Barnum Effect</a:t>
            </a:r>
          </a:p>
        </p:txBody>
      </p:sp>
      <p:sp>
        <p:nvSpPr>
          <p:cNvPr id="74755" name="Rectangle 3"/>
          <p:cNvSpPr>
            <a:spLocks noGrp="1" noChangeArrowheads="1"/>
          </p:cNvSpPr>
          <p:nvPr>
            <p:ph type="body" idx="1"/>
          </p:nvPr>
        </p:nvSpPr>
        <p:spPr>
          <a:xfrm>
            <a:off x="611188" y="981075"/>
            <a:ext cx="7345362" cy="5327650"/>
          </a:xfrm>
          <a:noFill/>
        </p:spPr>
        <p:txBody>
          <a:bodyPr/>
          <a:lstStyle/>
          <a:p>
            <a:pPr eaLnBrk="1" hangingPunct="1">
              <a:lnSpc>
                <a:spcPct val="150000"/>
              </a:lnSpc>
            </a:pPr>
            <a:r>
              <a:rPr lang="en-GB" smtClean="0"/>
              <a:t>Generalised non-specific feedback</a:t>
            </a:r>
          </a:p>
          <a:p>
            <a:pPr eaLnBrk="1" hangingPunct="1">
              <a:lnSpc>
                <a:spcPct val="150000"/>
              </a:lnSpc>
            </a:pPr>
            <a:r>
              <a:rPr lang="en-GB" smtClean="0"/>
              <a:t>Universal truths</a:t>
            </a:r>
          </a:p>
          <a:p>
            <a:pPr eaLnBrk="1" hangingPunct="1">
              <a:lnSpc>
                <a:spcPct val="150000"/>
              </a:lnSpc>
            </a:pPr>
            <a:r>
              <a:rPr lang="en-GB" smtClean="0"/>
              <a:t>Complimentary non critical reports</a:t>
            </a:r>
          </a:p>
          <a:p>
            <a:pPr eaLnBrk="1" hangingPunct="1">
              <a:lnSpc>
                <a:spcPct val="150000"/>
              </a:lnSpc>
            </a:pPr>
            <a:r>
              <a:rPr lang="en-GB" smtClean="0"/>
              <a:t>81% of managers given the same feedback rated it “rather good” or “highly accurate” (Stagner 1958)</a:t>
            </a:r>
          </a:p>
          <a:p>
            <a:pPr eaLnBrk="1" hangingPunct="1">
              <a:lnSpc>
                <a:spcPct val="150000"/>
              </a:lnSpc>
            </a:pPr>
            <a:endParaRPr lang="en-GB" smtClean="0"/>
          </a:p>
          <a:p>
            <a:pPr eaLnBrk="1" hangingPunct="1">
              <a:lnSpc>
                <a:spcPct val="150000"/>
              </a:lnSpc>
            </a:pPr>
            <a:endParaRPr lang="en-GB" sz="2800" smtClean="0"/>
          </a:p>
        </p:txBody>
      </p:sp>
      <p:sp>
        <p:nvSpPr>
          <p:cNvPr id="74756" name="Rectangle 4"/>
          <p:cNvSpPr>
            <a:spLocks noChangeArrowheads="1"/>
          </p:cNvSpPr>
          <p:nvPr/>
        </p:nvSpPr>
        <p:spPr bwMode="auto">
          <a:xfrm>
            <a:off x="827088" y="2835275"/>
            <a:ext cx="6985000" cy="915988"/>
          </a:xfrm>
          <a:prstGeom prst="rect">
            <a:avLst/>
          </a:prstGeom>
          <a:noFill/>
          <a:ln w="9525">
            <a:noFill/>
            <a:miter lim="800000"/>
            <a:headEnd/>
            <a:tailEnd/>
          </a:ln>
        </p:spPr>
        <p:txBody>
          <a:bodyPr>
            <a:spAutoFit/>
          </a:bodyPr>
          <a:lstStyle/>
          <a:p>
            <a:pPr algn="l">
              <a:spcBef>
                <a:spcPct val="0"/>
              </a:spcBef>
            </a:pPr>
            <a:endParaRPr lang="en-GB" sz="1800">
              <a:solidFill>
                <a:srgbClr val="00204E"/>
              </a:solidFill>
            </a:endParaRPr>
          </a:p>
          <a:p>
            <a:pPr algn="l">
              <a:spcBef>
                <a:spcPct val="0"/>
              </a:spcBef>
            </a:pPr>
            <a:endParaRPr lang="en-GB" sz="1800">
              <a:solidFill>
                <a:srgbClr val="00204E"/>
              </a:solidFill>
            </a:endParaRPr>
          </a:p>
          <a:p>
            <a:pPr algn="l">
              <a:spcBef>
                <a:spcPct val="0"/>
              </a:spcBef>
            </a:pPr>
            <a:endParaRPr lang="en-GB" sz="1800">
              <a:solidFill>
                <a:srgbClr val="00204E"/>
              </a:solidFill>
            </a:endParaRPr>
          </a:p>
        </p:txBody>
      </p:sp>
      <p:sp>
        <p:nvSpPr>
          <p:cNvPr id="74757" name="Text Box 5"/>
          <p:cNvSpPr txBox="1">
            <a:spLocks noChangeArrowheads="1"/>
          </p:cNvSpPr>
          <p:nvPr/>
        </p:nvSpPr>
        <p:spPr bwMode="auto">
          <a:xfrm>
            <a:off x="0" y="895350"/>
            <a:ext cx="7777163" cy="396875"/>
          </a:xfrm>
          <a:prstGeom prst="rect">
            <a:avLst/>
          </a:prstGeom>
          <a:noFill/>
          <a:ln w="9525">
            <a:noFill/>
            <a:miter lim="800000"/>
            <a:headEnd/>
            <a:tailEnd/>
          </a:ln>
        </p:spPr>
        <p:txBody>
          <a:bodyPr>
            <a:spAutoFit/>
          </a:bodyPr>
          <a:lstStyle/>
          <a:p>
            <a:pPr algn="l">
              <a:spcBef>
                <a:spcPct val="0"/>
              </a:spcBef>
            </a:pPr>
            <a:endParaRPr lang="en-GB" sz="2000">
              <a:solidFill>
                <a:srgbClr val="00204E"/>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179388" y="188913"/>
            <a:ext cx="5368925" cy="576262"/>
          </a:xfrm>
        </p:spPr>
        <p:txBody>
          <a:bodyPr/>
          <a:lstStyle/>
          <a:p>
            <a:pPr eaLnBrk="1" hangingPunct="1"/>
            <a:r>
              <a:rPr lang="en-GB" smtClean="0"/>
              <a:t>Preparation for feedback</a:t>
            </a:r>
          </a:p>
        </p:txBody>
      </p:sp>
      <p:sp>
        <p:nvSpPr>
          <p:cNvPr id="75779" name="Rectangle 3"/>
          <p:cNvSpPr>
            <a:spLocks noGrp="1" noChangeArrowheads="1"/>
          </p:cNvSpPr>
          <p:nvPr>
            <p:ph type="body" idx="1"/>
          </p:nvPr>
        </p:nvSpPr>
        <p:spPr>
          <a:xfrm>
            <a:off x="665163" y="1068388"/>
            <a:ext cx="7345362" cy="4443412"/>
          </a:xfrm>
        </p:spPr>
        <p:txBody>
          <a:bodyPr/>
          <a:lstStyle/>
          <a:p>
            <a:pPr eaLnBrk="1" hangingPunct="1">
              <a:lnSpc>
                <a:spcPct val="120000"/>
              </a:lnSpc>
            </a:pPr>
            <a:r>
              <a:rPr lang="en-GB" smtClean="0"/>
              <a:t>Allow adequate time</a:t>
            </a:r>
          </a:p>
          <a:p>
            <a:pPr eaLnBrk="1" hangingPunct="1">
              <a:lnSpc>
                <a:spcPct val="120000"/>
              </a:lnSpc>
            </a:pPr>
            <a:endParaRPr lang="en-GB" smtClean="0"/>
          </a:p>
          <a:p>
            <a:pPr eaLnBrk="1" hangingPunct="1">
              <a:lnSpc>
                <a:spcPct val="120000"/>
              </a:lnSpc>
            </a:pPr>
            <a:r>
              <a:rPr lang="en-GB" smtClean="0"/>
              <a:t>Consider the purpose</a:t>
            </a:r>
          </a:p>
          <a:p>
            <a:pPr eaLnBrk="1" hangingPunct="1">
              <a:lnSpc>
                <a:spcPct val="120000"/>
              </a:lnSpc>
              <a:buFont typeface="Arial" charset="0"/>
              <a:buNone/>
            </a:pPr>
            <a:r>
              <a:rPr lang="en-GB" smtClean="0"/>
              <a:t>	</a:t>
            </a:r>
          </a:p>
          <a:p>
            <a:pPr eaLnBrk="1" hangingPunct="1">
              <a:lnSpc>
                <a:spcPct val="120000"/>
              </a:lnSpc>
            </a:pPr>
            <a:r>
              <a:rPr lang="en-GB" smtClean="0"/>
              <a:t>Examine the profile thoroughly</a:t>
            </a:r>
          </a:p>
          <a:p>
            <a:pPr eaLnBrk="1" hangingPunct="1">
              <a:lnSpc>
                <a:spcPct val="120000"/>
              </a:lnSpc>
              <a:buFont typeface="Arial" charset="0"/>
              <a:buNone/>
            </a:pPr>
            <a:endParaRPr lang="en-GB" smtClean="0"/>
          </a:p>
          <a:p>
            <a:pPr eaLnBrk="1" hangingPunct="1">
              <a:lnSpc>
                <a:spcPct val="120000"/>
              </a:lnSpc>
            </a:pPr>
            <a:r>
              <a:rPr lang="en-GB" smtClean="0"/>
              <a:t>Think through ‘splits’ in the data</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AutoShape 2"/>
          <p:cNvSpPr>
            <a:spLocks noChangeArrowheads="1"/>
          </p:cNvSpPr>
          <p:nvPr/>
        </p:nvSpPr>
        <p:spPr bwMode="auto">
          <a:xfrm>
            <a:off x="1762125" y="1770063"/>
            <a:ext cx="6697663" cy="3097212"/>
          </a:xfrm>
          <a:prstGeom prst="roundRect">
            <a:avLst>
              <a:gd name="adj" fmla="val 7125"/>
            </a:avLst>
          </a:prstGeom>
          <a:solidFill>
            <a:srgbClr val="00B7CE"/>
          </a:solidFill>
          <a:ln w="9525">
            <a:solidFill>
              <a:srgbClr val="00B7CE"/>
            </a:solidFill>
            <a:round/>
            <a:headEnd/>
            <a:tailEnd/>
          </a:ln>
        </p:spPr>
        <p:txBody>
          <a:bodyPr wrap="none" anchor="ctr"/>
          <a:lstStyle/>
          <a:p>
            <a:endParaRPr lang="en-GB"/>
          </a:p>
        </p:txBody>
      </p:sp>
      <p:sp>
        <p:nvSpPr>
          <p:cNvPr id="76803" name="Line 3"/>
          <p:cNvSpPr>
            <a:spLocks noChangeShapeType="1"/>
          </p:cNvSpPr>
          <p:nvPr/>
        </p:nvSpPr>
        <p:spPr bwMode="auto">
          <a:xfrm>
            <a:off x="5094288" y="1627188"/>
            <a:ext cx="0" cy="3240087"/>
          </a:xfrm>
          <a:prstGeom prst="line">
            <a:avLst/>
          </a:prstGeom>
          <a:noFill/>
          <a:ln w="12700">
            <a:solidFill>
              <a:schemeClr val="bg2"/>
            </a:solidFill>
            <a:prstDash val="dash"/>
            <a:round/>
            <a:headEnd/>
            <a:tailEnd/>
          </a:ln>
        </p:spPr>
        <p:txBody>
          <a:bodyPr/>
          <a:lstStyle/>
          <a:p>
            <a:endParaRPr lang="en-GB"/>
          </a:p>
        </p:txBody>
      </p:sp>
      <p:sp>
        <p:nvSpPr>
          <p:cNvPr id="76804" name="Line 4"/>
          <p:cNvSpPr>
            <a:spLocks noChangeShapeType="1"/>
          </p:cNvSpPr>
          <p:nvPr/>
        </p:nvSpPr>
        <p:spPr bwMode="auto">
          <a:xfrm>
            <a:off x="1690688" y="3354388"/>
            <a:ext cx="6769100" cy="0"/>
          </a:xfrm>
          <a:prstGeom prst="line">
            <a:avLst/>
          </a:prstGeom>
          <a:noFill/>
          <a:ln w="12700">
            <a:solidFill>
              <a:schemeClr val="bg2"/>
            </a:solidFill>
            <a:prstDash val="dash"/>
            <a:round/>
            <a:headEnd/>
            <a:tailEnd/>
          </a:ln>
        </p:spPr>
        <p:txBody>
          <a:bodyPr/>
          <a:lstStyle/>
          <a:p>
            <a:endParaRPr lang="en-GB"/>
          </a:p>
        </p:txBody>
      </p:sp>
      <p:sp>
        <p:nvSpPr>
          <p:cNvPr id="76805" name="Text Box 5"/>
          <p:cNvSpPr txBox="1">
            <a:spLocks noChangeArrowheads="1"/>
          </p:cNvSpPr>
          <p:nvPr/>
        </p:nvSpPr>
        <p:spPr bwMode="auto">
          <a:xfrm>
            <a:off x="1762125" y="2381250"/>
            <a:ext cx="3313113" cy="396875"/>
          </a:xfrm>
          <a:prstGeom prst="rect">
            <a:avLst/>
          </a:prstGeom>
          <a:noFill/>
          <a:ln w="9525">
            <a:noFill/>
            <a:miter lim="800000"/>
            <a:headEnd/>
            <a:tailEnd/>
          </a:ln>
        </p:spPr>
        <p:txBody>
          <a:bodyPr>
            <a:spAutoFit/>
          </a:bodyPr>
          <a:lstStyle/>
          <a:p>
            <a:pPr eaLnBrk="0" hangingPunct="0"/>
            <a:r>
              <a:rPr lang="en-US" sz="2000">
                <a:solidFill>
                  <a:srgbClr val="000000"/>
                </a:solidFill>
              </a:rPr>
              <a:t>Arena</a:t>
            </a:r>
          </a:p>
        </p:txBody>
      </p:sp>
      <p:sp>
        <p:nvSpPr>
          <p:cNvPr id="76806" name="Text Box 6"/>
          <p:cNvSpPr txBox="1">
            <a:spLocks noChangeArrowheads="1"/>
          </p:cNvSpPr>
          <p:nvPr/>
        </p:nvSpPr>
        <p:spPr bwMode="auto">
          <a:xfrm>
            <a:off x="5075238" y="2381250"/>
            <a:ext cx="3384550" cy="396875"/>
          </a:xfrm>
          <a:prstGeom prst="rect">
            <a:avLst/>
          </a:prstGeom>
          <a:noFill/>
          <a:ln w="9525">
            <a:noFill/>
            <a:miter lim="800000"/>
            <a:headEnd/>
            <a:tailEnd/>
          </a:ln>
        </p:spPr>
        <p:txBody>
          <a:bodyPr>
            <a:spAutoFit/>
          </a:bodyPr>
          <a:lstStyle/>
          <a:p>
            <a:pPr eaLnBrk="0" hangingPunct="0"/>
            <a:r>
              <a:rPr lang="en-US" sz="2000">
                <a:solidFill>
                  <a:srgbClr val="000000"/>
                </a:solidFill>
              </a:rPr>
              <a:t>Facade</a:t>
            </a:r>
          </a:p>
        </p:txBody>
      </p:sp>
      <p:sp>
        <p:nvSpPr>
          <p:cNvPr id="76807" name="Text Box 7"/>
          <p:cNvSpPr txBox="1">
            <a:spLocks noChangeArrowheads="1"/>
          </p:cNvSpPr>
          <p:nvPr/>
        </p:nvSpPr>
        <p:spPr bwMode="auto">
          <a:xfrm>
            <a:off x="1762125" y="4002088"/>
            <a:ext cx="3290888" cy="396875"/>
          </a:xfrm>
          <a:prstGeom prst="rect">
            <a:avLst/>
          </a:prstGeom>
          <a:noFill/>
          <a:ln w="9525">
            <a:noFill/>
            <a:miter lim="800000"/>
            <a:headEnd/>
            <a:tailEnd/>
          </a:ln>
        </p:spPr>
        <p:txBody>
          <a:bodyPr>
            <a:spAutoFit/>
          </a:bodyPr>
          <a:lstStyle/>
          <a:p>
            <a:pPr eaLnBrk="0" hangingPunct="0"/>
            <a:r>
              <a:rPr lang="en-US" sz="2000">
                <a:solidFill>
                  <a:srgbClr val="000000"/>
                </a:solidFill>
              </a:rPr>
              <a:t>Blind Spot</a:t>
            </a:r>
          </a:p>
        </p:txBody>
      </p:sp>
      <p:sp>
        <p:nvSpPr>
          <p:cNvPr id="76808" name="Text Box 8"/>
          <p:cNvSpPr txBox="1">
            <a:spLocks noChangeArrowheads="1"/>
          </p:cNvSpPr>
          <p:nvPr/>
        </p:nvSpPr>
        <p:spPr bwMode="auto">
          <a:xfrm>
            <a:off x="5075238" y="3965575"/>
            <a:ext cx="3384550" cy="396875"/>
          </a:xfrm>
          <a:prstGeom prst="rect">
            <a:avLst/>
          </a:prstGeom>
          <a:noFill/>
          <a:ln w="9525">
            <a:noFill/>
            <a:miter lim="800000"/>
            <a:headEnd/>
            <a:tailEnd/>
          </a:ln>
        </p:spPr>
        <p:txBody>
          <a:bodyPr>
            <a:spAutoFit/>
          </a:bodyPr>
          <a:lstStyle/>
          <a:p>
            <a:pPr eaLnBrk="0" hangingPunct="0"/>
            <a:r>
              <a:rPr lang="en-US" sz="2000">
                <a:solidFill>
                  <a:srgbClr val="000000"/>
                </a:solidFill>
              </a:rPr>
              <a:t>Unknown</a:t>
            </a:r>
          </a:p>
        </p:txBody>
      </p:sp>
      <p:sp>
        <p:nvSpPr>
          <p:cNvPr id="76809" name="Freeform 9"/>
          <p:cNvSpPr>
            <a:spLocks/>
          </p:cNvSpPr>
          <p:nvPr/>
        </p:nvSpPr>
        <p:spPr bwMode="auto">
          <a:xfrm>
            <a:off x="1474788" y="1554163"/>
            <a:ext cx="4176712" cy="2376487"/>
          </a:xfrm>
          <a:custGeom>
            <a:avLst/>
            <a:gdLst>
              <a:gd name="T0" fmla="*/ 0 w 2994"/>
              <a:gd name="T1" fmla="*/ 2376487 h 1452"/>
              <a:gd name="T2" fmla="*/ 4176712 w 2994"/>
              <a:gd name="T3" fmla="*/ 2376487 h 1452"/>
              <a:gd name="T4" fmla="*/ 4176712 w 2994"/>
              <a:gd name="T5" fmla="*/ 0 h 1452"/>
              <a:gd name="T6" fmla="*/ 0 60000 65536"/>
              <a:gd name="T7" fmla="*/ 0 60000 65536"/>
              <a:gd name="T8" fmla="*/ 0 60000 65536"/>
              <a:gd name="T9" fmla="*/ 0 w 2994"/>
              <a:gd name="T10" fmla="*/ 0 h 1452"/>
              <a:gd name="T11" fmla="*/ 2994 w 2994"/>
              <a:gd name="T12" fmla="*/ 1452 h 1452"/>
            </a:gdLst>
            <a:ahLst/>
            <a:cxnLst>
              <a:cxn ang="T6">
                <a:pos x="T0" y="T1"/>
              </a:cxn>
              <a:cxn ang="T7">
                <a:pos x="T2" y="T3"/>
              </a:cxn>
              <a:cxn ang="T8">
                <a:pos x="T4" y="T5"/>
              </a:cxn>
            </a:cxnLst>
            <a:rect l="T9" t="T10" r="T11" b="T12"/>
            <a:pathLst>
              <a:path w="2994" h="1452">
                <a:moveTo>
                  <a:pt x="0" y="1452"/>
                </a:moveTo>
                <a:lnTo>
                  <a:pt x="2994" y="1452"/>
                </a:lnTo>
                <a:lnTo>
                  <a:pt x="2994" y="0"/>
                </a:lnTo>
              </a:path>
            </a:pathLst>
          </a:custGeom>
          <a:noFill/>
          <a:ln w="12700" cap="rnd">
            <a:solidFill>
              <a:schemeClr val="bg1"/>
            </a:solidFill>
            <a:prstDash val="sysDot"/>
            <a:round/>
            <a:headEnd/>
            <a:tailEnd/>
          </a:ln>
        </p:spPr>
        <p:txBody>
          <a:bodyPr/>
          <a:lstStyle/>
          <a:p>
            <a:endParaRPr lang="en-GB"/>
          </a:p>
        </p:txBody>
      </p:sp>
      <p:sp>
        <p:nvSpPr>
          <p:cNvPr id="76810" name="Text Box 10"/>
          <p:cNvSpPr txBox="1">
            <a:spLocks noChangeArrowheads="1"/>
          </p:cNvSpPr>
          <p:nvPr/>
        </p:nvSpPr>
        <p:spPr bwMode="auto">
          <a:xfrm>
            <a:off x="1762125" y="1243013"/>
            <a:ext cx="3313113" cy="366712"/>
          </a:xfrm>
          <a:prstGeom prst="rect">
            <a:avLst/>
          </a:prstGeom>
          <a:noFill/>
          <a:ln w="12700" cap="sq">
            <a:noFill/>
            <a:miter lim="800000"/>
            <a:headEnd type="none" w="sm" len="sm"/>
            <a:tailEnd type="none" w="sm" len="sm"/>
          </a:ln>
        </p:spPr>
        <p:txBody>
          <a:bodyPr>
            <a:spAutoFit/>
          </a:bodyPr>
          <a:lstStyle/>
          <a:p>
            <a:pPr eaLnBrk="0" hangingPunct="0"/>
            <a:r>
              <a:rPr lang="en-US" sz="1800"/>
              <a:t>Known</a:t>
            </a:r>
          </a:p>
        </p:txBody>
      </p:sp>
      <p:sp>
        <p:nvSpPr>
          <p:cNvPr id="76811" name="Text Box 11"/>
          <p:cNvSpPr txBox="1">
            <a:spLocks noChangeArrowheads="1"/>
          </p:cNvSpPr>
          <p:nvPr/>
        </p:nvSpPr>
        <p:spPr bwMode="auto">
          <a:xfrm>
            <a:off x="5075238" y="1233488"/>
            <a:ext cx="3311525" cy="366712"/>
          </a:xfrm>
          <a:prstGeom prst="rect">
            <a:avLst/>
          </a:prstGeom>
          <a:noFill/>
          <a:ln w="9525">
            <a:noFill/>
            <a:miter lim="800000"/>
            <a:headEnd/>
            <a:tailEnd/>
          </a:ln>
        </p:spPr>
        <p:txBody>
          <a:bodyPr>
            <a:spAutoFit/>
          </a:bodyPr>
          <a:lstStyle/>
          <a:p>
            <a:pPr eaLnBrk="0" hangingPunct="0"/>
            <a:r>
              <a:rPr lang="en-US" sz="1800"/>
              <a:t>Unknown</a:t>
            </a:r>
          </a:p>
        </p:txBody>
      </p:sp>
      <p:sp>
        <p:nvSpPr>
          <p:cNvPr id="76812" name="Text Box 12"/>
          <p:cNvSpPr txBox="1">
            <a:spLocks noChangeArrowheads="1"/>
          </p:cNvSpPr>
          <p:nvPr/>
        </p:nvSpPr>
        <p:spPr bwMode="auto">
          <a:xfrm>
            <a:off x="466725" y="2419350"/>
            <a:ext cx="1143000" cy="366713"/>
          </a:xfrm>
          <a:prstGeom prst="rect">
            <a:avLst/>
          </a:prstGeom>
          <a:noFill/>
          <a:ln w="9525">
            <a:noFill/>
            <a:miter lim="800000"/>
            <a:headEnd/>
            <a:tailEnd/>
          </a:ln>
        </p:spPr>
        <p:txBody>
          <a:bodyPr>
            <a:spAutoFit/>
          </a:bodyPr>
          <a:lstStyle/>
          <a:p>
            <a:pPr algn="l" eaLnBrk="0" hangingPunct="0"/>
            <a:r>
              <a:rPr lang="en-US" sz="1800"/>
              <a:t>Known</a:t>
            </a:r>
          </a:p>
        </p:txBody>
      </p:sp>
      <p:sp>
        <p:nvSpPr>
          <p:cNvPr id="76813" name="Text Box 13"/>
          <p:cNvSpPr txBox="1">
            <a:spLocks noChangeArrowheads="1"/>
          </p:cNvSpPr>
          <p:nvPr/>
        </p:nvSpPr>
        <p:spPr bwMode="auto">
          <a:xfrm>
            <a:off x="395288" y="4362450"/>
            <a:ext cx="1152525" cy="366713"/>
          </a:xfrm>
          <a:prstGeom prst="rect">
            <a:avLst/>
          </a:prstGeom>
          <a:noFill/>
          <a:ln w="9525">
            <a:noFill/>
            <a:miter lim="800000"/>
            <a:headEnd/>
            <a:tailEnd/>
          </a:ln>
        </p:spPr>
        <p:txBody>
          <a:bodyPr>
            <a:spAutoFit/>
          </a:bodyPr>
          <a:lstStyle/>
          <a:p>
            <a:pPr algn="l" eaLnBrk="0" hangingPunct="0"/>
            <a:r>
              <a:rPr lang="en-US" sz="1800"/>
              <a:t>Unknown</a:t>
            </a:r>
          </a:p>
        </p:txBody>
      </p:sp>
      <p:sp>
        <p:nvSpPr>
          <p:cNvPr id="76814" name="AutoShape 14"/>
          <p:cNvSpPr>
            <a:spLocks noChangeArrowheads="1"/>
          </p:cNvSpPr>
          <p:nvPr/>
        </p:nvSpPr>
        <p:spPr bwMode="auto">
          <a:xfrm>
            <a:off x="250825" y="3138488"/>
            <a:ext cx="1439863" cy="406400"/>
          </a:xfrm>
          <a:prstGeom prst="roundRect">
            <a:avLst>
              <a:gd name="adj" fmla="val 16667"/>
            </a:avLst>
          </a:prstGeom>
          <a:noFill/>
          <a:ln w="9525">
            <a:solidFill>
              <a:schemeClr val="bg2"/>
            </a:solidFill>
            <a:round/>
            <a:headEnd/>
            <a:tailEnd/>
          </a:ln>
        </p:spPr>
        <p:txBody>
          <a:bodyPr>
            <a:spAutoFit/>
          </a:bodyPr>
          <a:lstStyle/>
          <a:p>
            <a:pPr algn="l" eaLnBrk="0" hangingPunct="0"/>
            <a:r>
              <a:rPr lang="en-US" sz="1800"/>
              <a:t>Interviewee</a:t>
            </a:r>
          </a:p>
        </p:txBody>
      </p:sp>
      <p:sp>
        <p:nvSpPr>
          <p:cNvPr id="76815" name="AutoShape 15"/>
          <p:cNvSpPr>
            <a:spLocks noChangeArrowheads="1"/>
          </p:cNvSpPr>
          <p:nvPr/>
        </p:nvSpPr>
        <p:spPr bwMode="auto">
          <a:xfrm>
            <a:off x="4278313" y="1211263"/>
            <a:ext cx="1631950" cy="406400"/>
          </a:xfrm>
          <a:prstGeom prst="roundRect">
            <a:avLst>
              <a:gd name="adj" fmla="val 16667"/>
            </a:avLst>
          </a:prstGeom>
          <a:noFill/>
          <a:ln w="9525">
            <a:solidFill>
              <a:schemeClr val="bg2"/>
            </a:solidFill>
            <a:round/>
            <a:headEnd/>
            <a:tailEnd/>
          </a:ln>
        </p:spPr>
        <p:txBody>
          <a:bodyPr>
            <a:spAutoFit/>
          </a:bodyPr>
          <a:lstStyle/>
          <a:p>
            <a:pPr eaLnBrk="0" hangingPunct="0"/>
            <a:r>
              <a:rPr lang="en-US" sz="1800"/>
              <a:t>Interviewer</a:t>
            </a:r>
          </a:p>
        </p:txBody>
      </p:sp>
      <p:sp>
        <p:nvSpPr>
          <p:cNvPr id="76816" name="AutoShape 16"/>
          <p:cNvSpPr>
            <a:spLocks noChangeArrowheads="1"/>
          </p:cNvSpPr>
          <p:nvPr/>
        </p:nvSpPr>
        <p:spPr bwMode="auto">
          <a:xfrm rot="-5400000">
            <a:off x="5272088" y="2274887"/>
            <a:ext cx="215900" cy="504825"/>
          </a:xfrm>
          <a:prstGeom prst="downArrow">
            <a:avLst>
              <a:gd name="adj1" fmla="val 50000"/>
              <a:gd name="adj2" fmla="val 58456"/>
            </a:avLst>
          </a:prstGeom>
          <a:solidFill>
            <a:schemeClr val="bg1"/>
          </a:solidFill>
          <a:ln w="9525">
            <a:noFill/>
            <a:miter lim="800000"/>
            <a:headEnd/>
            <a:tailEnd/>
          </a:ln>
        </p:spPr>
        <p:txBody>
          <a:bodyPr vert="eaVert" wrap="none" anchor="ctr"/>
          <a:lstStyle/>
          <a:p>
            <a:endParaRPr lang="en-GB"/>
          </a:p>
        </p:txBody>
      </p:sp>
      <p:sp>
        <p:nvSpPr>
          <p:cNvPr id="76817" name="AutoShape 17"/>
          <p:cNvSpPr>
            <a:spLocks noChangeArrowheads="1"/>
          </p:cNvSpPr>
          <p:nvPr/>
        </p:nvSpPr>
        <p:spPr bwMode="auto">
          <a:xfrm>
            <a:off x="3322638" y="3382963"/>
            <a:ext cx="215900" cy="504825"/>
          </a:xfrm>
          <a:prstGeom prst="downArrow">
            <a:avLst>
              <a:gd name="adj1" fmla="val 50000"/>
              <a:gd name="adj2" fmla="val 58456"/>
            </a:avLst>
          </a:prstGeom>
          <a:solidFill>
            <a:schemeClr val="bg1"/>
          </a:solidFill>
          <a:ln w="9525">
            <a:noFill/>
            <a:miter lim="800000"/>
            <a:headEnd/>
            <a:tailEnd/>
          </a:ln>
        </p:spPr>
        <p:txBody>
          <a:bodyPr vert="eaVert" wrap="none" anchor="ctr"/>
          <a:lstStyle/>
          <a:p>
            <a:endParaRPr lang="en-GB"/>
          </a:p>
        </p:txBody>
      </p:sp>
      <p:sp>
        <p:nvSpPr>
          <p:cNvPr id="76818" name="Rectangle 18"/>
          <p:cNvSpPr>
            <a:spLocks noChangeArrowheads="1"/>
          </p:cNvSpPr>
          <p:nvPr/>
        </p:nvSpPr>
        <p:spPr bwMode="auto">
          <a:xfrm>
            <a:off x="231775" y="182563"/>
            <a:ext cx="6335713" cy="574675"/>
          </a:xfrm>
          <a:prstGeom prst="rect">
            <a:avLst/>
          </a:prstGeom>
          <a:noFill/>
          <a:ln w="9525">
            <a:noFill/>
            <a:miter lim="800000"/>
            <a:headEnd/>
            <a:tailEnd/>
          </a:ln>
        </p:spPr>
        <p:txBody>
          <a:bodyPr anchor="ctr"/>
          <a:lstStyle/>
          <a:p>
            <a:pPr algn="l">
              <a:spcBef>
                <a:spcPct val="0"/>
              </a:spcBef>
            </a:pPr>
            <a:r>
              <a:rPr lang="en-GB" sz="2800">
                <a:solidFill>
                  <a:srgbClr val="00B5E6"/>
                </a:solidFill>
              </a:rPr>
              <a:t>The Johari Window </a:t>
            </a:r>
          </a:p>
        </p:txBody>
      </p:sp>
      <p:sp>
        <p:nvSpPr>
          <p:cNvPr id="76819" name="Rectangle 19"/>
          <p:cNvSpPr>
            <a:spLocks noChangeArrowheads="1"/>
          </p:cNvSpPr>
          <p:nvPr/>
        </p:nvSpPr>
        <p:spPr bwMode="auto">
          <a:xfrm>
            <a:off x="611188" y="5373688"/>
            <a:ext cx="8064500" cy="496887"/>
          </a:xfrm>
          <a:prstGeom prst="rect">
            <a:avLst/>
          </a:prstGeom>
          <a:noFill/>
          <a:ln w="28575" algn="ctr">
            <a:noFill/>
            <a:miter lim="800000"/>
            <a:headEnd/>
            <a:tailEnd/>
          </a:ln>
        </p:spPr>
        <p:txBody>
          <a:bodyPr>
            <a:spAutoFit/>
          </a:bodyPr>
          <a:lstStyle/>
          <a:p>
            <a:pPr algn="l">
              <a:lnSpc>
                <a:spcPct val="70000"/>
              </a:lnSpc>
              <a:spcBef>
                <a:spcPct val="30000"/>
              </a:spcBef>
            </a:pPr>
            <a:r>
              <a:rPr lang="en-GB"/>
              <a:t>Luft, J. and Ingham, H. (1955) "The Johari window, a graphic model of interpersonal awareness", </a:t>
            </a:r>
            <a:r>
              <a:rPr lang="en-GB" i="1"/>
              <a:t>Proceedings of the western training laboratory  in group development</a:t>
            </a:r>
            <a:r>
              <a:rPr lang="en-GB"/>
              <a:t>. Los Angeles: UCLA</a:t>
            </a:r>
            <a:r>
              <a:rPr lang="en-GB" sz="2400">
                <a:solidFill>
                  <a:srgbClr val="FFFF00"/>
                </a:solidFill>
              </a:rPr>
              <a:t> </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en-GB" smtClean="0"/>
              <a:t>Feedback Skills</a:t>
            </a:r>
          </a:p>
        </p:txBody>
      </p:sp>
      <p:sp>
        <p:nvSpPr>
          <p:cNvPr id="77827" name="Rectangle 3"/>
          <p:cNvSpPr>
            <a:spLocks noGrp="1" noChangeArrowheads="1"/>
          </p:cNvSpPr>
          <p:nvPr>
            <p:ph type="body" idx="1"/>
          </p:nvPr>
        </p:nvSpPr>
        <p:spPr>
          <a:xfrm>
            <a:off x="665163" y="1120775"/>
            <a:ext cx="7345362" cy="4900613"/>
          </a:xfrm>
        </p:spPr>
        <p:txBody>
          <a:bodyPr/>
          <a:lstStyle/>
          <a:p>
            <a:pPr eaLnBrk="1" hangingPunct="1">
              <a:lnSpc>
                <a:spcPct val="125000"/>
              </a:lnSpc>
            </a:pPr>
            <a:r>
              <a:rPr lang="en-GB" smtClean="0"/>
              <a:t>Encourage inputs – ask open questions, ask probing questions; </a:t>
            </a:r>
            <a:r>
              <a:rPr lang="en-GB" b="1" smtClean="0"/>
              <a:t>avoid</a:t>
            </a:r>
            <a:r>
              <a:rPr lang="en-GB" smtClean="0"/>
              <a:t> closed, hypothetical and multiple questions</a:t>
            </a:r>
          </a:p>
          <a:p>
            <a:pPr eaLnBrk="1" hangingPunct="1">
              <a:lnSpc>
                <a:spcPct val="125000"/>
              </a:lnSpc>
            </a:pPr>
            <a:r>
              <a:rPr lang="en-GB" smtClean="0"/>
              <a:t>Be attentive</a:t>
            </a:r>
          </a:p>
          <a:p>
            <a:pPr eaLnBrk="1" hangingPunct="1">
              <a:lnSpc>
                <a:spcPct val="125000"/>
              </a:lnSpc>
            </a:pPr>
            <a:r>
              <a:rPr lang="en-GB" smtClean="0"/>
              <a:t>Be sensitive</a:t>
            </a:r>
          </a:p>
          <a:p>
            <a:pPr eaLnBrk="1" hangingPunct="1">
              <a:lnSpc>
                <a:spcPct val="125000"/>
              </a:lnSpc>
            </a:pPr>
            <a:r>
              <a:rPr lang="en-GB" smtClean="0"/>
              <a:t>Be objective – avoid value judgements</a:t>
            </a:r>
          </a:p>
          <a:p>
            <a:pPr eaLnBrk="1" hangingPunct="1">
              <a:lnSpc>
                <a:spcPct val="125000"/>
              </a:lnSpc>
            </a:pPr>
            <a:r>
              <a:rPr lang="en-GB" smtClean="0"/>
              <a:t>Be specific</a:t>
            </a:r>
          </a:p>
          <a:p>
            <a:pPr eaLnBrk="1" hangingPunct="1">
              <a:lnSpc>
                <a:spcPct val="125000"/>
              </a:lnSpc>
            </a:pPr>
            <a:r>
              <a:rPr lang="en-GB" smtClean="0"/>
              <a:t>Have the courage to confront </a:t>
            </a:r>
            <a:r>
              <a:rPr lang="en-GB" i="1" smtClean="0"/>
              <a:t>all</a:t>
            </a:r>
            <a:r>
              <a:rPr lang="en-GB" smtClean="0"/>
              <a:t> the data</a:t>
            </a:r>
          </a:p>
          <a:p>
            <a:pPr eaLnBrk="1" hangingPunct="1">
              <a:lnSpc>
                <a:spcPct val="110000"/>
              </a:lnSpc>
              <a:buFont typeface="Arial" charset="0"/>
              <a:buNone/>
            </a:pPr>
            <a:endParaRPr lang="en-GB"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en-GB" smtClean="0"/>
              <a:t>Feedback Process - Introduction</a:t>
            </a:r>
          </a:p>
        </p:txBody>
      </p:sp>
      <p:sp>
        <p:nvSpPr>
          <p:cNvPr id="78851" name="Rectangle 3"/>
          <p:cNvSpPr>
            <a:spLocks noGrp="1" noChangeArrowheads="1"/>
          </p:cNvSpPr>
          <p:nvPr>
            <p:ph type="body" idx="1"/>
          </p:nvPr>
        </p:nvSpPr>
        <p:spPr>
          <a:xfrm>
            <a:off x="395288" y="1341438"/>
            <a:ext cx="8064500" cy="4967287"/>
          </a:xfrm>
        </p:spPr>
        <p:txBody>
          <a:bodyPr/>
          <a:lstStyle/>
          <a:p>
            <a:pPr marL="457200" indent="-457200" eaLnBrk="1" hangingPunct="1">
              <a:buFontTx/>
              <a:buChar char="»"/>
            </a:pPr>
            <a:r>
              <a:rPr lang="en-GB" smtClean="0"/>
              <a:t>Setting the Scene: </a:t>
            </a:r>
          </a:p>
          <a:p>
            <a:pPr marL="838200" lvl="1" indent="-381000" eaLnBrk="1" hangingPunct="1">
              <a:buFont typeface="Wingdings" pitchFamily="2" charset="2"/>
              <a:buChar char="Ø"/>
            </a:pPr>
            <a:endParaRPr lang="en-GB" sz="2400" smtClean="0"/>
          </a:p>
          <a:p>
            <a:pPr marL="838200" lvl="1" indent="-381000" eaLnBrk="1" hangingPunct="1">
              <a:buFont typeface="Wingdings" pitchFamily="2" charset="2"/>
              <a:buChar char="Ø"/>
            </a:pPr>
            <a:r>
              <a:rPr lang="en-GB" sz="2400" smtClean="0"/>
              <a:t>Purpose</a:t>
            </a:r>
          </a:p>
          <a:p>
            <a:pPr marL="838200" lvl="1" indent="-381000" eaLnBrk="1" hangingPunct="1">
              <a:buFont typeface="Wingdings" pitchFamily="2" charset="2"/>
              <a:buChar char="Ø"/>
            </a:pPr>
            <a:r>
              <a:rPr lang="en-GB" sz="2400" smtClean="0"/>
              <a:t>Objectives </a:t>
            </a:r>
          </a:p>
          <a:p>
            <a:pPr marL="838200" lvl="1" indent="-381000" eaLnBrk="1" hangingPunct="1">
              <a:buFont typeface="Wingdings" pitchFamily="2" charset="2"/>
              <a:buChar char="Ø"/>
            </a:pPr>
            <a:r>
              <a:rPr lang="en-GB" sz="2400" smtClean="0"/>
              <a:t>Time</a:t>
            </a:r>
          </a:p>
          <a:p>
            <a:pPr marL="838200" lvl="1" indent="-381000" eaLnBrk="1" hangingPunct="1">
              <a:buFont typeface="Wingdings" pitchFamily="2" charset="2"/>
              <a:buChar char="Ø"/>
            </a:pPr>
            <a:r>
              <a:rPr lang="en-GB" sz="2400" smtClean="0"/>
              <a:t>Confidentiality</a:t>
            </a:r>
          </a:p>
          <a:p>
            <a:pPr marL="457200" indent="-457200" eaLnBrk="1" hangingPunct="1">
              <a:buFontTx/>
              <a:buChar char="•"/>
            </a:pPr>
            <a:endParaRPr lang="en-GB" smtClean="0"/>
          </a:p>
          <a:p>
            <a:pPr marL="457200" indent="-457200" eaLnBrk="1" hangingPunct="1">
              <a:buFontTx/>
              <a:buChar char="»"/>
            </a:pPr>
            <a:r>
              <a:rPr lang="en-GB" smtClean="0"/>
              <a:t>Current role, future aspirations</a:t>
            </a:r>
          </a:p>
          <a:p>
            <a:pPr marL="457200" indent="-457200" eaLnBrk="1" hangingPunct="1">
              <a:buFontTx/>
              <a:buChar char="•"/>
            </a:pPr>
            <a:endParaRPr lang="en-GB" smtClean="0"/>
          </a:p>
          <a:p>
            <a:pPr marL="457200" indent="-457200" eaLnBrk="1" hangingPunct="1">
              <a:buFontTx/>
              <a:buNone/>
            </a:pPr>
            <a:r>
              <a:rPr lang="en-GB" smtClean="0"/>
              <a:t>			    </a:t>
            </a:r>
          </a:p>
          <a:p>
            <a:pPr marL="457200" indent="-457200" eaLnBrk="1" hangingPunct="1">
              <a:buFontTx/>
              <a:buNone/>
            </a:pPr>
            <a:endParaRPr lang="en-GB" smtClean="0"/>
          </a:p>
          <a:p>
            <a:pPr marL="457200" indent="-457200" eaLnBrk="1" hangingPunct="1">
              <a:buFontTx/>
              <a:buNone/>
            </a:pPr>
            <a:endParaRPr lang="en-GB" smtClean="0"/>
          </a:p>
          <a:p>
            <a:pPr marL="457200" indent="-457200" eaLnBrk="1" hangingPunct="1"/>
            <a:endParaRPr lang="en-GB" smtClean="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n-GB" smtClean="0"/>
              <a:t>Feedback Process - Introduction</a:t>
            </a:r>
          </a:p>
        </p:txBody>
      </p:sp>
      <p:sp>
        <p:nvSpPr>
          <p:cNvPr id="79875" name="Rectangle 3"/>
          <p:cNvSpPr>
            <a:spLocks noGrp="1" noChangeArrowheads="1"/>
          </p:cNvSpPr>
          <p:nvPr>
            <p:ph type="body" idx="1"/>
          </p:nvPr>
        </p:nvSpPr>
        <p:spPr/>
        <p:txBody>
          <a:bodyPr/>
          <a:lstStyle/>
          <a:p>
            <a:pPr eaLnBrk="1" hangingPunct="1">
              <a:buFontTx/>
              <a:buChar char="»"/>
            </a:pPr>
            <a:r>
              <a:rPr lang="en-GB" smtClean="0"/>
              <a:t>Self-report but powerful predictor</a:t>
            </a:r>
          </a:p>
          <a:p>
            <a:pPr eaLnBrk="1" hangingPunct="1">
              <a:buFontTx/>
              <a:buChar char="»"/>
            </a:pPr>
            <a:endParaRPr lang="en-GB" smtClean="0"/>
          </a:p>
          <a:p>
            <a:pPr eaLnBrk="1" hangingPunct="1">
              <a:buFontTx/>
              <a:buChar char="»"/>
            </a:pPr>
            <a:r>
              <a:rPr lang="en-GB" smtClean="0"/>
              <a:t>Motives and Talents</a:t>
            </a:r>
          </a:p>
          <a:p>
            <a:pPr eaLnBrk="1" hangingPunct="1">
              <a:buFontTx/>
              <a:buChar char="»"/>
            </a:pPr>
            <a:endParaRPr lang="en-GB" smtClean="0"/>
          </a:p>
          <a:p>
            <a:pPr eaLnBrk="1" hangingPunct="1">
              <a:buFontTx/>
              <a:buChar char="»"/>
            </a:pPr>
            <a:r>
              <a:rPr lang="en-GB" smtClean="0"/>
              <a:t>Comparison group</a:t>
            </a:r>
          </a:p>
          <a:p>
            <a:pPr eaLnBrk="1" hangingPunct="1">
              <a:buFontTx/>
              <a:buChar char="»"/>
            </a:pPr>
            <a:endParaRPr lang="en-GB" smtClean="0"/>
          </a:p>
          <a:p>
            <a:pPr eaLnBrk="1" hangingPunct="1">
              <a:buFontTx/>
              <a:buChar char="»"/>
            </a:pPr>
            <a:r>
              <a:rPr lang="en-GB" smtClean="0"/>
              <a:t>Their experience</a:t>
            </a:r>
          </a:p>
          <a:p>
            <a:pPr eaLnBrk="1" hangingPunct="1">
              <a:buFontTx/>
              <a:buChar char="»"/>
            </a:pPr>
            <a:endParaRPr lang="en-GB" smtClean="0"/>
          </a:p>
          <a:p>
            <a:pPr eaLnBrk="1" hangingPunct="1">
              <a:buFontTx/>
              <a:buChar char="»"/>
            </a:pPr>
            <a:r>
              <a:rPr lang="en-GB" smtClean="0"/>
              <a:t>Special circumstances</a:t>
            </a:r>
          </a:p>
          <a:p>
            <a:pPr eaLnBrk="1" hangingPunct="1"/>
            <a:endParaRPr lang="en-GB" smtClean="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4"/>
          <p:cNvSpPr>
            <a:spLocks noGrp="1" noChangeArrowheads="1"/>
          </p:cNvSpPr>
          <p:nvPr>
            <p:ph type="title"/>
          </p:nvPr>
        </p:nvSpPr>
        <p:spPr/>
        <p:txBody>
          <a:bodyPr/>
          <a:lstStyle/>
          <a:p>
            <a:pPr eaLnBrk="1" hangingPunct="1"/>
            <a:r>
              <a:rPr lang="en-GB" smtClean="0"/>
              <a:t>Wave Feedback Process - Introduction</a:t>
            </a:r>
          </a:p>
        </p:txBody>
      </p:sp>
      <p:pic>
        <p:nvPicPr>
          <p:cNvPr id="80899" name="Picture 7"/>
          <p:cNvPicPr>
            <a:picLocks noChangeAspect="1" noChangeArrowheads="1"/>
          </p:cNvPicPr>
          <p:nvPr/>
        </p:nvPicPr>
        <p:blipFill>
          <a:blip r:embed="rId3" cstate="print"/>
          <a:srcRect/>
          <a:stretch>
            <a:fillRect/>
          </a:stretch>
        </p:blipFill>
        <p:spPr bwMode="auto">
          <a:xfrm>
            <a:off x="2457450" y="935038"/>
            <a:ext cx="4229100" cy="5734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4"/>
          <p:cNvSpPr>
            <a:spLocks noGrp="1" noChangeArrowheads="1"/>
          </p:cNvSpPr>
          <p:nvPr>
            <p:ph type="title"/>
          </p:nvPr>
        </p:nvSpPr>
        <p:spPr/>
        <p:txBody>
          <a:bodyPr/>
          <a:lstStyle/>
          <a:p>
            <a:pPr eaLnBrk="1" hangingPunct="1"/>
            <a:r>
              <a:rPr lang="en-GB" smtClean="0"/>
              <a:t>Psychometric Profile Overview</a:t>
            </a:r>
          </a:p>
        </p:txBody>
      </p:sp>
      <p:pic>
        <p:nvPicPr>
          <p:cNvPr id="81923" name="Picture 2" descr="Slide 37.bmp"/>
          <p:cNvPicPr>
            <a:picLocks noChangeAspect="1"/>
          </p:cNvPicPr>
          <p:nvPr/>
        </p:nvPicPr>
        <p:blipFill>
          <a:blip r:embed="rId3" cstate="print"/>
          <a:srcRect/>
          <a:stretch>
            <a:fillRect/>
          </a:stretch>
        </p:blipFill>
        <p:spPr bwMode="auto">
          <a:xfrm>
            <a:off x="1619250" y="1196975"/>
            <a:ext cx="5545138" cy="4805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en-GB" smtClean="0"/>
              <a:t>Flow and Sections</a:t>
            </a:r>
          </a:p>
        </p:txBody>
      </p:sp>
      <p:sp>
        <p:nvSpPr>
          <p:cNvPr id="1471491" name="Rectangle 3"/>
          <p:cNvSpPr>
            <a:spLocks noGrp="1" noChangeArrowheads="1"/>
          </p:cNvSpPr>
          <p:nvPr>
            <p:ph type="body" sz="half" idx="1"/>
          </p:nvPr>
        </p:nvSpPr>
        <p:spPr>
          <a:xfrm>
            <a:off x="2165350" y="952500"/>
            <a:ext cx="1906588" cy="2489200"/>
          </a:xfrm>
          <a:noFill/>
        </p:spPr>
        <p:txBody>
          <a:bodyPr/>
          <a:lstStyle/>
          <a:p>
            <a:pPr marL="82550" indent="-82550" eaLnBrk="1" hangingPunct="1">
              <a:buFont typeface="Arial" charset="0"/>
              <a:buNone/>
            </a:pPr>
            <a:endParaRPr lang="en-GB" sz="1400" b="1" smtClean="0">
              <a:solidFill>
                <a:srgbClr val="5A87C5"/>
              </a:solidFill>
            </a:endParaRPr>
          </a:p>
          <a:p>
            <a:pPr marL="82550" indent="-82550" eaLnBrk="1" hangingPunct="1">
              <a:buFont typeface="Arial" charset="0"/>
              <a:buNone/>
            </a:pPr>
            <a:r>
              <a:rPr lang="en-GB" sz="1900" b="1" smtClean="0">
                <a:solidFill>
                  <a:srgbClr val="5A87C5"/>
                </a:solidFill>
              </a:rPr>
              <a:t>THOUGHT</a:t>
            </a:r>
          </a:p>
          <a:p>
            <a:pPr marL="82550" indent="-82550" eaLnBrk="1" hangingPunct="1">
              <a:lnSpc>
                <a:spcPct val="150000"/>
              </a:lnSpc>
              <a:buFont typeface="Arial" charset="0"/>
              <a:buChar char="–"/>
            </a:pPr>
            <a:r>
              <a:rPr lang="en-GB" sz="1900" smtClean="0"/>
              <a:t> Evaluative</a:t>
            </a:r>
          </a:p>
          <a:p>
            <a:pPr marL="82550" indent="-82550" eaLnBrk="1" hangingPunct="1">
              <a:lnSpc>
                <a:spcPct val="150000"/>
              </a:lnSpc>
              <a:buFont typeface="Arial" charset="0"/>
              <a:buChar char="–"/>
            </a:pPr>
            <a:r>
              <a:rPr lang="en-GB" sz="1900" smtClean="0"/>
              <a:t> Investigative</a:t>
            </a:r>
          </a:p>
          <a:p>
            <a:pPr marL="82550" indent="-82550" eaLnBrk="1" hangingPunct="1">
              <a:lnSpc>
                <a:spcPct val="150000"/>
              </a:lnSpc>
              <a:buFont typeface="Arial" charset="0"/>
              <a:buChar char="–"/>
            </a:pPr>
            <a:r>
              <a:rPr lang="en-GB" sz="1900" smtClean="0"/>
              <a:t> Imaginative </a:t>
            </a:r>
          </a:p>
        </p:txBody>
      </p:sp>
      <p:sp>
        <p:nvSpPr>
          <p:cNvPr id="1471492" name="Rectangle 4"/>
          <p:cNvSpPr>
            <a:spLocks noChangeArrowheads="1"/>
          </p:cNvSpPr>
          <p:nvPr/>
        </p:nvSpPr>
        <p:spPr bwMode="auto">
          <a:xfrm>
            <a:off x="5133975" y="952500"/>
            <a:ext cx="2030413" cy="2489200"/>
          </a:xfrm>
          <a:prstGeom prst="rect">
            <a:avLst/>
          </a:prstGeom>
          <a:noFill/>
          <a:ln w="9525">
            <a:noFill/>
            <a:miter lim="800000"/>
            <a:headEnd/>
            <a:tailEnd/>
          </a:ln>
        </p:spPr>
        <p:txBody>
          <a:bodyPr/>
          <a:lstStyle/>
          <a:p>
            <a:pPr marL="82550" indent="-82550" algn="l">
              <a:spcBef>
                <a:spcPct val="20000"/>
              </a:spcBef>
              <a:buFont typeface="Arial" charset="0"/>
              <a:buNone/>
            </a:pPr>
            <a:endParaRPr lang="en-GB" b="1">
              <a:solidFill>
                <a:srgbClr val="C1AF2C"/>
              </a:solidFill>
            </a:endParaRPr>
          </a:p>
          <a:p>
            <a:pPr marL="82550" indent="-82550" algn="l">
              <a:spcBef>
                <a:spcPct val="20000"/>
              </a:spcBef>
              <a:buFont typeface="Arial" charset="0"/>
              <a:buNone/>
            </a:pPr>
            <a:r>
              <a:rPr lang="en-GB" sz="1900" b="1">
                <a:solidFill>
                  <a:srgbClr val="C1AF2C"/>
                </a:solidFill>
              </a:rPr>
              <a:t>ADAPTABILITY</a:t>
            </a:r>
          </a:p>
          <a:p>
            <a:pPr marL="82550" indent="-82550" algn="l">
              <a:lnSpc>
                <a:spcPct val="150000"/>
              </a:lnSpc>
              <a:spcBef>
                <a:spcPct val="20000"/>
              </a:spcBef>
              <a:buFont typeface="Arial" charset="0"/>
              <a:buChar char="–"/>
            </a:pPr>
            <a:r>
              <a:rPr lang="en-GB" sz="1900"/>
              <a:t> Resilient</a:t>
            </a:r>
          </a:p>
          <a:p>
            <a:pPr marL="82550" indent="-82550" algn="l">
              <a:lnSpc>
                <a:spcPct val="150000"/>
              </a:lnSpc>
              <a:spcBef>
                <a:spcPct val="20000"/>
              </a:spcBef>
              <a:buFont typeface="Arial" charset="0"/>
              <a:buChar char="–"/>
            </a:pPr>
            <a:r>
              <a:rPr lang="en-GB" sz="1900"/>
              <a:t> Flexible</a:t>
            </a:r>
          </a:p>
          <a:p>
            <a:pPr marL="82550" indent="-82550" algn="l">
              <a:lnSpc>
                <a:spcPct val="150000"/>
              </a:lnSpc>
              <a:spcBef>
                <a:spcPct val="20000"/>
              </a:spcBef>
              <a:buFont typeface="Arial" charset="0"/>
              <a:buChar char="–"/>
            </a:pPr>
            <a:r>
              <a:rPr lang="en-GB" sz="1900"/>
              <a:t> Supportive</a:t>
            </a:r>
            <a:endParaRPr lang="en-GB" sz="1900" b="1">
              <a:solidFill>
                <a:srgbClr val="387C2B"/>
              </a:solidFill>
            </a:endParaRPr>
          </a:p>
        </p:txBody>
      </p:sp>
      <p:sp>
        <p:nvSpPr>
          <p:cNvPr id="1471493" name="Text Box 5"/>
          <p:cNvSpPr txBox="1">
            <a:spLocks noChangeArrowheads="1"/>
          </p:cNvSpPr>
          <p:nvPr/>
        </p:nvSpPr>
        <p:spPr bwMode="auto">
          <a:xfrm>
            <a:off x="2165350" y="3689350"/>
            <a:ext cx="1906588" cy="2489200"/>
          </a:xfrm>
          <a:prstGeom prst="rect">
            <a:avLst/>
          </a:prstGeom>
          <a:noFill/>
          <a:ln w="9525">
            <a:noFill/>
            <a:miter lim="800000"/>
            <a:headEnd/>
            <a:tailEnd/>
          </a:ln>
        </p:spPr>
        <p:txBody>
          <a:bodyPr/>
          <a:lstStyle/>
          <a:p>
            <a:pPr lvl="1" algn="l">
              <a:lnSpc>
                <a:spcPct val="150000"/>
              </a:lnSpc>
              <a:spcBef>
                <a:spcPct val="0"/>
              </a:spcBef>
            </a:pPr>
            <a:endParaRPr lang="en-GB" sz="1200" b="1">
              <a:solidFill>
                <a:srgbClr val="B32317"/>
              </a:solidFill>
            </a:endParaRPr>
          </a:p>
          <a:p>
            <a:pPr algn="l">
              <a:spcBef>
                <a:spcPct val="0"/>
              </a:spcBef>
            </a:pPr>
            <a:r>
              <a:rPr lang="en-GB" sz="1700" b="1">
                <a:solidFill>
                  <a:srgbClr val="B32317"/>
                </a:solidFill>
              </a:rPr>
              <a:t>INFLUENCE</a:t>
            </a:r>
          </a:p>
          <a:p>
            <a:pPr algn="l">
              <a:lnSpc>
                <a:spcPct val="150000"/>
              </a:lnSpc>
              <a:spcBef>
                <a:spcPct val="0"/>
              </a:spcBef>
              <a:buClr>
                <a:schemeClr val="bg1"/>
              </a:buClr>
              <a:buFont typeface="Arial" charset="0"/>
              <a:buChar char="–"/>
            </a:pPr>
            <a:r>
              <a:rPr lang="en-GB" sz="1700">
                <a:solidFill>
                  <a:srgbClr val="00204E"/>
                </a:solidFill>
              </a:rPr>
              <a:t> </a:t>
            </a:r>
            <a:r>
              <a:rPr lang="en-GB" sz="1700"/>
              <a:t>Sociable</a:t>
            </a:r>
          </a:p>
          <a:p>
            <a:pPr algn="l">
              <a:lnSpc>
                <a:spcPct val="150000"/>
              </a:lnSpc>
              <a:spcBef>
                <a:spcPct val="0"/>
              </a:spcBef>
              <a:buFont typeface="Arial" charset="0"/>
              <a:buChar char="–"/>
            </a:pPr>
            <a:r>
              <a:rPr lang="en-GB" sz="1700"/>
              <a:t> Impactful</a:t>
            </a:r>
          </a:p>
          <a:p>
            <a:pPr algn="l">
              <a:lnSpc>
                <a:spcPct val="150000"/>
              </a:lnSpc>
              <a:spcBef>
                <a:spcPct val="0"/>
              </a:spcBef>
              <a:buFont typeface="Arial" charset="0"/>
              <a:buChar char="–"/>
            </a:pPr>
            <a:r>
              <a:rPr lang="en-GB" sz="1700"/>
              <a:t> Assertive</a:t>
            </a:r>
          </a:p>
        </p:txBody>
      </p:sp>
      <p:sp>
        <p:nvSpPr>
          <p:cNvPr id="1471494" name="Text Box 6"/>
          <p:cNvSpPr txBox="1">
            <a:spLocks noChangeArrowheads="1"/>
          </p:cNvSpPr>
          <p:nvPr/>
        </p:nvSpPr>
        <p:spPr bwMode="auto">
          <a:xfrm>
            <a:off x="5133975" y="3689350"/>
            <a:ext cx="1906588" cy="2489200"/>
          </a:xfrm>
          <a:prstGeom prst="rect">
            <a:avLst/>
          </a:prstGeom>
          <a:noFill/>
          <a:ln w="9525">
            <a:noFill/>
            <a:miter lim="800000"/>
            <a:headEnd/>
            <a:tailEnd/>
          </a:ln>
        </p:spPr>
        <p:txBody>
          <a:bodyPr wrap="none"/>
          <a:lstStyle/>
          <a:p>
            <a:pPr algn="l">
              <a:spcBef>
                <a:spcPct val="0"/>
              </a:spcBef>
            </a:pPr>
            <a:endParaRPr lang="en-GB" sz="1200" b="1">
              <a:solidFill>
                <a:srgbClr val="387C2B"/>
              </a:solidFill>
            </a:endParaRPr>
          </a:p>
          <a:p>
            <a:pPr algn="l">
              <a:spcBef>
                <a:spcPct val="40000"/>
              </a:spcBef>
            </a:pPr>
            <a:r>
              <a:rPr lang="en-GB" sz="1700" b="1">
                <a:solidFill>
                  <a:srgbClr val="387C2B"/>
                </a:solidFill>
              </a:rPr>
              <a:t>DELIVERY</a:t>
            </a:r>
          </a:p>
          <a:p>
            <a:pPr algn="l">
              <a:lnSpc>
                <a:spcPct val="150000"/>
              </a:lnSpc>
              <a:spcBef>
                <a:spcPct val="0"/>
              </a:spcBef>
              <a:buClr>
                <a:schemeClr val="bg1"/>
              </a:buClr>
              <a:buFont typeface="Arial" charset="0"/>
              <a:buChar char="–"/>
            </a:pPr>
            <a:r>
              <a:rPr lang="en-GB" sz="1700">
                <a:solidFill>
                  <a:srgbClr val="00204E"/>
                </a:solidFill>
              </a:rPr>
              <a:t> </a:t>
            </a:r>
            <a:r>
              <a:rPr lang="en-GB" sz="1700"/>
              <a:t>Conscientious</a:t>
            </a:r>
          </a:p>
          <a:p>
            <a:pPr algn="l">
              <a:lnSpc>
                <a:spcPct val="150000"/>
              </a:lnSpc>
              <a:spcBef>
                <a:spcPct val="0"/>
              </a:spcBef>
              <a:buFont typeface="Arial" charset="0"/>
              <a:buChar char="–"/>
            </a:pPr>
            <a:r>
              <a:rPr lang="en-GB" sz="1700"/>
              <a:t> Structured</a:t>
            </a:r>
          </a:p>
          <a:p>
            <a:pPr algn="l">
              <a:lnSpc>
                <a:spcPct val="150000"/>
              </a:lnSpc>
              <a:spcBef>
                <a:spcPct val="0"/>
              </a:spcBef>
              <a:buFont typeface="Arial" charset="0"/>
              <a:buChar char="–"/>
            </a:pPr>
            <a:r>
              <a:rPr lang="en-GB" sz="1700"/>
              <a:t> Driven</a:t>
            </a:r>
            <a:endParaRPr lang="en-GB" sz="1700">
              <a:solidFill>
                <a:srgbClr val="00204E"/>
              </a:solidFill>
            </a:endParaRPr>
          </a:p>
          <a:p>
            <a:pPr algn="l">
              <a:spcBef>
                <a:spcPct val="0"/>
              </a:spcBef>
            </a:pPr>
            <a:endParaRPr lang="en-GB" sz="1700" b="1" i="1">
              <a:solidFill>
                <a:schemeClr val="tx1"/>
              </a:solidFill>
            </a:endParaRPr>
          </a:p>
        </p:txBody>
      </p:sp>
      <p:sp>
        <p:nvSpPr>
          <p:cNvPr id="1471495" name="AutoShape 7"/>
          <p:cNvSpPr>
            <a:spLocks noChangeArrowheads="1"/>
          </p:cNvSpPr>
          <p:nvPr/>
        </p:nvSpPr>
        <p:spPr bwMode="auto">
          <a:xfrm>
            <a:off x="5934075" y="3043238"/>
            <a:ext cx="192088" cy="795337"/>
          </a:xfrm>
          <a:prstGeom prst="downArrow">
            <a:avLst>
              <a:gd name="adj1" fmla="val 50000"/>
              <a:gd name="adj2" fmla="val 103512"/>
            </a:avLst>
          </a:prstGeom>
          <a:solidFill>
            <a:schemeClr val="accent1"/>
          </a:solidFill>
          <a:ln w="9525">
            <a:solidFill>
              <a:schemeClr val="tx1"/>
            </a:solidFill>
            <a:miter lim="800000"/>
            <a:headEnd/>
            <a:tailEnd/>
          </a:ln>
        </p:spPr>
        <p:txBody>
          <a:bodyPr vert="eaVert" wrap="none" anchor="ctr"/>
          <a:lstStyle/>
          <a:p>
            <a:endParaRPr lang="en-GB"/>
          </a:p>
        </p:txBody>
      </p:sp>
      <p:sp>
        <p:nvSpPr>
          <p:cNvPr id="1471496" name="AutoShape 8"/>
          <p:cNvSpPr>
            <a:spLocks noChangeArrowheads="1"/>
          </p:cNvSpPr>
          <p:nvPr/>
        </p:nvSpPr>
        <p:spPr bwMode="auto">
          <a:xfrm rot="-1930344">
            <a:off x="3709988" y="3457575"/>
            <a:ext cx="1825625" cy="212725"/>
          </a:xfrm>
          <a:prstGeom prst="rightArrow">
            <a:avLst>
              <a:gd name="adj1" fmla="val 50000"/>
              <a:gd name="adj2" fmla="val 214552"/>
            </a:avLst>
          </a:prstGeom>
          <a:solidFill>
            <a:schemeClr val="accent1"/>
          </a:solidFill>
          <a:ln w="9525">
            <a:solidFill>
              <a:schemeClr val="tx1"/>
            </a:solidFill>
            <a:miter lim="800000"/>
            <a:headEnd/>
            <a:tailEnd/>
          </a:ln>
        </p:spPr>
        <p:txBody>
          <a:bodyPr wrap="none" anchor="ctr"/>
          <a:lstStyle/>
          <a:p>
            <a:endParaRPr lang="en-GB"/>
          </a:p>
        </p:txBody>
      </p:sp>
      <p:sp>
        <p:nvSpPr>
          <p:cNvPr id="1471497" name="AutoShape 9"/>
          <p:cNvSpPr>
            <a:spLocks noChangeArrowheads="1"/>
          </p:cNvSpPr>
          <p:nvPr/>
        </p:nvSpPr>
        <p:spPr bwMode="auto">
          <a:xfrm>
            <a:off x="3022600" y="3043238"/>
            <a:ext cx="192088" cy="795337"/>
          </a:xfrm>
          <a:prstGeom prst="downArrow">
            <a:avLst>
              <a:gd name="adj1" fmla="val 50000"/>
              <a:gd name="adj2" fmla="val 103512"/>
            </a:avLst>
          </a:prstGeom>
          <a:solidFill>
            <a:schemeClr val="accent1"/>
          </a:solidFill>
          <a:ln w="9525">
            <a:solidFill>
              <a:schemeClr val="tx1"/>
            </a:solidFill>
            <a:miter lim="800000"/>
            <a:headEnd/>
            <a:tailEnd/>
          </a:ln>
        </p:spPr>
        <p:txBody>
          <a:bodyPr vert="eaVert" wrap="none" anchor="ctr"/>
          <a:lstStyle/>
          <a:p>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471491">
                                            <p:txEl>
                                              <p:pRg st="1" end="1"/>
                                            </p:txEl>
                                          </p:spTgt>
                                        </p:tgtEl>
                                        <p:attrNameLst>
                                          <p:attrName>style.visibility</p:attrName>
                                        </p:attrNameLst>
                                      </p:cBhvr>
                                      <p:to>
                                        <p:strVal val="visible"/>
                                      </p:to>
                                    </p:set>
                                    <p:anim calcmode="lin" valueType="num">
                                      <p:cBhvr additive="base">
                                        <p:cTn id="7" dur="500" fill="hold"/>
                                        <p:tgtEl>
                                          <p:spTgt spid="147149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71491">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471491">
                                            <p:txEl>
                                              <p:pRg st="2" end="2"/>
                                            </p:txEl>
                                          </p:spTgt>
                                        </p:tgtEl>
                                        <p:attrNameLst>
                                          <p:attrName>style.visibility</p:attrName>
                                        </p:attrNameLst>
                                      </p:cBhvr>
                                      <p:to>
                                        <p:strVal val="visible"/>
                                      </p:to>
                                    </p:set>
                                    <p:anim calcmode="lin" valueType="num">
                                      <p:cBhvr additive="base">
                                        <p:cTn id="13" dur="500" fill="hold"/>
                                        <p:tgtEl>
                                          <p:spTgt spid="147149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71491">
                                            <p:txEl>
                                              <p:pRg st="2" end="2"/>
                                            </p:txEl>
                                          </p:spTgt>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2" presetClass="entr" presetSubtype="1" fill="hold" grpId="0" nodeType="afterEffect">
                                  <p:stCondLst>
                                    <p:cond delay="0"/>
                                  </p:stCondLst>
                                  <p:childTnLst>
                                    <p:set>
                                      <p:cBhvr>
                                        <p:cTn id="17" dur="1" fill="hold">
                                          <p:stCondLst>
                                            <p:cond delay="0"/>
                                          </p:stCondLst>
                                        </p:cTn>
                                        <p:tgtEl>
                                          <p:spTgt spid="1471491">
                                            <p:txEl>
                                              <p:pRg st="3" end="3"/>
                                            </p:txEl>
                                          </p:spTgt>
                                        </p:tgtEl>
                                        <p:attrNameLst>
                                          <p:attrName>style.visibility</p:attrName>
                                        </p:attrNameLst>
                                      </p:cBhvr>
                                      <p:to>
                                        <p:strVal val="visible"/>
                                      </p:to>
                                    </p:set>
                                    <p:anim calcmode="lin" valueType="num">
                                      <p:cBhvr additive="base">
                                        <p:cTn id="18" dur="500" fill="hold"/>
                                        <p:tgtEl>
                                          <p:spTgt spid="1471491">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471491">
                                            <p:txEl>
                                              <p:pRg st="3" end="3"/>
                                            </p:txEl>
                                          </p:spTgt>
                                        </p:tgtEl>
                                        <p:attrNameLst>
                                          <p:attrName>ppt_y</p:attrName>
                                        </p:attrNameLst>
                                      </p:cBhvr>
                                      <p:tavLst>
                                        <p:tav tm="0">
                                          <p:val>
                                            <p:strVal val="0-#ppt_h/2"/>
                                          </p:val>
                                        </p:tav>
                                        <p:tav tm="100000">
                                          <p:val>
                                            <p:strVal val="#ppt_y"/>
                                          </p:val>
                                        </p:tav>
                                      </p:tavLst>
                                    </p:anim>
                                  </p:childTnLst>
                                </p:cTn>
                              </p:par>
                            </p:childTnLst>
                          </p:cTn>
                        </p:par>
                        <p:par>
                          <p:cTn id="20" fill="hold">
                            <p:stCondLst>
                              <p:cond delay="1000"/>
                            </p:stCondLst>
                            <p:childTnLst>
                              <p:par>
                                <p:cTn id="21" presetID="2" presetClass="entr" presetSubtype="1" fill="hold" grpId="0" nodeType="afterEffect">
                                  <p:stCondLst>
                                    <p:cond delay="0"/>
                                  </p:stCondLst>
                                  <p:childTnLst>
                                    <p:set>
                                      <p:cBhvr>
                                        <p:cTn id="22" dur="1" fill="hold">
                                          <p:stCondLst>
                                            <p:cond delay="0"/>
                                          </p:stCondLst>
                                        </p:cTn>
                                        <p:tgtEl>
                                          <p:spTgt spid="1471491">
                                            <p:txEl>
                                              <p:pRg st="4" end="4"/>
                                            </p:txEl>
                                          </p:spTgt>
                                        </p:tgtEl>
                                        <p:attrNameLst>
                                          <p:attrName>style.visibility</p:attrName>
                                        </p:attrNameLst>
                                      </p:cBhvr>
                                      <p:to>
                                        <p:strVal val="visible"/>
                                      </p:to>
                                    </p:set>
                                    <p:anim calcmode="lin" valueType="num">
                                      <p:cBhvr additive="base">
                                        <p:cTn id="23" dur="500" fill="hold"/>
                                        <p:tgtEl>
                                          <p:spTgt spid="1471491">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71491">
                                            <p:txEl>
                                              <p:pRg st="4" end="4"/>
                                            </p:txEl>
                                          </p:spTgt>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 presetClass="entr" presetSubtype="1" fill="hold" grpId="0" nodeType="afterEffect">
                                  <p:stCondLst>
                                    <p:cond delay="0"/>
                                  </p:stCondLst>
                                  <p:childTnLst>
                                    <p:set>
                                      <p:cBhvr>
                                        <p:cTn id="27" dur="1" fill="hold">
                                          <p:stCondLst>
                                            <p:cond delay="0"/>
                                          </p:stCondLst>
                                        </p:cTn>
                                        <p:tgtEl>
                                          <p:spTgt spid="1471497"/>
                                        </p:tgtEl>
                                        <p:attrNameLst>
                                          <p:attrName>style.visibility</p:attrName>
                                        </p:attrNameLst>
                                      </p:cBhvr>
                                      <p:to>
                                        <p:strVal val="visible"/>
                                      </p:to>
                                    </p:set>
                                    <p:anim calcmode="lin" valueType="num">
                                      <p:cBhvr additive="base">
                                        <p:cTn id="28" dur="500" fill="hold"/>
                                        <p:tgtEl>
                                          <p:spTgt spid="1471497"/>
                                        </p:tgtEl>
                                        <p:attrNameLst>
                                          <p:attrName>ppt_x</p:attrName>
                                        </p:attrNameLst>
                                      </p:cBhvr>
                                      <p:tavLst>
                                        <p:tav tm="0">
                                          <p:val>
                                            <p:strVal val="#ppt_x"/>
                                          </p:val>
                                        </p:tav>
                                        <p:tav tm="100000">
                                          <p:val>
                                            <p:strVal val="#ppt_x"/>
                                          </p:val>
                                        </p:tav>
                                      </p:tavLst>
                                    </p:anim>
                                    <p:anim calcmode="lin" valueType="num">
                                      <p:cBhvr additive="base">
                                        <p:cTn id="29" dur="500" fill="hold"/>
                                        <p:tgtEl>
                                          <p:spTgt spid="1471497"/>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2" presetClass="entr" presetSubtype="4" fill="hold" grpId="0" nodeType="afterEffect">
                                  <p:stCondLst>
                                    <p:cond delay="0"/>
                                  </p:stCondLst>
                                  <p:iterate type="wd">
                                    <p:tmPct val="10000"/>
                                  </p:iterate>
                                  <p:childTnLst>
                                    <p:set>
                                      <p:cBhvr>
                                        <p:cTn id="32" dur="1" fill="hold">
                                          <p:stCondLst>
                                            <p:cond delay="0"/>
                                          </p:stCondLst>
                                        </p:cTn>
                                        <p:tgtEl>
                                          <p:spTgt spid="1471493">
                                            <p:txEl>
                                              <p:pRg st="1" end="1"/>
                                            </p:txEl>
                                          </p:spTgt>
                                        </p:tgtEl>
                                        <p:attrNameLst>
                                          <p:attrName>style.visibility</p:attrName>
                                        </p:attrNameLst>
                                      </p:cBhvr>
                                      <p:to>
                                        <p:strVal val="visible"/>
                                      </p:to>
                                    </p:set>
                                    <p:anim calcmode="lin" valueType="num">
                                      <p:cBhvr additive="base">
                                        <p:cTn id="33" dur="500" fill="hold"/>
                                        <p:tgtEl>
                                          <p:spTgt spid="1471493">
                                            <p:txEl>
                                              <p:pRg st="1" end="1"/>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71493">
                                            <p:txEl>
                                              <p:pRg st="1" end="1"/>
                                            </p:txEl>
                                          </p:spTgt>
                                        </p:tgtEl>
                                        <p:attrNameLst>
                                          <p:attrName>ppt_y</p:attrName>
                                        </p:attrNameLst>
                                      </p:cBhvr>
                                      <p:tavLst>
                                        <p:tav tm="0">
                                          <p:val>
                                            <p:strVal val="1+#ppt_h/2"/>
                                          </p:val>
                                        </p:tav>
                                        <p:tav tm="100000">
                                          <p:val>
                                            <p:strVal val="#ppt_y"/>
                                          </p:val>
                                        </p:tav>
                                      </p:tavLst>
                                    </p:anim>
                                  </p:childTnLst>
                                </p:cTn>
                              </p:par>
                            </p:childTnLst>
                          </p:cTn>
                        </p:par>
                        <p:par>
                          <p:cTn id="35" fill="hold">
                            <p:stCondLst>
                              <p:cond delay="2500"/>
                            </p:stCondLst>
                            <p:childTnLst>
                              <p:par>
                                <p:cTn id="36" presetID="2" presetClass="entr" presetSubtype="4" fill="hold" grpId="0" nodeType="afterEffect">
                                  <p:stCondLst>
                                    <p:cond delay="0"/>
                                  </p:stCondLst>
                                  <p:iterate type="wd">
                                    <p:tmPct val="10000"/>
                                  </p:iterate>
                                  <p:childTnLst>
                                    <p:set>
                                      <p:cBhvr>
                                        <p:cTn id="37" dur="1" fill="hold">
                                          <p:stCondLst>
                                            <p:cond delay="0"/>
                                          </p:stCondLst>
                                        </p:cTn>
                                        <p:tgtEl>
                                          <p:spTgt spid="1471493">
                                            <p:txEl>
                                              <p:pRg st="2" end="2"/>
                                            </p:txEl>
                                          </p:spTgt>
                                        </p:tgtEl>
                                        <p:attrNameLst>
                                          <p:attrName>style.visibility</p:attrName>
                                        </p:attrNameLst>
                                      </p:cBhvr>
                                      <p:to>
                                        <p:strVal val="visible"/>
                                      </p:to>
                                    </p:set>
                                    <p:anim calcmode="lin" valueType="num">
                                      <p:cBhvr additive="base">
                                        <p:cTn id="38" dur="500" fill="hold"/>
                                        <p:tgtEl>
                                          <p:spTgt spid="1471493">
                                            <p:txEl>
                                              <p:pRg st="2" end="2"/>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1471493">
                                            <p:txEl>
                                              <p:pRg st="2" end="2"/>
                                            </p:txEl>
                                          </p:spTgt>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2" presetClass="entr" presetSubtype="4" fill="hold" grpId="0" nodeType="afterEffect">
                                  <p:stCondLst>
                                    <p:cond delay="0"/>
                                  </p:stCondLst>
                                  <p:iterate type="wd">
                                    <p:tmPct val="10000"/>
                                  </p:iterate>
                                  <p:childTnLst>
                                    <p:set>
                                      <p:cBhvr>
                                        <p:cTn id="42" dur="1" fill="hold">
                                          <p:stCondLst>
                                            <p:cond delay="0"/>
                                          </p:stCondLst>
                                        </p:cTn>
                                        <p:tgtEl>
                                          <p:spTgt spid="1471493">
                                            <p:txEl>
                                              <p:pRg st="3" end="3"/>
                                            </p:txEl>
                                          </p:spTgt>
                                        </p:tgtEl>
                                        <p:attrNameLst>
                                          <p:attrName>style.visibility</p:attrName>
                                        </p:attrNameLst>
                                      </p:cBhvr>
                                      <p:to>
                                        <p:strVal val="visible"/>
                                      </p:to>
                                    </p:set>
                                    <p:anim calcmode="lin" valueType="num">
                                      <p:cBhvr additive="base">
                                        <p:cTn id="43" dur="500" fill="hold"/>
                                        <p:tgtEl>
                                          <p:spTgt spid="1471493">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471493">
                                            <p:txEl>
                                              <p:pRg st="3" end="3"/>
                                            </p:txEl>
                                          </p:spTgt>
                                        </p:tgtEl>
                                        <p:attrNameLst>
                                          <p:attrName>ppt_y</p:attrName>
                                        </p:attrNameLst>
                                      </p:cBhvr>
                                      <p:tavLst>
                                        <p:tav tm="0">
                                          <p:val>
                                            <p:strVal val="1+#ppt_h/2"/>
                                          </p:val>
                                        </p:tav>
                                        <p:tav tm="100000">
                                          <p:val>
                                            <p:strVal val="#ppt_y"/>
                                          </p:val>
                                        </p:tav>
                                      </p:tavLst>
                                    </p:anim>
                                  </p:childTnLst>
                                </p:cTn>
                              </p:par>
                            </p:childTnLst>
                          </p:cTn>
                        </p:par>
                        <p:par>
                          <p:cTn id="45" fill="hold">
                            <p:stCondLst>
                              <p:cond delay="3500"/>
                            </p:stCondLst>
                            <p:childTnLst>
                              <p:par>
                                <p:cTn id="46" presetID="2" presetClass="entr" presetSubtype="4" fill="hold" grpId="0" nodeType="afterEffect">
                                  <p:stCondLst>
                                    <p:cond delay="0"/>
                                  </p:stCondLst>
                                  <p:iterate type="wd">
                                    <p:tmPct val="10000"/>
                                  </p:iterate>
                                  <p:childTnLst>
                                    <p:set>
                                      <p:cBhvr>
                                        <p:cTn id="47" dur="1" fill="hold">
                                          <p:stCondLst>
                                            <p:cond delay="0"/>
                                          </p:stCondLst>
                                        </p:cTn>
                                        <p:tgtEl>
                                          <p:spTgt spid="1471493">
                                            <p:txEl>
                                              <p:pRg st="4" end="4"/>
                                            </p:txEl>
                                          </p:spTgt>
                                        </p:tgtEl>
                                        <p:attrNameLst>
                                          <p:attrName>style.visibility</p:attrName>
                                        </p:attrNameLst>
                                      </p:cBhvr>
                                      <p:to>
                                        <p:strVal val="visible"/>
                                      </p:to>
                                    </p:set>
                                    <p:anim calcmode="lin" valueType="num">
                                      <p:cBhvr additive="base">
                                        <p:cTn id="48" dur="500" fill="hold"/>
                                        <p:tgtEl>
                                          <p:spTgt spid="1471493">
                                            <p:txEl>
                                              <p:pRg st="4" end="4"/>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471493">
                                            <p:txEl>
                                              <p:pRg st="4" end="4"/>
                                            </p:txEl>
                                          </p:spTgt>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 presetClass="entr" presetSubtype="4" fill="hold" grpId="0" nodeType="afterEffect">
                                  <p:stCondLst>
                                    <p:cond delay="0"/>
                                  </p:stCondLst>
                                  <p:childTnLst>
                                    <p:set>
                                      <p:cBhvr>
                                        <p:cTn id="52" dur="1" fill="hold">
                                          <p:stCondLst>
                                            <p:cond delay="0"/>
                                          </p:stCondLst>
                                        </p:cTn>
                                        <p:tgtEl>
                                          <p:spTgt spid="1471496"/>
                                        </p:tgtEl>
                                        <p:attrNameLst>
                                          <p:attrName>style.visibility</p:attrName>
                                        </p:attrNameLst>
                                      </p:cBhvr>
                                      <p:to>
                                        <p:strVal val="visible"/>
                                      </p:to>
                                    </p:set>
                                    <p:anim calcmode="lin" valueType="num">
                                      <p:cBhvr additive="base">
                                        <p:cTn id="53" dur="500" fill="hold"/>
                                        <p:tgtEl>
                                          <p:spTgt spid="1471496"/>
                                        </p:tgtEl>
                                        <p:attrNameLst>
                                          <p:attrName>ppt_x</p:attrName>
                                        </p:attrNameLst>
                                      </p:cBhvr>
                                      <p:tavLst>
                                        <p:tav tm="0">
                                          <p:val>
                                            <p:strVal val="#ppt_x"/>
                                          </p:val>
                                        </p:tav>
                                        <p:tav tm="100000">
                                          <p:val>
                                            <p:strVal val="#ppt_x"/>
                                          </p:val>
                                        </p:tav>
                                      </p:tavLst>
                                    </p:anim>
                                    <p:anim calcmode="lin" valueType="num">
                                      <p:cBhvr additive="base">
                                        <p:cTn id="54" dur="500" fill="hold"/>
                                        <p:tgtEl>
                                          <p:spTgt spid="1471496"/>
                                        </p:tgtEl>
                                        <p:attrNameLst>
                                          <p:attrName>ppt_y</p:attrName>
                                        </p:attrNameLst>
                                      </p:cBhvr>
                                      <p:tavLst>
                                        <p:tav tm="0">
                                          <p:val>
                                            <p:strVal val="1+#ppt_h/2"/>
                                          </p:val>
                                        </p:tav>
                                        <p:tav tm="100000">
                                          <p:val>
                                            <p:strVal val="#ppt_y"/>
                                          </p:val>
                                        </p:tav>
                                      </p:tavLst>
                                    </p:anim>
                                  </p:childTnLst>
                                </p:cTn>
                              </p:par>
                            </p:childTnLst>
                          </p:cTn>
                        </p:par>
                        <p:par>
                          <p:cTn id="55" fill="hold">
                            <p:stCondLst>
                              <p:cond delay="4500"/>
                            </p:stCondLst>
                            <p:childTnLst>
                              <p:par>
                                <p:cTn id="56" presetID="2" presetClass="entr" presetSubtype="1" fill="hold" grpId="0" nodeType="afterEffect">
                                  <p:stCondLst>
                                    <p:cond delay="0"/>
                                  </p:stCondLst>
                                  <p:childTnLst>
                                    <p:set>
                                      <p:cBhvr>
                                        <p:cTn id="57" dur="1" fill="hold">
                                          <p:stCondLst>
                                            <p:cond delay="0"/>
                                          </p:stCondLst>
                                        </p:cTn>
                                        <p:tgtEl>
                                          <p:spTgt spid="1471492">
                                            <p:txEl>
                                              <p:pRg st="1" end="1"/>
                                            </p:txEl>
                                          </p:spTgt>
                                        </p:tgtEl>
                                        <p:attrNameLst>
                                          <p:attrName>style.visibility</p:attrName>
                                        </p:attrNameLst>
                                      </p:cBhvr>
                                      <p:to>
                                        <p:strVal val="visible"/>
                                      </p:to>
                                    </p:set>
                                    <p:anim calcmode="lin" valueType="num">
                                      <p:cBhvr additive="base">
                                        <p:cTn id="58" dur="500" fill="hold"/>
                                        <p:tgtEl>
                                          <p:spTgt spid="1471492">
                                            <p:txEl>
                                              <p:pRg st="1" end="1"/>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1471492">
                                            <p:txEl>
                                              <p:pRg st="1" end="1"/>
                                            </p:txEl>
                                          </p:spTgt>
                                        </p:tgtEl>
                                        <p:attrNameLst>
                                          <p:attrName>ppt_y</p:attrName>
                                        </p:attrNameLst>
                                      </p:cBhvr>
                                      <p:tavLst>
                                        <p:tav tm="0">
                                          <p:val>
                                            <p:strVal val="0-#ppt_h/2"/>
                                          </p:val>
                                        </p:tav>
                                        <p:tav tm="100000">
                                          <p:val>
                                            <p:strVal val="#ppt_y"/>
                                          </p:val>
                                        </p:tav>
                                      </p:tavLst>
                                    </p:anim>
                                  </p:childTnLst>
                                </p:cTn>
                              </p:par>
                            </p:childTnLst>
                          </p:cTn>
                        </p:par>
                        <p:par>
                          <p:cTn id="60" fill="hold">
                            <p:stCondLst>
                              <p:cond delay="5000"/>
                            </p:stCondLst>
                            <p:childTnLst>
                              <p:par>
                                <p:cTn id="61" presetID="2" presetClass="entr" presetSubtype="1" fill="hold" grpId="0" nodeType="afterEffect">
                                  <p:stCondLst>
                                    <p:cond delay="0"/>
                                  </p:stCondLst>
                                  <p:childTnLst>
                                    <p:set>
                                      <p:cBhvr>
                                        <p:cTn id="62" dur="1" fill="hold">
                                          <p:stCondLst>
                                            <p:cond delay="0"/>
                                          </p:stCondLst>
                                        </p:cTn>
                                        <p:tgtEl>
                                          <p:spTgt spid="1471492">
                                            <p:txEl>
                                              <p:pRg st="2" end="2"/>
                                            </p:txEl>
                                          </p:spTgt>
                                        </p:tgtEl>
                                        <p:attrNameLst>
                                          <p:attrName>style.visibility</p:attrName>
                                        </p:attrNameLst>
                                      </p:cBhvr>
                                      <p:to>
                                        <p:strVal val="visible"/>
                                      </p:to>
                                    </p:set>
                                    <p:anim calcmode="lin" valueType="num">
                                      <p:cBhvr additive="base">
                                        <p:cTn id="63" dur="500" fill="hold"/>
                                        <p:tgtEl>
                                          <p:spTgt spid="1471492">
                                            <p:txEl>
                                              <p:pRg st="2" end="2"/>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1471492">
                                            <p:txEl>
                                              <p:pRg st="2" end="2"/>
                                            </p:txEl>
                                          </p:spTgt>
                                        </p:tgtEl>
                                        <p:attrNameLst>
                                          <p:attrName>ppt_y</p:attrName>
                                        </p:attrNameLst>
                                      </p:cBhvr>
                                      <p:tavLst>
                                        <p:tav tm="0">
                                          <p:val>
                                            <p:strVal val="0-#ppt_h/2"/>
                                          </p:val>
                                        </p:tav>
                                        <p:tav tm="100000">
                                          <p:val>
                                            <p:strVal val="#ppt_y"/>
                                          </p:val>
                                        </p:tav>
                                      </p:tavLst>
                                    </p:anim>
                                  </p:childTnLst>
                                </p:cTn>
                              </p:par>
                            </p:childTnLst>
                          </p:cTn>
                        </p:par>
                        <p:par>
                          <p:cTn id="65" fill="hold">
                            <p:stCondLst>
                              <p:cond delay="5500"/>
                            </p:stCondLst>
                            <p:childTnLst>
                              <p:par>
                                <p:cTn id="66" presetID="2" presetClass="entr" presetSubtype="1" fill="hold" grpId="0" nodeType="afterEffect">
                                  <p:stCondLst>
                                    <p:cond delay="0"/>
                                  </p:stCondLst>
                                  <p:childTnLst>
                                    <p:set>
                                      <p:cBhvr>
                                        <p:cTn id="67" dur="1" fill="hold">
                                          <p:stCondLst>
                                            <p:cond delay="0"/>
                                          </p:stCondLst>
                                        </p:cTn>
                                        <p:tgtEl>
                                          <p:spTgt spid="1471492">
                                            <p:txEl>
                                              <p:pRg st="3" end="3"/>
                                            </p:txEl>
                                          </p:spTgt>
                                        </p:tgtEl>
                                        <p:attrNameLst>
                                          <p:attrName>style.visibility</p:attrName>
                                        </p:attrNameLst>
                                      </p:cBhvr>
                                      <p:to>
                                        <p:strVal val="visible"/>
                                      </p:to>
                                    </p:set>
                                    <p:anim calcmode="lin" valueType="num">
                                      <p:cBhvr additive="base">
                                        <p:cTn id="68" dur="500" fill="hold"/>
                                        <p:tgtEl>
                                          <p:spTgt spid="1471492">
                                            <p:txEl>
                                              <p:pRg st="3" end="3"/>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1471492">
                                            <p:txEl>
                                              <p:pRg st="3" end="3"/>
                                            </p:txEl>
                                          </p:spTgt>
                                        </p:tgtEl>
                                        <p:attrNameLst>
                                          <p:attrName>ppt_y</p:attrName>
                                        </p:attrNameLst>
                                      </p:cBhvr>
                                      <p:tavLst>
                                        <p:tav tm="0">
                                          <p:val>
                                            <p:strVal val="0-#ppt_h/2"/>
                                          </p:val>
                                        </p:tav>
                                        <p:tav tm="100000">
                                          <p:val>
                                            <p:strVal val="#ppt_y"/>
                                          </p:val>
                                        </p:tav>
                                      </p:tavLst>
                                    </p:anim>
                                  </p:childTnLst>
                                </p:cTn>
                              </p:par>
                            </p:childTnLst>
                          </p:cTn>
                        </p:par>
                        <p:par>
                          <p:cTn id="70" fill="hold">
                            <p:stCondLst>
                              <p:cond delay="6000"/>
                            </p:stCondLst>
                            <p:childTnLst>
                              <p:par>
                                <p:cTn id="71" presetID="2" presetClass="entr" presetSubtype="1" fill="hold" grpId="0" nodeType="afterEffect">
                                  <p:stCondLst>
                                    <p:cond delay="0"/>
                                  </p:stCondLst>
                                  <p:childTnLst>
                                    <p:set>
                                      <p:cBhvr>
                                        <p:cTn id="72" dur="1" fill="hold">
                                          <p:stCondLst>
                                            <p:cond delay="0"/>
                                          </p:stCondLst>
                                        </p:cTn>
                                        <p:tgtEl>
                                          <p:spTgt spid="1471492">
                                            <p:txEl>
                                              <p:pRg st="4" end="4"/>
                                            </p:txEl>
                                          </p:spTgt>
                                        </p:tgtEl>
                                        <p:attrNameLst>
                                          <p:attrName>style.visibility</p:attrName>
                                        </p:attrNameLst>
                                      </p:cBhvr>
                                      <p:to>
                                        <p:strVal val="visible"/>
                                      </p:to>
                                    </p:set>
                                    <p:anim calcmode="lin" valueType="num">
                                      <p:cBhvr additive="base">
                                        <p:cTn id="73" dur="500" fill="hold"/>
                                        <p:tgtEl>
                                          <p:spTgt spid="1471492">
                                            <p:txEl>
                                              <p:pRg st="4" end="4"/>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1471492">
                                            <p:txEl>
                                              <p:pRg st="4" end="4"/>
                                            </p:txEl>
                                          </p:spTgt>
                                        </p:tgtEl>
                                        <p:attrNameLst>
                                          <p:attrName>ppt_y</p:attrName>
                                        </p:attrNameLst>
                                      </p:cBhvr>
                                      <p:tavLst>
                                        <p:tav tm="0">
                                          <p:val>
                                            <p:strVal val="0-#ppt_h/2"/>
                                          </p:val>
                                        </p:tav>
                                        <p:tav tm="100000">
                                          <p:val>
                                            <p:strVal val="#ppt_y"/>
                                          </p:val>
                                        </p:tav>
                                      </p:tavLst>
                                    </p:anim>
                                  </p:childTnLst>
                                </p:cTn>
                              </p:par>
                            </p:childTnLst>
                          </p:cTn>
                        </p:par>
                        <p:par>
                          <p:cTn id="75" fill="hold">
                            <p:stCondLst>
                              <p:cond delay="6500"/>
                            </p:stCondLst>
                            <p:childTnLst>
                              <p:par>
                                <p:cTn id="76" presetID="2" presetClass="entr" presetSubtype="1" fill="hold" grpId="0" nodeType="afterEffect">
                                  <p:stCondLst>
                                    <p:cond delay="0"/>
                                  </p:stCondLst>
                                  <p:childTnLst>
                                    <p:set>
                                      <p:cBhvr>
                                        <p:cTn id="77" dur="1" fill="hold">
                                          <p:stCondLst>
                                            <p:cond delay="0"/>
                                          </p:stCondLst>
                                        </p:cTn>
                                        <p:tgtEl>
                                          <p:spTgt spid="1471495"/>
                                        </p:tgtEl>
                                        <p:attrNameLst>
                                          <p:attrName>style.visibility</p:attrName>
                                        </p:attrNameLst>
                                      </p:cBhvr>
                                      <p:to>
                                        <p:strVal val="visible"/>
                                      </p:to>
                                    </p:set>
                                    <p:anim calcmode="lin" valueType="num">
                                      <p:cBhvr additive="base">
                                        <p:cTn id="78" dur="500" fill="hold"/>
                                        <p:tgtEl>
                                          <p:spTgt spid="1471495"/>
                                        </p:tgtEl>
                                        <p:attrNameLst>
                                          <p:attrName>ppt_x</p:attrName>
                                        </p:attrNameLst>
                                      </p:cBhvr>
                                      <p:tavLst>
                                        <p:tav tm="0">
                                          <p:val>
                                            <p:strVal val="#ppt_x"/>
                                          </p:val>
                                        </p:tav>
                                        <p:tav tm="100000">
                                          <p:val>
                                            <p:strVal val="#ppt_x"/>
                                          </p:val>
                                        </p:tav>
                                      </p:tavLst>
                                    </p:anim>
                                    <p:anim calcmode="lin" valueType="num">
                                      <p:cBhvr additive="base">
                                        <p:cTn id="79" dur="500" fill="hold"/>
                                        <p:tgtEl>
                                          <p:spTgt spid="1471495"/>
                                        </p:tgtEl>
                                        <p:attrNameLst>
                                          <p:attrName>ppt_y</p:attrName>
                                        </p:attrNameLst>
                                      </p:cBhvr>
                                      <p:tavLst>
                                        <p:tav tm="0">
                                          <p:val>
                                            <p:strVal val="0-#ppt_h/2"/>
                                          </p:val>
                                        </p:tav>
                                        <p:tav tm="100000">
                                          <p:val>
                                            <p:strVal val="#ppt_y"/>
                                          </p:val>
                                        </p:tav>
                                      </p:tavLst>
                                    </p:anim>
                                  </p:childTnLst>
                                </p:cTn>
                              </p:par>
                            </p:childTnLst>
                          </p:cTn>
                        </p:par>
                        <p:par>
                          <p:cTn id="80" fill="hold">
                            <p:stCondLst>
                              <p:cond delay="7000"/>
                            </p:stCondLst>
                            <p:childTnLst>
                              <p:par>
                                <p:cTn id="81" presetID="2" presetClass="entr" presetSubtype="4" fill="hold" grpId="0" nodeType="afterEffect">
                                  <p:stCondLst>
                                    <p:cond delay="0"/>
                                  </p:stCondLst>
                                  <p:childTnLst>
                                    <p:set>
                                      <p:cBhvr>
                                        <p:cTn id="82" dur="1" fill="hold">
                                          <p:stCondLst>
                                            <p:cond delay="0"/>
                                          </p:stCondLst>
                                        </p:cTn>
                                        <p:tgtEl>
                                          <p:spTgt spid="1471494">
                                            <p:txEl>
                                              <p:pRg st="1" end="1"/>
                                            </p:txEl>
                                          </p:spTgt>
                                        </p:tgtEl>
                                        <p:attrNameLst>
                                          <p:attrName>style.visibility</p:attrName>
                                        </p:attrNameLst>
                                      </p:cBhvr>
                                      <p:to>
                                        <p:strVal val="visible"/>
                                      </p:to>
                                    </p:set>
                                    <p:anim calcmode="lin" valueType="num">
                                      <p:cBhvr additive="base">
                                        <p:cTn id="83" dur="500" fill="hold"/>
                                        <p:tgtEl>
                                          <p:spTgt spid="1471494">
                                            <p:txEl>
                                              <p:pRg st="1" end="1"/>
                                            </p:txEl>
                                          </p:spTgt>
                                        </p:tgtEl>
                                        <p:attrNameLst>
                                          <p:attrName>ppt_x</p:attrName>
                                        </p:attrNameLst>
                                      </p:cBhvr>
                                      <p:tavLst>
                                        <p:tav tm="0">
                                          <p:val>
                                            <p:strVal val="#ppt_x"/>
                                          </p:val>
                                        </p:tav>
                                        <p:tav tm="100000">
                                          <p:val>
                                            <p:strVal val="#ppt_x"/>
                                          </p:val>
                                        </p:tav>
                                      </p:tavLst>
                                    </p:anim>
                                    <p:anim calcmode="lin" valueType="num">
                                      <p:cBhvr additive="base">
                                        <p:cTn id="84" dur="500" fill="hold"/>
                                        <p:tgtEl>
                                          <p:spTgt spid="1471494">
                                            <p:txEl>
                                              <p:pRg st="1" end="1"/>
                                            </p:txEl>
                                          </p:spTgt>
                                        </p:tgtEl>
                                        <p:attrNameLst>
                                          <p:attrName>ppt_y</p:attrName>
                                        </p:attrNameLst>
                                      </p:cBhvr>
                                      <p:tavLst>
                                        <p:tav tm="0">
                                          <p:val>
                                            <p:strVal val="1+#ppt_h/2"/>
                                          </p:val>
                                        </p:tav>
                                        <p:tav tm="100000">
                                          <p:val>
                                            <p:strVal val="#ppt_y"/>
                                          </p:val>
                                        </p:tav>
                                      </p:tavLst>
                                    </p:anim>
                                  </p:childTnLst>
                                </p:cTn>
                              </p:par>
                            </p:childTnLst>
                          </p:cTn>
                        </p:par>
                        <p:par>
                          <p:cTn id="85" fill="hold">
                            <p:stCondLst>
                              <p:cond delay="7500"/>
                            </p:stCondLst>
                            <p:childTnLst>
                              <p:par>
                                <p:cTn id="86" presetID="2" presetClass="entr" presetSubtype="4" fill="hold" grpId="0" nodeType="afterEffect">
                                  <p:stCondLst>
                                    <p:cond delay="0"/>
                                  </p:stCondLst>
                                  <p:childTnLst>
                                    <p:set>
                                      <p:cBhvr>
                                        <p:cTn id="87" dur="1" fill="hold">
                                          <p:stCondLst>
                                            <p:cond delay="0"/>
                                          </p:stCondLst>
                                        </p:cTn>
                                        <p:tgtEl>
                                          <p:spTgt spid="1471494">
                                            <p:txEl>
                                              <p:pRg st="2" end="2"/>
                                            </p:txEl>
                                          </p:spTgt>
                                        </p:tgtEl>
                                        <p:attrNameLst>
                                          <p:attrName>style.visibility</p:attrName>
                                        </p:attrNameLst>
                                      </p:cBhvr>
                                      <p:to>
                                        <p:strVal val="visible"/>
                                      </p:to>
                                    </p:set>
                                    <p:anim calcmode="lin" valueType="num">
                                      <p:cBhvr additive="base">
                                        <p:cTn id="88" dur="500" fill="hold"/>
                                        <p:tgtEl>
                                          <p:spTgt spid="1471494">
                                            <p:txEl>
                                              <p:pRg st="2" end="2"/>
                                            </p:txEl>
                                          </p:spTgt>
                                        </p:tgtEl>
                                        <p:attrNameLst>
                                          <p:attrName>ppt_x</p:attrName>
                                        </p:attrNameLst>
                                      </p:cBhvr>
                                      <p:tavLst>
                                        <p:tav tm="0">
                                          <p:val>
                                            <p:strVal val="#ppt_x"/>
                                          </p:val>
                                        </p:tav>
                                        <p:tav tm="100000">
                                          <p:val>
                                            <p:strVal val="#ppt_x"/>
                                          </p:val>
                                        </p:tav>
                                      </p:tavLst>
                                    </p:anim>
                                    <p:anim calcmode="lin" valueType="num">
                                      <p:cBhvr additive="base">
                                        <p:cTn id="89" dur="500" fill="hold"/>
                                        <p:tgtEl>
                                          <p:spTgt spid="1471494">
                                            <p:txEl>
                                              <p:pRg st="2" end="2"/>
                                            </p:txEl>
                                          </p:spTgt>
                                        </p:tgtEl>
                                        <p:attrNameLst>
                                          <p:attrName>ppt_y</p:attrName>
                                        </p:attrNameLst>
                                      </p:cBhvr>
                                      <p:tavLst>
                                        <p:tav tm="0">
                                          <p:val>
                                            <p:strVal val="1+#ppt_h/2"/>
                                          </p:val>
                                        </p:tav>
                                        <p:tav tm="100000">
                                          <p:val>
                                            <p:strVal val="#ppt_y"/>
                                          </p:val>
                                        </p:tav>
                                      </p:tavLst>
                                    </p:anim>
                                  </p:childTnLst>
                                </p:cTn>
                              </p:par>
                            </p:childTnLst>
                          </p:cTn>
                        </p:par>
                        <p:par>
                          <p:cTn id="90" fill="hold">
                            <p:stCondLst>
                              <p:cond delay="8000"/>
                            </p:stCondLst>
                            <p:childTnLst>
                              <p:par>
                                <p:cTn id="91" presetID="2" presetClass="entr" presetSubtype="4" fill="hold" grpId="0" nodeType="afterEffect">
                                  <p:stCondLst>
                                    <p:cond delay="0"/>
                                  </p:stCondLst>
                                  <p:childTnLst>
                                    <p:set>
                                      <p:cBhvr>
                                        <p:cTn id="92" dur="1" fill="hold">
                                          <p:stCondLst>
                                            <p:cond delay="0"/>
                                          </p:stCondLst>
                                        </p:cTn>
                                        <p:tgtEl>
                                          <p:spTgt spid="1471494">
                                            <p:txEl>
                                              <p:pRg st="3" end="3"/>
                                            </p:txEl>
                                          </p:spTgt>
                                        </p:tgtEl>
                                        <p:attrNameLst>
                                          <p:attrName>style.visibility</p:attrName>
                                        </p:attrNameLst>
                                      </p:cBhvr>
                                      <p:to>
                                        <p:strVal val="visible"/>
                                      </p:to>
                                    </p:set>
                                    <p:anim calcmode="lin" valueType="num">
                                      <p:cBhvr additive="base">
                                        <p:cTn id="93" dur="500" fill="hold"/>
                                        <p:tgtEl>
                                          <p:spTgt spid="1471494">
                                            <p:txEl>
                                              <p:pRg st="3" end="3"/>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147149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1471494">
                                            <p:txEl>
                                              <p:pRg st="4" end="4"/>
                                            </p:txEl>
                                          </p:spTgt>
                                        </p:tgtEl>
                                        <p:attrNameLst>
                                          <p:attrName>style.visibility</p:attrName>
                                        </p:attrNameLst>
                                      </p:cBhvr>
                                      <p:to>
                                        <p:strVal val="visible"/>
                                      </p:to>
                                    </p:set>
                                    <p:anim calcmode="lin" valueType="num">
                                      <p:cBhvr additive="base">
                                        <p:cTn id="99" dur="500" fill="hold"/>
                                        <p:tgtEl>
                                          <p:spTgt spid="1471494">
                                            <p:txEl>
                                              <p:pRg st="4" end="4"/>
                                            </p:txEl>
                                          </p:spTgt>
                                        </p:tgtEl>
                                        <p:attrNameLst>
                                          <p:attrName>ppt_x</p:attrName>
                                        </p:attrNameLst>
                                      </p:cBhvr>
                                      <p:tavLst>
                                        <p:tav tm="0">
                                          <p:val>
                                            <p:strVal val="#ppt_x"/>
                                          </p:val>
                                        </p:tav>
                                        <p:tav tm="100000">
                                          <p:val>
                                            <p:strVal val="#ppt_x"/>
                                          </p:val>
                                        </p:tav>
                                      </p:tavLst>
                                    </p:anim>
                                    <p:anim calcmode="lin" valueType="num">
                                      <p:cBhvr additive="base">
                                        <p:cTn id="100" dur="500" fill="hold"/>
                                        <p:tgtEl>
                                          <p:spTgt spid="147149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1491" grpId="0" build="p"/>
      <p:bldP spid="1471492" grpId="0" build="p"/>
      <p:bldP spid="1471493" grpId="0" build="p"/>
      <p:bldP spid="1471494" grpId="0" build="p"/>
      <p:bldP spid="1471495" grpId="0" animBg="1"/>
      <p:bldP spid="1471496" grpId="0" animBg="1"/>
      <p:bldP spid="147149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pPr eaLnBrk="1" hangingPunct="1"/>
            <a:endParaRPr lang="en-GB" smtClean="0"/>
          </a:p>
        </p:txBody>
      </p:sp>
      <p:pic>
        <p:nvPicPr>
          <p:cNvPr id="10243" name="Picture 5" descr="PPRS icons (2)"/>
          <p:cNvPicPr>
            <a:picLocks noChangeAspect="1" noChangeArrowheads="1"/>
          </p:cNvPicPr>
          <p:nvPr/>
        </p:nvPicPr>
        <p:blipFill>
          <a:blip r:embed="rId3" cstate="print"/>
          <a:srcRect/>
          <a:stretch>
            <a:fillRect/>
          </a:stretch>
        </p:blipFill>
        <p:spPr bwMode="auto">
          <a:xfrm>
            <a:off x="1187450" y="115888"/>
            <a:ext cx="6840538" cy="68405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r>
              <a:rPr lang="en-GB" smtClean="0"/>
              <a:t>Feedback Process - Discussion</a:t>
            </a:r>
          </a:p>
        </p:txBody>
      </p:sp>
      <p:sp>
        <p:nvSpPr>
          <p:cNvPr id="83971" name="Rectangle 3"/>
          <p:cNvSpPr>
            <a:spLocks noGrp="1" noChangeArrowheads="1"/>
          </p:cNvSpPr>
          <p:nvPr>
            <p:ph type="body" idx="1"/>
          </p:nvPr>
        </p:nvSpPr>
        <p:spPr>
          <a:xfrm>
            <a:off x="357188" y="911225"/>
            <a:ext cx="7650162" cy="4529138"/>
          </a:xfrm>
          <a:noFill/>
        </p:spPr>
        <p:txBody>
          <a:bodyPr/>
          <a:lstStyle/>
          <a:p>
            <a:pPr marL="838200" lvl="1" indent="-381000" eaLnBrk="1" hangingPunct="1">
              <a:lnSpc>
                <a:spcPct val="130000"/>
              </a:lnSpc>
              <a:buFontTx/>
              <a:buAutoNum type="arabicPeriod"/>
            </a:pPr>
            <a:endParaRPr lang="en-GB" sz="900" smtClean="0"/>
          </a:p>
          <a:p>
            <a:pPr marL="838200" lvl="1" indent="-381000" eaLnBrk="1" hangingPunct="1">
              <a:lnSpc>
                <a:spcPct val="130000"/>
              </a:lnSpc>
              <a:buFontTx/>
              <a:buChar char="»"/>
            </a:pPr>
            <a:r>
              <a:rPr lang="en-GB" sz="2400" smtClean="0"/>
              <a:t>Feedback detail in each of the four clusters</a:t>
            </a:r>
          </a:p>
          <a:p>
            <a:pPr marL="838200" lvl="1" indent="-381000" eaLnBrk="1" hangingPunct="1">
              <a:lnSpc>
                <a:spcPct val="130000"/>
              </a:lnSpc>
              <a:buFontTx/>
              <a:buChar char="»"/>
            </a:pPr>
            <a:endParaRPr lang="en-GB" sz="2400" smtClean="0"/>
          </a:p>
          <a:p>
            <a:pPr marL="838200" lvl="1" indent="-381000" eaLnBrk="1" hangingPunct="1">
              <a:lnSpc>
                <a:spcPct val="130000"/>
              </a:lnSpc>
              <a:buFontTx/>
              <a:buChar char="»"/>
            </a:pPr>
            <a:r>
              <a:rPr lang="en-GB" sz="2400" smtClean="0"/>
              <a:t>Discuss splits in data</a:t>
            </a:r>
          </a:p>
          <a:p>
            <a:pPr marL="838200" lvl="1" indent="-381000" eaLnBrk="1" hangingPunct="1">
              <a:lnSpc>
                <a:spcPct val="130000"/>
              </a:lnSpc>
              <a:buFontTx/>
              <a:buChar char="»"/>
            </a:pPr>
            <a:endParaRPr lang="en-GB" sz="2400" smtClean="0"/>
          </a:p>
          <a:p>
            <a:pPr marL="838200" lvl="1" indent="-381000" eaLnBrk="1" hangingPunct="1">
              <a:lnSpc>
                <a:spcPct val="130000"/>
              </a:lnSpc>
              <a:buFontTx/>
              <a:buChar char="»"/>
            </a:pPr>
            <a:r>
              <a:rPr lang="en-GB" sz="2400" smtClean="0"/>
              <a:t>Make links</a:t>
            </a:r>
          </a:p>
          <a:p>
            <a:pPr marL="838200" lvl="1" indent="-381000" eaLnBrk="1" hangingPunct="1">
              <a:lnSpc>
                <a:spcPct val="130000"/>
              </a:lnSpc>
              <a:buFontTx/>
              <a:buChar char="»"/>
            </a:pPr>
            <a:endParaRPr lang="en-GB" sz="2400" smtClean="0"/>
          </a:p>
          <a:p>
            <a:pPr marL="838200" lvl="1" indent="-381000" eaLnBrk="1" hangingPunct="1">
              <a:lnSpc>
                <a:spcPct val="130000"/>
              </a:lnSpc>
              <a:buFontTx/>
              <a:buChar char="»"/>
            </a:pPr>
            <a:r>
              <a:rPr lang="en-GB" sz="2400" smtClean="0"/>
              <a:t>Use the sandwich approach</a:t>
            </a:r>
          </a:p>
          <a:p>
            <a:pPr marL="838200" lvl="1" indent="-381000" eaLnBrk="1" hangingPunct="1">
              <a:lnSpc>
                <a:spcPct val="130000"/>
              </a:lnSpc>
              <a:buFontTx/>
              <a:buChar char="»"/>
            </a:pPr>
            <a:endParaRPr lang="en-GB" sz="2400" smtClean="0"/>
          </a:p>
          <a:p>
            <a:pPr marL="838200" lvl="1" indent="-381000" eaLnBrk="1" hangingPunct="1">
              <a:lnSpc>
                <a:spcPct val="130000"/>
              </a:lnSpc>
              <a:buFontTx/>
              <a:buChar char="»"/>
            </a:pPr>
            <a:r>
              <a:rPr lang="en-GB" sz="2400" smtClean="0"/>
              <a:t>Summary and conclusion</a:t>
            </a:r>
          </a:p>
          <a:p>
            <a:pPr marL="838200" lvl="1" indent="-381000" eaLnBrk="1" hangingPunct="1">
              <a:lnSpc>
                <a:spcPct val="130000"/>
              </a:lnSpc>
              <a:buFontTx/>
              <a:buAutoNum type="arabicPeriod"/>
            </a:pPr>
            <a:endParaRPr lang="en-GB" sz="1800" smtClean="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r>
              <a:rPr lang="en-GB" smtClean="0"/>
              <a:t>Feedback Discussion Process</a:t>
            </a:r>
          </a:p>
        </p:txBody>
      </p:sp>
      <p:sp>
        <p:nvSpPr>
          <p:cNvPr id="84995" name="Rectangle 3"/>
          <p:cNvSpPr>
            <a:spLocks noGrp="1" noChangeArrowheads="1"/>
          </p:cNvSpPr>
          <p:nvPr>
            <p:ph type="body" idx="1"/>
          </p:nvPr>
        </p:nvSpPr>
        <p:spPr>
          <a:xfrm>
            <a:off x="665163" y="971550"/>
            <a:ext cx="7223125" cy="4456113"/>
          </a:xfrm>
        </p:spPr>
        <p:txBody>
          <a:bodyPr/>
          <a:lstStyle/>
          <a:p>
            <a:pPr lvl="1" eaLnBrk="1" hangingPunct="1">
              <a:lnSpc>
                <a:spcPct val="130000"/>
              </a:lnSpc>
              <a:buFontTx/>
              <a:buNone/>
            </a:pPr>
            <a:r>
              <a:rPr lang="en-GB" b="1" smtClean="0"/>
              <a:t>E  </a:t>
            </a:r>
            <a:r>
              <a:rPr lang="en-GB" smtClean="0"/>
              <a:t>  Explain dimension/facet</a:t>
            </a:r>
            <a:endParaRPr lang="en-GB" b="1" smtClean="0"/>
          </a:p>
          <a:p>
            <a:pPr lvl="1" eaLnBrk="1" hangingPunct="1">
              <a:lnSpc>
                <a:spcPct val="130000"/>
              </a:lnSpc>
              <a:buFontTx/>
              <a:buNone/>
            </a:pPr>
            <a:r>
              <a:rPr lang="en-GB" b="1" smtClean="0"/>
              <a:t>A</a:t>
            </a:r>
            <a:r>
              <a:rPr lang="en-GB" smtClean="0"/>
              <a:t>    Ask</a:t>
            </a:r>
          </a:p>
          <a:p>
            <a:pPr lvl="1" eaLnBrk="1" hangingPunct="1">
              <a:lnSpc>
                <a:spcPct val="130000"/>
              </a:lnSpc>
              <a:buFontTx/>
              <a:buNone/>
            </a:pPr>
            <a:r>
              <a:rPr lang="en-GB" smtClean="0"/>
              <a:t>       or</a:t>
            </a:r>
          </a:p>
          <a:p>
            <a:pPr lvl="1" eaLnBrk="1" hangingPunct="1">
              <a:lnSpc>
                <a:spcPct val="130000"/>
              </a:lnSpc>
              <a:buFontTx/>
              <a:buNone/>
            </a:pPr>
            <a:r>
              <a:rPr lang="en-GB" b="1" smtClean="0"/>
              <a:t>T</a:t>
            </a:r>
            <a:r>
              <a:rPr lang="en-GB" smtClean="0"/>
              <a:t>    Tell</a:t>
            </a:r>
          </a:p>
          <a:p>
            <a:pPr lvl="1" eaLnBrk="1" hangingPunct="1">
              <a:lnSpc>
                <a:spcPct val="130000"/>
              </a:lnSpc>
              <a:buFontTx/>
              <a:buNone/>
            </a:pPr>
            <a:endParaRPr lang="en-GB" smtClean="0"/>
          </a:p>
          <a:p>
            <a:pPr lvl="1" eaLnBrk="1" hangingPunct="1">
              <a:lnSpc>
                <a:spcPct val="130000"/>
              </a:lnSpc>
              <a:buFontTx/>
              <a:buNone/>
            </a:pPr>
            <a:r>
              <a:rPr lang="en-GB" b="1" smtClean="0"/>
              <a:t>P</a:t>
            </a:r>
            <a:r>
              <a:rPr lang="en-GB" smtClean="0"/>
              <a:t>    Probe</a:t>
            </a:r>
          </a:p>
          <a:p>
            <a:pPr lvl="1" eaLnBrk="1" hangingPunct="1">
              <a:lnSpc>
                <a:spcPct val="130000"/>
              </a:lnSpc>
              <a:buFontTx/>
              <a:buNone/>
            </a:pPr>
            <a:r>
              <a:rPr lang="en-GB" b="1" smtClean="0"/>
              <a:t>E</a:t>
            </a:r>
            <a:r>
              <a:rPr lang="en-GB" smtClean="0"/>
              <a:t>    Example</a:t>
            </a:r>
          </a:p>
          <a:p>
            <a:pPr lvl="1" eaLnBrk="1" hangingPunct="1">
              <a:lnSpc>
                <a:spcPct val="130000"/>
              </a:lnSpc>
              <a:buFontTx/>
              <a:buNone/>
            </a:pPr>
            <a:r>
              <a:rPr lang="en-GB" b="1" smtClean="0"/>
              <a:t>A</a:t>
            </a:r>
            <a:r>
              <a:rPr lang="en-GB" smtClean="0"/>
              <a:t>    Advantages/Disadvantages </a:t>
            </a:r>
            <a:r>
              <a:rPr lang="en-GB" sz="1400" smtClean="0"/>
              <a:t>(more in a developmental application)</a:t>
            </a:r>
          </a:p>
          <a:p>
            <a:pPr lvl="1" eaLnBrk="1" hangingPunct="1">
              <a:lnSpc>
                <a:spcPct val="130000"/>
              </a:lnSpc>
              <a:buFontTx/>
              <a:buNone/>
            </a:pPr>
            <a:r>
              <a:rPr lang="en-GB" b="1" smtClean="0"/>
              <a:t>S</a:t>
            </a:r>
            <a:r>
              <a:rPr lang="en-GB" smtClean="0"/>
              <a:t>    Summary</a:t>
            </a:r>
          </a:p>
        </p:txBody>
      </p:sp>
      <p:pic>
        <p:nvPicPr>
          <p:cNvPr id="84996" name="Picture 25"/>
          <p:cNvPicPr>
            <a:picLocks noChangeAspect="1" noChangeArrowheads="1"/>
          </p:cNvPicPr>
          <p:nvPr/>
        </p:nvPicPr>
        <p:blipFill>
          <a:blip r:embed="rId3" cstate="print"/>
          <a:srcRect/>
          <a:stretch>
            <a:fillRect/>
          </a:stretch>
        </p:blipFill>
        <p:spPr bwMode="auto">
          <a:xfrm>
            <a:off x="5076825" y="1196975"/>
            <a:ext cx="3371850" cy="2838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r>
              <a:rPr lang="en-GB" smtClean="0"/>
              <a:t>Self report descriptors</a:t>
            </a:r>
          </a:p>
        </p:txBody>
      </p:sp>
      <p:sp>
        <p:nvSpPr>
          <p:cNvPr id="86019" name="Rectangle 3"/>
          <p:cNvSpPr>
            <a:spLocks noGrp="1" noChangeArrowheads="1"/>
          </p:cNvSpPr>
          <p:nvPr>
            <p:ph type="body" idx="1"/>
          </p:nvPr>
        </p:nvSpPr>
        <p:spPr>
          <a:xfrm>
            <a:off x="665163" y="971550"/>
            <a:ext cx="7223125" cy="4902200"/>
          </a:xfrm>
        </p:spPr>
        <p:txBody>
          <a:bodyPr/>
          <a:lstStyle/>
          <a:p>
            <a:pPr lvl="1" eaLnBrk="1" hangingPunct="1">
              <a:lnSpc>
                <a:spcPct val="170000"/>
              </a:lnSpc>
              <a:buFontTx/>
              <a:buNone/>
            </a:pPr>
            <a:r>
              <a:rPr lang="en-GB" sz="2400" smtClean="0"/>
              <a:t>“You describe yourself as…..”</a:t>
            </a:r>
          </a:p>
          <a:p>
            <a:pPr lvl="1" eaLnBrk="1" hangingPunct="1">
              <a:lnSpc>
                <a:spcPct val="170000"/>
              </a:lnSpc>
              <a:buFontTx/>
              <a:buNone/>
            </a:pPr>
            <a:r>
              <a:rPr lang="en-GB" sz="2400" smtClean="0"/>
              <a:t>“You suggest that……”</a:t>
            </a:r>
          </a:p>
          <a:p>
            <a:pPr lvl="1" eaLnBrk="1" hangingPunct="1">
              <a:lnSpc>
                <a:spcPct val="170000"/>
              </a:lnSpc>
              <a:buFontTx/>
              <a:buNone/>
            </a:pPr>
            <a:r>
              <a:rPr lang="en-GB" sz="2400" smtClean="0"/>
              <a:t>“You have indicated that……”</a:t>
            </a:r>
          </a:p>
          <a:p>
            <a:pPr lvl="1" eaLnBrk="1" hangingPunct="1">
              <a:lnSpc>
                <a:spcPct val="170000"/>
              </a:lnSpc>
              <a:buFontTx/>
              <a:buNone/>
            </a:pPr>
            <a:r>
              <a:rPr lang="en-GB" sz="2400" smtClean="0"/>
              <a:t>“You see yourself as…”</a:t>
            </a:r>
          </a:p>
          <a:p>
            <a:pPr lvl="1" eaLnBrk="1" hangingPunct="1">
              <a:lnSpc>
                <a:spcPct val="170000"/>
              </a:lnSpc>
              <a:buFontTx/>
              <a:buNone/>
            </a:pPr>
            <a:r>
              <a:rPr lang="en-GB" sz="2400" smtClean="0"/>
              <a:t>“Your responses indicate…….”</a:t>
            </a:r>
          </a:p>
          <a:p>
            <a:pPr lvl="1" eaLnBrk="1" hangingPunct="1">
              <a:lnSpc>
                <a:spcPct val="170000"/>
              </a:lnSpc>
              <a:buFontTx/>
              <a:buNone/>
            </a:pPr>
            <a:endParaRPr lang="en-GB" sz="2400" smtClean="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en-GB" smtClean="0"/>
              <a:t>Exploration</a:t>
            </a:r>
          </a:p>
        </p:txBody>
      </p:sp>
      <p:sp>
        <p:nvSpPr>
          <p:cNvPr id="87043" name="Rectangle 3"/>
          <p:cNvSpPr>
            <a:spLocks noGrp="1" noChangeArrowheads="1"/>
          </p:cNvSpPr>
          <p:nvPr>
            <p:ph type="body" idx="1"/>
          </p:nvPr>
        </p:nvSpPr>
        <p:spPr>
          <a:xfrm>
            <a:off x="539750" y="947738"/>
            <a:ext cx="7864475" cy="5434012"/>
          </a:xfrm>
        </p:spPr>
        <p:txBody>
          <a:bodyPr/>
          <a:lstStyle/>
          <a:p>
            <a:pPr eaLnBrk="1" hangingPunct="1">
              <a:lnSpc>
                <a:spcPct val="170000"/>
              </a:lnSpc>
            </a:pPr>
            <a:r>
              <a:rPr lang="en-GB" sz="2800" smtClean="0"/>
              <a:t>Use the facet descriptors on the Expert Report</a:t>
            </a:r>
          </a:p>
          <a:p>
            <a:pPr eaLnBrk="1" hangingPunct="1">
              <a:lnSpc>
                <a:spcPct val="170000"/>
              </a:lnSpc>
            </a:pPr>
            <a:r>
              <a:rPr lang="en-GB" sz="2800" smtClean="0"/>
              <a:t>No need to reword</a:t>
            </a:r>
          </a:p>
          <a:p>
            <a:pPr eaLnBrk="1" hangingPunct="1">
              <a:lnSpc>
                <a:spcPct val="170000"/>
              </a:lnSpc>
            </a:pPr>
            <a:r>
              <a:rPr lang="en-GB" sz="2800" smtClean="0"/>
              <a:t>Use your extra thinking time to explore the power of the profile</a:t>
            </a:r>
            <a:endParaRPr lang="en-GB" smtClean="0"/>
          </a:p>
          <a:p>
            <a:pPr eaLnBrk="1" hangingPunct="1">
              <a:lnSpc>
                <a:spcPct val="170000"/>
              </a:lnSpc>
            </a:pPr>
            <a:endParaRPr lang="en-GB" smtClean="0"/>
          </a:p>
          <a:p>
            <a:pPr eaLnBrk="1" hangingPunct="1">
              <a:lnSpc>
                <a:spcPct val="170000"/>
              </a:lnSpc>
            </a:pPr>
            <a:endParaRPr lang="en-GB" sz="2800" smtClean="0"/>
          </a:p>
          <a:p>
            <a:pPr eaLnBrk="1" hangingPunct="1">
              <a:lnSpc>
                <a:spcPct val="170000"/>
              </a:lnSpc>
              <a:buFont typeface="Arial" charset="0"/>
              <a:buNone/>
            </a:pPr>
            <a:endParaRPr lang="en-GB" sz="2800" smtClean="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4"/>
          <p:cNvSpPr>
            <a:spLocks noGrp="1" noChangeArrowheads="1"/>
          </p:cNvSpPr>
          <p:nvPr>
            <p:ph type="title"/>
          </p:nvPr>
        </p:nvSpPr>
        <p:spPr/>
        <p:txBody>
          <a:bodyPr/>
          <a:lstStyle/>
          <a:p>
            <a:pPr eaLnBrk="1" hangingPunct="1"/>
            <a:r>
              <a:rPr lang="en-GB" smtClean="0"/>
              <a:t>Feedback Process – A Summary</a:t>
            </a:r>
          </a:p>
        </p:txBody>
      </p:sp>
      <p:sp>
        <p:nvSpPr>
          <p:cNvPr id="88067" name="Rectangle 5"/>
          <p:cNvSpPr>
            <a:spLocks noGrp="1" noChangeArrowheads="1"/>
          </p:cNvSpPr>
          <p:nvPr>
            <p:ph type="body" sz="half" idx="1"/>
          </p:nvPr>
        </p:nvSpPr>
        <p:spPr>
          <a:xfrm>
            <a:off x="615950" y="1341438"/>
            <a:ext cx="3163888" cy="4967287"/>
          </a:xfrm>
        </p:spPr>
        <p:txBody>
          <a:bodyPr/>
          <a:lstStyle/>
          <a:p>
            <a:pPr eaLnBrk="1" hangingPunct="1">
              <a:buFontTx/>
              <a:buChar char="»"/>
            </a:pPr>
            <a:r>
              <a:rPr lang="en-GB" sz="2400" smtClean="0"/>
              <a:t>Accurate interpretation and explanation</a:t>
            </a:r>
          </a:p>
          <a:p>
            <a:pPr eaLnBrk="1" hangingPunct="1">
              <a:buFontTx/>
              <a:buChar char="»"/>
            </a:pPr>
            <a:r>
              <a:rPr lang="en-GB" sz="2400" smtClean="0"/>
              <a:t>Open questions</a:t>
            </a:r>
          </a:p>
          <a:p>
            <a:pPr eaLnBrk="1" hangingPunct="1">
              <a:buFontTx/>
              <a:buChar char="»"/>
            </a:pPr>
            <a:r>
              <a:rPr lang="en-GB" sz="2400" smtClean="0"/>
              <a:t>Ask and tell</a:t>
            </a:r>
          </a:p>
          <a:p>
            <a:pPr eaLnBrk="1" hangingPunct="1">
              <a:buFontTx/>
              <a:buChar char="»"/>
            </a:pPr>
            <a:r>
              <a:rPr lang="en-GB" sz="2400" smtClean="0"/>
              <a:t>Seek confirmation of understanding</a:t>
            </a:r>
          </a:p>
          <a:p>
            <a:pPr eaLnBrk="1" hangingPunct="1">
              <a:buFontTx/>
              <a:buChar char="»"/>
            </a:pPr>
            <a:r>
              <a:rPr lang="en-GB" sz="2400" smtClean="0"/>
              <a:t>Probe for examples</a:t>
            </a:r>
          </a:p>
          <a:p>
            <a:pPr eaLnBrk="1" hangingPunct="1">
              <a:buFontTx/>
              <a:buChar char="»"/>
            </a:pPr>
            <a:r>
              <a:rPr lang="en-GB" sz="2400" smtClean="0"/>
              <a:t>Make links</a:t>
            </a:r>
          </a:p>
          <a:p>
            <a:pPr eaLnBrk="1" hangingPunct="1"/>
            <a:endParaRPr lang="en-GB" sz="2000" smtClean="0"/>
          </a:p>
        </p:txBody>
      </p:sp>
      <p:sp>
        <p:nvSpPr>
          <p:cNvPr id="88068" name="Rectangle 6"/>
          <p:cNvSpPr>
            <a:spLocks noGrp="1" noChangeArrowheads="1"/>
          </p:cNvSpPr>
          <p:nvPr>
            <p:ph type="body" sz="half" idx="2"/>
          </p:nvPr>
        </p:nvSpPr>
        <p:spPr>
          <a:xfrm>
            <a:off x="4286250" y="1341438"/>
            <a:ext cx="3165475" cy="4967287"/>
          </a:xfrm>
        </p:spPr>
        <p:txBody>
          <a:bodyPr/>
          <a:lstStyle/>
          <a:p>
            <a:pPr eaLnBrk="1" hangingPunct="1">
              <a:buFontTx/>
              <a:buChar char="»"/>
            </a:pPr>
            <a:r>
              <a:rPr lang="en-GB" sz="2400" smtClean="0"/>
              <a:t>Eye contact </a:t>
            </a:r>
          </a:p>
          <a:p>
            <a:pPr eaLnBrk="1" hangingPunct="1">
              <a:buFontTx/>
              <a:buChar char="»"/>
            </a:pPr>
            <a:r>
              <a:rPr lang="en-GB" sz="2400" smtClean="0"/>
              <a:t>Open posture</a:t>
            </a:r>
          </a:p>
          <a:p>
            <a:pPr eaLnBrk="1" hangingPunct="1">
              <a:buFontTx/>
              <a:buChar char="»"/>
            </a:pPr>
            <a:r>
              <a:rPr lang="en-GB" sz="2400" smtClean="0"/>
              <a:t>Allow candidate to talk more than you </a:t>
            </a:r>
          </a:p>
          <a:p>
            <a:pPr eaLnBrk="1" hangingPunct="1">
              <a:buFontTx/>
              <a:buChar char="»"/>
            </a:pPr>
            <a:r>
              <a:rPr lang="en-GB" sz="2400" smtClean="0"/>
              <a:t>Allow silences</a:t>
            </a:r>
          </a:p>
          <a:p>
            <a:pPr eaLnBrk="1" hangingPunct="1">
              <a:buFontTx/>
              <a:buChar char="»"/>
            </a:pPr>
            <a:r>
              <a:rPr lang="en-GB" sz="2400" smtClean="0"/>
              <a:t>Active listening skills</a:t>
            </a:r>
          </a:p>
          <a:p>
            <a:pPr eaLnBrk="1" hangingPunct="1">
              <a:buFontTx/>
              <a:buChar char="»"/>
            </a:pPr>
            <a:r>
              <a:rPr lang="en-GB" sz="2400" smtClean="0"/>
              <a:t>Development needs</a:t>
            </a:r>
          </a:p>
          <a:p>
            <a:pPr eaLnBrk="1" hangingPunct="1">
              <a:buFontTx/>
              <a:buChar char="»"/>
            </a:pPr>
            <a:r>
              <a:rPr lang="en-GB" sz="2400" smtClean="0"/>
              <a:t>End positively</a:t>
            </a:r>
          </a:p>
          <a:p>
            <a:pPr eaLnBrk="1" hangingPunct="1"/>
            <a:endParaRPr lang="en-GB" sz="2000" smtClean="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231775" y="260350"/>
            <a:ext cx="4772025" cy="576263"/>
          </a:xfrm>
        </p:spPr>
        <p:txBody>
          <a:bodyPr/>
          <a:lstStyle/>
          <a:p>
            <a:pPr eaLnBrk="1" hangingPunct="1"/>
            <a:r>
              <a:rPr lang="en-GB" smtClean="0"/>
              <a:t>Normal Distribution</a:t>
            </a:r>
          </a:p>
        </p:txBody>
      </p:sp>
      <p:sp>
        <p:nvSpPr>
          <p:cNvPr id="89091" name="Freeform 3"/>
          <p:cNvSpPr>
            <a:spLocks/>
          </p:cNvSpPr>
          <p:nvPr/>
        </p:nvSpPr>
        <p:spPr bwMode="auto">
          <a:xfrm>
            <a:off x="1468438" y="1554163"/>
            <a:ext cx="5283200" cy="1550987"/>
          </a:xfrm>
          <a:custGeom>
            <a:avLst/>
            <a:gdLst>
              <a:gd name="T0" fmla="*/ 0 w 3328"/>
              <a:gd name="T1" fmla="*/ 1519237 h 977"/>
              <a:gd name="T2" fmla="*/ 498475 w 3328"/>
              <a:gd name="T3" fmla="*/ 1414462 h 977"/>
              <a:gd name="T4" fmla="*/ 1022350 w 3328"/>
              <a:gd name="T5" fmla="*/ 1201737 h 977"/>
              <a:gd name="T6" fmla="*/ 1501775 w 3328"/>
              <a:gd name="T7" fmla="*/ 890587 h 977"/>
              <a:gd name="T8" fmla="*/ 1863725 w 3328"/>
              <a:gd name="T9" fmla="*/ 560387 h 977"/>
              <a:gd name="T10" fmla="*/ 2146300 w 3328"/>
              <a:gd name="T11" fmla="*/ 242887 h 977"/>
              <a:gd name="T12" fmla="*/ 2400300 w 3328"/>
              <a:gd name="T13" fmla="*/ 58737 h 977"/>
              <a:gd name="T14" fmla="*/ 2676525 w 3328"/>
              <a:gd name="T15" fmla="*/ 1587 h 977"/>
              <a:gd name="T16" fmla="*/ 2905125 w 3328"/>
              <a:gd name="T17" fmla="*/ 52387 h 977"/>
              <a:gd name="T18" fmla="*/ 3089275 w 3328"/>
              <a:gd name="T19" fmla="*/ 153987 h 977"/>
              <a:gd name="T20" fmla="*/ 3263901 w 3328"/>
              <a:gd name="T21" fmla="*/ 344487 h 977"/>
              <a:gd name="T22" fmla="*/ 3492501 w 3328"/>
              <a:gd name="T23" fmla="*/ 639762 h 977"/>
              <a:gd name="T24" fmla="*/ 3838575 w 3328"/>
              <a:gd name="T25" fmla="*/ 954087 h 977"/>
              <a:gd name="T26" fmla="*/ 4184650 w 3328"/>
              <a:gd name="T27" fmla="*/ 1173162 h 977"/>
              <a:gd name="T28" fmla="*/ 4673600 w 3328"/>
              <a:gd name="T29" fmla="*/ 1389062 h 977"/>
              <a:gd name="T30" fmla="*/ 5283200 w 3328"/>
              <a:gd name="T31" fmla="*/ 1550987 h 9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328"/>
              <a:gd name="T49" fmla="*/ 0 h 977"/>
              <a:gd name="T50" fmla="*/ 3328 w 3328"/>
              <a:gd name="T51" fmla="*/ 977 h 9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328" h="977">
                <a:moveTo>
                  <a:pt x="0" y="957"/>
                </a:moveTo>
                <a:cubicBezTo>
                  <a:pt x="52" y="946"/>
                  <a:pt x="207" y="924"/>
                  <a:pt x="314" y="891"/>
                </a:cubicBezTo>
                <a:cubicBezTo>
                  <a:pt x="421" y="858"/>
                  <a:pt x="539" y="812"/>
                  <a:pt x="644" y="757"/>
                </a:cubicBezTo>
                <a:cubicBezTo>
                  <a:pt x="749" y="702"/>
                  <a:pt x="858" y="628"/>
                  <a:pt x="946" y="561"/>
                </a:cubicBezTo>
                <a:cubicBezTo>
                  <a:pt x="1034" y="494"/>
                  <a:pt x="1106" y="421"/>
                  <a:pt x="1174" y="353"/>
                </a:cubicBezTo>
                <a:cubicBezTo>
                  <a:pt x="1242" y="285"/>
                  <a:pt x="1296" y="206"/>
                  <a:pt x="1352" y="153"/>
                </a:cubicBezTo>
                <a:cubicBezTo>
                  <a:pt x="1408" y="100"/>
                  <a:pt x="1456" y="62"/>
                  <a:pt x="1512" y="37"/>
                </a:cubicBezTo>
                <a:cubicBezTo>
                  <a:pt x="1568" y="12"/>
                  <a:pt x="1633" y="2"/>
                  <a:pt x="1686" y="1"/>
                </a:cubicBezTo>
                <a:cubicBezTo>
                  <a:pt x="1739" y="0"/>
                  <a:pt x="1787" y="17"/>
                  <a:pt x="1830" y="33"/>
                </a:cubicBezTo>
                <a:cubicBezTo>
                  <a:pt x="1873" y="49"/>
                  <a:pt x="1908" y="66"/>
                  <a:pt x="1946" y="97"/>
                </a:cubicBezTo>
                <a:cubicBezTo>
                  <a:pt x="1984" y="128"/>
                  <a:pt x="2014" y="166"/>
                  <a:pt x="2056" y="217"/>
                </a:cubicBezTo>
                <a:cubicBezTo>
                  <a:pt x="2098" y="268"/>
                  <a:pt x="2140" y="339"/>
                  <a:pt x="2200" y="403"/>
                </a:cubicBezTo>
                <a:cubicBezTo>
                  <a:pt x="2260" y="467"/>
                  <a:pt x="2345" y="545"/>
                  <a:pt x="2418" y="601"/>
                </a:cubicBezTo>
                <a:cubicBezTo>
                  <a:pt x="2491" y="657"/>
                  <a:pt x="2548" y="693"/>
                  <a:pt x="2636" y="739"/>
                </a:cubicBezTo>
                <a:cubicBezTo>
                  <a:pt x="2724" y="785"/>
                  <a:pt x="2829" y="835"/>
                  <a:pt x="2944" y="875"/>
                </a:cubicBezTo>
                <a:cubicBezTo>
                  <a:pt x="3059" y="915"/>
                  <a:pt x="3248" y="956"/>
                  <a:pt x="3328" y="977"/>
                </a:cubicBezTo>
              </a:path>
            </a:pathLst>
          </a:custGeom>
          <a:noFill/>
          <a:ln w="12700">
            <a:solidFill>
              <a:srgbClr val="00B7CE"/>
            </a:solidFill>
            <a:round/>
            <a:headEnd/>
            <a:tailEnd/>
          </a:ln>
        </p:spPr>
        <p:txBody>
          <a:bodyPr/>
          <a:lstStyle/>
          <a:p>
            <a:endParaRPr lang="en-GB"/>
          </a:p>
        </p:txBody>
      </p:sp>
      <p:sp>
        <p:nvSpPr>
          <p:cNvPr id="89092" name="Line 4"/>
          <p:cNvSpPr>
            <a:spLocks noChangeShapeType="1"/>
          </p:cNvSpPr>
          <p:nvPr/>
        </p:nvSpPr>
        <p:spPr bwMode="auto">
          <a:xfrm>
            <a:off x="6608763" y="3097213"/>
            <a:ext cx="0" cy="90487"/>
          </a:xfrm>
          <a:prstGeom prst="line">
            <a:avLst/>
          </a:prstGeom>
          <a:noFill/>
          <a:ln w="12700">
            <a:solidFill>
              <a:srgbClr val="00B7CE"/>
            </a:solidFill>
            <a:round/>
            <a:headEnd/>
            <a:tailEnd/>
          </a:ln>
        </p:spPr>
        <p:txBody>
          <a:bodyPr/>
          <a:lstStyle/>
          <a:p>
            <a:endParaRPr lang="en-GB"/>
          </a:p>
        </p:txBody>
      </p:sp>
      <p:sp>
        <p:nvSpPr>
          <p:cNvPr id="89093" name="Line 5"/>
          <p:cNvSpPr>
            <a:spLocks noChangeShapeType="1"/>
          </p:cNvSpPr>
          <p:nvPr/>
        </p:nvSpPr>
        <p:spPr bwMode="auto">
          <a:xfrm>
            <a:off x="1690688" y="3074988"/>
            <a:ext cx="0" cy="107950"/>
          </a:xfrm>
          <a:prstGeom prst="line">
            <a:avLst/>
          </a:prstGeom>
          <a:noFill/>
          <a:ln w="12700">
            <a:solidFill>
              <a:srgbClr val="00B7CE"/>
            </a:solidFill>
            <a:round/>
            <a:headEnd/>
            <a:tailEnd/>
          </a:ln>
        </p:spPr>
        <p:txBody>
          <a:bodyPr/>
          <a:lstStyle/>
          <a:p>
            <a:endParaRPr lang="en-GB"/>
          </a:p>
        </p:txBody>
      </p:sp>
      <p:sp>
        <p:nvSpPr>
          <p:cNvPr id="89094" name="Line 6"/>
          <p:cNvSpPr>
            <a:spLocks noChangeShapeType="1"/>
          </p:cNvSpPr>
          <p:nvPr/>
        </p:nvSpPr>
        <p:spPr bwMode="auto">
          <a:xfrm>
            <a:off x="2509838" y="2789238"/>
            <a:ext cx="0" cy="395287"/>
          </a:xfrm>
          <a:prstGeom prst="line">
            <a:avLst/>
          </a:prstGeom>
          <a:noFill/>
          <a:ln w="12700">
            <a:solidFill>
              <a:srgbClr val="00B7CE"/>
            </a:solidFill>
            <a:round/>
            <a:headEnd/>
            <a:tailEnd/>
          </a:ln>
        </p:spPr>
        <p:txBody>
          <a:bodyPr/>
          <a:lstStyle/>
          <a:p>
            <a:endParaRPr lang="en-GB"/>
          </a:p>
        </p:txBody>
      </p:sp>
      <p:sp>
        <p:nvSpPr>
          <p:cNvPr id="89095" name="Line 7"/>
          <p:cNvSpPr>
            <a:spLocks noChangeShapeType="1"/>
          </p:cNvSpPr>
          <p:nvPr/>
        </p:nvSpPr>
        <p:spPr bwMode="auto">
          <a:xfrm flipH="1">
            <a:off x="4141788" y="1582738"/>
            <a:ext cx="0" cy="628650"/>
          </a:xfrm>
          <a:prstGeom prst="line">
            <a:avLst/>
          </a:prstGeom>
          <a:noFill/>
          <a:ln w="12700">
            <a:solidFill>
              <a:srgbClr val="00B7CE"/>
            </a:solidFill>
            <a:round/>
            <a:headEnd/>
            <a:tailEnd/>
          </a:ln>
        </p:spPr>
        <p:txBody>
          <a:bodyPr/>
          <a:lstStyle/>
          <a:p>
            <a:endParaRPr lang="en-GB"/>
          </a:p>
        </p:txBody>
      </p:sp>
      <p:sp>
        <p:nvSpPr>
          <p:cNvPr id="89096" name="Line 8"/>
          <p:cNvSpPr>
            <a:spLocks noChangeShapeType="1"/>
          </p:cNvSpPr>
          <p:nvPr/>
        </p:nvSpPr>
        <p:spPr bwMode="auto">
          <a:xfrm>
            <a:off x="4148138" y="2959100"/>
            <a:ext cx="0" cy="217488"/>
          </a:xfrm>
          <a:prstGeom prst="line">
            <a:avLst/>
          </a:prstGeom>
          <a:noFill/>
          <a:ln w="12700">
            <a:solidFill>
              <a:srgbClr val="00B7CE"/>
            </a:solidFill>
            <a:round/>
            <a:headEnd/>
            <a:tailEnd/>
          </a:ln>
        </p:spPr>
        <p:txBody>
          <a:bodyPr/>
          <a:lstStyle/>
          <a:p>
            <a:endParaRPr lang="en-GB"/>
          </a:p>
        </p:txBody>
      </p:sp>
      <p:sp>
        <p:nvSpPr>
          <p:cNvPr id="89097" name="Line 9"/>
          <p:cNvSpPr>
            <a:spLocks noChangeShapeType="1"/>
          </p:cNvSpPr>
          <p:nvPr/>
        </p:nvSpPr>
        <p:spPr bwMode="auto">
          <a:xfrm>
            <a:off x="5765800" y="2808288"/>
            <a:ext cx="0" cy="377825"/>
          </a:xfrm>
          <a:prstGeom prst="line">
            <a:avLst/>
          </a:prstGeom>
          <a:noFill/>
          <a:ln w="12700">
            <a:solidFill>
              <a:srgbClr val="00B7CE"/>
            </a:solidFill>
            <a:round/>
            <a:headEnd/>
            <a:tailEnd/>
          </a:ln>
        </p:spPr>
        <p:txBody>
          <a:bodyPr/>
          <a:lstStyle/>
          <a:p>
            <a:endParaRPr lang="en-GB"/>
          </a:p>
        </p:txBody>
      </p:sp>
      <p:sp>
        <p:nvSpPr>
          <p:cNvPr id="89098" name="Line 10"/>
          <p:cNvSpPr>
            <a:spLocks noChangeShapeType="1"/>
          </p:cNvSpPr>
          <p:nvPr/>
        </p:nvSpPr>
        <p:spPr bwMode="auto">
          <a:xfrm>
            <a:off x="1460500" y="3190875"/>
            <a:ext cx="5326063" cy="0"/>
          </a:xfrm>
          <a:prstGeom prst="line">
            <a:avLst/>
          </a:prstGeom>
          <a:noFill/>
          <a:ln w="12700">
            <a:solidFill>
              <a:srgbClr val="00B7CE"/>
            </a:solidFill>
            <a:round/>
            <a:headEnd/>
            <a:tailEnd/>
          </a:ln>
        </p:spPr>
        <p:txBody>
          <a:bodyPr/>
          <a:lstStyle/>
          <a:p>
            <a:endParaRPr lang="en-GB"/>
          </a:p>
        </p:txBody>
      </p:sp>
      <p:sp>
        <p:nvSpPr>
          <p:cNvPr id="89099" name="Text Box 11"/>
          <p:cNvSpPr txBox="1">
            <a:spLocks noChangeArrowheads="1"/>
          </p:cNvSpPr>
          <p:nvPr/>
        </p:nvSpPr>
        <p:spPr bwMode="auto">
          <a:xfrm>
            <a:off x="3379788" y="2930525"/>
            <a:ext cx="576262" cy="244475"/>
          </a:xfrm>
          <a:prstGeom prst="rect">
            <a:avLst/>
          </a:prstGeom>
          <a:noFill/>
          <a:ln w="12700">
            <a:noFill/>
            <a:miter lim="800000"/>
            <a:headEnd/>
            <a:tailEnd/>
          </a:ln>
        </p:spPr>
        <p:txBody>
          <a:bodyPr>
            <a:spAutoFit/>
          </a:bodyPr>
          <a:lstStyle/>
          <a:p>
            <a:pPr algn="r"/>
            <a:r>
              <a:rPr lang="en-GB" sz="1000"/>
              <a:t>34%</a:t>
            </a:r>
          </a:p>
        </p:txBody>
      </p:sp>
      <p:sp>
        <p:nvSpPr>
          <p:cNvPr id="89100" name="Text Box 12"/>
          <p:cNvSpPr txBox="1">
            <a:spLocks noChangeArrowheads="1"/>
          </p:cNvSpPr>
          <p:nvPr/>
        </p:nvSpPr>
        <p:spPr bwMode="auto">
          <a:xfrm>
            <a:off x="4214813" y="2940050"/>
            <a:ext cx="576262" cy="244475"/>
          </a:xfrm>
          <a:prstGeom prst="rect">
            <a:avLst/>
          </a:prstGeom>
          <a:noFill/>
          <a:ln w="12700">
            <a:noFill/>
            <a:miter lim="800000"/>
            <a:headEnd/>
            <a:tailEnd/>
          </a:ln>
        </p:spPr>
        <p:txBody>
          <a:bodyPr>
            <a:spAutoFit/>
          </a:bodyPr>
          <a:lstStyle/>
          <a:p>
            <a:pPr algn="r"/>
            <a:r>
              <a:rPr lang="en-GB" sz="1000"/>
              <a:t>34%</a:t>
            </a:r>
          </a:p>
        </p:txBody>
      </p:sp>
      <p:grpSp>
        <p:nvGrpSpPr>
          <p:cNvPr id="2" name="Group 13"/>
          <p:cNvGrpSpPr>
            <a:grpSpLocks/>
          </p:cNvGrpSpPr>
          <p:nvPr/>
        </p:nvGrpSpPr>
        <p:grpSpPr bwMode="auto">
          <a:xfrm>
            <a:off x="1492250" y="3387725"/>
            <a:ext cx="5326063" cy="79375"/>
            <a:chOff x="1202" y="1450"/>
            <a:chExt cx="3355" cy="50"/>
          </a:xfrm>
        </p:grpSpPr>
        <p:sp>
          <p:nvSpPr>
            <p:cNvPr id="89207" name="Line 14"/>
            <p:cNvSpPr>
              <a:spLocks noChangeShapeType="1"/>
            </p:cNvSpPr>
            <p:nvPr/>
          </p:nvSpPr>
          <p:spPr bwMode="auto">
            <a:xfrm>
              <a:off x="1202" y="1500"/>
              <a:ext cx="3355" cy="0"/>
            </a:xfrm>
            <a:prstGeom prst="line">
              <a:avLst/>
            </a:prstGeom>
            <a:noFill/>
            <a:ln w="12700">
              <a:solidFill>
                <a:srgbClr val="00B7CE"/>
              </a:solidFill>
              <a:round/>
              <a:headEnd/>
              <a:tailEnd/>
            </a:ln>
          </p:spPr>
          <p:txBody>
            <a:bodyPr/>
            <a:lstStyle/>
            <a:p>
              <a:endParaRPr lang="en-GB"/>
            </a:p>
          </p:txBody>
        </p:sp>
        <p:sp>
          <p:nvSpPr>
            <p:cNvPr id="89208" name="Line 15"/>
            <p:cNvSpPr>
              <a:spLocks noChangeShapeType="1"/>
            </p:cNvSpPr>
            <p:nvPr/>
          </p:nvSpPr>
          <p:spPr bwMode="auto">
            <a:xfrm>
              <a:off x="1332" y="1450"/>
              <a:ext cx="0" cy="46"/>
            </a:xfrm>
            <a:prstGeom prst="line">
              <a:avLst/>
            </a:prstGeom>
            <a:noFill/>
            <a:ln w="12700">
              <a:solidFill>
                <a:srgbClr val="00B7CE"/>
              </a:solidFill>
              <a:round/>
              <a:headEnd/>
              <a:tailEnd/>
            </a:ln>
          </p:spPr>
          <p:txBody>
            <a:bodyPr/>
            <a:lstStyle/>
            <a:p>
              <a:endParaRPr lang="en-GB"/>
            </a:p>
          </p:txBody>
        </p:sp>
        <p:sp>
          <p:nvSpPr>
            <p:cNvPr id="89209" name="Line 16"/>
            <p:cNvSpPr>
              <a:spLocks noChangeShapeType="1"/>
            </p:cNvSpPr>
            <p:nvPr/>
          </p:nvSpPr>
          <p:spPr bwMode="auto">
            <a:xfrm>
              <a:off x="1583" y="1450"/>
              <a:ext cx="0" cy="46"/>
            </a:xfrm>
            <a:prstGeom prst="line">
              <a:avLst/>
            </a:prstGeom>
            <a:noFill/>
            <a:ln w="12700">
              <a:solidFill>
                <a:srgbClr val="00B7CE"/>
              </a:solidFill>
              <a:round/>
              <a:headEnd/>
              <a:tailEnd/>
            </a:ln>
          </p:spPr>
          <p:txBody>
            <a:bodyPr/>
            <a:lstStyle/>
            <a:p>
              <a:endParaRPr lang="en-GB"/>
            </a:p>
          </p:txBody>
        </p:sp>
        <p:sp>
          <p:nvSpPr>
            <p:cNvPr id="89210" name="Line 17"/>
            <p:cNvSpPr>
              <a:spLocks noChangeShapeType="1"/>
            </p:cNvSpPr>
            <p:nvPr/>
          </p:nvSpPr>
          <p:spPr bwMode="auto">
            <a:xfrm>
              <a:off x="1846" y="1450"/>
              <a:ext cx="0" cy="46"/>
            </a:xfrm>
            <a:prstGeom prst="line">
              <a:avLst/>
            </a:prstGeom>
            <a:noFill/>
            <a:ln w="12700">
              <a:solidFill>
                <a:srgbClr val="00B7CE"/>
              </a:solidFill>
              <a:round/>
              <a:headEnd/>
              <a:tailEnd/>
            </a:ln>
          </p:spPr>
          <p:txBody>
            <a:bodyPr/>
            <a:lstStyle/>
            <a:p>
              <a:endParaRPr lang="en-GB"/>
            </a:p>
          </p:txBody>
        </p:sp>
        <p:sp>
          <p:nvSpPr>
            <p:cNvPr id="89211" name="Line 18"/>
            <p:cNvSpPr>
              <a:spLocks noChangeShapeType="1"/>
            </p:cNvSpPr>
            <p:nvPr/>
          </p:nvSpPr>
          <p:spPr bwMode="auto">
            <a:xfrm>
              <a:off x="2100" y="1450"/>
              <a:ext cx="0" cy="46"/>
            </a:xfrm>
            <a:prstGeom prst="line">
              <a:avLst/>
            </a:prstGeom>
            <a:noFill/>
            <a:ln w="12700">
              <a:solidFill>
                <a:srgbClr val="00B7CE"/>
              </a:solidFill>
              <a:round/>
              <a:headEnd/>
              <a:tailEnd/>
            </a:ln>
          </p:spPr>
          <p:txBody>
            <a:bodyPr/>
            <a:lstStyle/>
            <a:p>
              <a:endParaRPr lang="en-GB"/>
            </a:p>
          </p:txBody>
        </p:sp>
        <p:sp>
          <p:nvSpPr>
            <p:cNvPr id="89212" name="Line 19"/>
            <p:cNvSpPr>
              <a:spLocks noChangeShapeType="1"/>
            </p:cNvSpPr>
            <p:nvPr/>
          </p:nvSpPr>
          <p:spPr bwMode="auto">
            <a:xfrm>
              <a:off x="2357" y="1450"/>
              <a:ext cx="0" cy="46"/>
            </a:xfrm>
            <a:prstGeom prst="line">
              <a:avLst/>
            </a:prstGeom>
            <a:noFill/>
            <a:ln w="12700">
              <a:solidFill>
                <a:srgbClr val="00B7CE"/>
              </a:solidFill>
              <a:round/>
              <a:headEnd/>
              <a:tailEnd/>
            </a:ln>
          </p:spPr>
          <p:txBody>
            <a:bodyPr/>
            <a:lstStyle/>
            <a:p>
              <a:endParaRPr lang="en-GB"/>
            </a:p>
          </p:txBody>
        </p:sp>
        <p:sp>
          <p:nvSpPr>
            <p:cNvPr id="89213" name="Line 20"/>
            <p:cNvSpPr>
              <a:spLocks noChangeShapeType="1"/>
            </p:cNvSpPr>
            <p:nvPr/>
          </p:nvSpPr>
          <p:spPr bwMode="auto">
            <a:xfrm>
              <a:off x="2619" y="1450"/>
              <a:ext cx="0" cy="46"/>
            </a:xfrm>
            <a:prstGeom prst="line">
              <a:avLst/>
            </a:prstGeom>
            <a:noFill/>
            <a:ln w="12700">
              <a:solidFill>
                <a:srgbClr val="00B7CE"/>
              </a:solidFill>
              <a:round/>
              <a:headEnd/>
              <a:tailEnd/>
            </a:ln>
          </p:spPr>
          <p:txBody>
            <a:bodyPr/>
            <a:lstStyle/>
            <a:p>
              <a:endParaRPr lang="en-GB"/>
            </a:p>
          </p:txBody>
        </p:sp>
        <p:sp>
          <p:nvSpPr>
            <p:cNvPr id="89214" name="Line 21"/>
            <p:cNvSpPr>
              <a:spLocks noChangeShapeType="1"/>
            </p:cNvSpPr>
            <p:nvPr/>
          </p:nvSpPr>
          <p:spPr bwMode="auto">
            <a:xfrm>
              <a:off x="2878" y="1450"/>
              <a:ext cx="0" cy="46"/>
            </a:xfrm>
            <a:prstGeom prst="line">
              <a:avLst/>
            </a:prstGeom>
            <a:noFill/>
            <a:ln w="12700">
              <a:solidFill>
                <a:srgbClr val="00B7CE"/>
              </a:solidFill>
              <a:round/>
              <a:headEnd/>
              <a:tailEnd/>
            </a:ln>
          </p:spPr>
          <p:txBody>
            <a:bodyPr/>
            <a:lstStyle/>
            <a:p>
              <a:endParaRPr lang="en-GB"/>
            </a:p>
          </p:txBody>
        </p:sp>
        <p:sp>
          <p:nvSpPr>
            <p:cNvPr id="89215" name="Line 22"/>
            <p:cNvSpPr>
              <a:spLocks noChangeShapeType="1"/>
            </p:cNvSpPr>
            <p:nvPr/>
          </p:nvSpPr>
          <p:spPr bwMode="auto">
            <a:xfrm>
              <a:off x="3155" y="1450"/>
              <a:ext cx="0" cy="46"/>
            </a:xfrm>
            <a:prstGeom prst="line">
              <a:avLst/>
            </a:prstGeom>
            <a:noFill/>
            <a:ln w="12700">
              <a:solidFill>
                <a:srgbClr val="00B7CE"/>
              </a:solidFill>
              <a:round/>
              <a:headEnd/>
              <a:tailEnd/>
            </a:ln>
          </p:spPr>
          <p:txBody>
            <a:bodyPr/>
            <a:lstStyle/>
            <a:p>
              <a:endParaRPr lang="en-GB"/>
            </a:p>
          </p:txBody>
        </p:sp>
        <p:sp>
          <p:nvSpPr>
            <p:cNvPr id="89216" name="Line 23"/>
            <p:cNvSpPr>
              <a:spLocks noChangeShapeType="1"/>
            </p:cNvSpPr>
            <p:nvPr/>
          </p:nvSpPr>
          <p:spPr bwMode="auto">
            <a:xfrm>
              <a:off x="3394" y="1450"/>
              <a:ext cx="0" cy="46"/>
            </a:xfrm>
            <a:prstGeom prst="line">
              <a:avLst/>
            </a:prstGeom>
            <a:noFill/>
            <a:ln w="12700">
              <a:solidFill>
                <a:srgbClr val="00B7CE"/>
              </a:solidFill>
              <a:round/>
              <a:headEnd/>
              <a:tailEnd/>
            </a:ln>
          </p:spPr>
          <p:txBody>
            <a:bodyPr/>
            <a:lstStyle/>
            <a:p>
              <a:endParaRPr lang="en-GB"/>
            </a:p>
          </p:txBody>
        </p:sp>
        <p:sp>
          <p:nvSpPr>
            <p:cNvPr id="89217" name="Line 24"/>
            <p:cNvSpPr>
              <a:spLocks noChangeShapeType="1"/>
            </p:cNvSpPr>
            <p:nvPr/>
          </p:nvSpPr>
          <p:spPr bwMode="auto">
            <a:xfrm>
              <a:off x="3654" y="1450"/>
              <a:ext cx="0" cy="46"/>
            </a:xfrm>
            <a:prstGeom prst="line">
              <a:avLst/>
            </a:prstGeom>
            <a:noFill/>
            <a:ln w="12700">
              <a:solidFill>
                <a:srgbClr val="00B7CE"/>
              </a:solidFill>
              <a:round/>
              <a:headEnd/>
              <a:tailEnd/>
            </a:ln>
          </p:spPr>
          <p:txBody>
            <a:bodyPr/>
            <a:lstStyle/>
            <a:p>
              <a:endParaRPr lang="en-GB"/>
            </a:p>
          </p:txBody>
        </p:sp>
        <p:sp>
          <p:nvSpPr>
            <p:cNvPr id="89218" name="Line 25"/>
            <p:cNvSpPr>
              <a:spLocks noChangeShapeType="1"/>
            </p:cNvSpPr>
            <p:nvPr/>
          </p:nvSpPr>
          <p:spPr bwMode="auto">
            <a:xfrm>
              <a:off x="3914" y="1450"/>
              <a:ext cx="0" cy="46"/>
            </a:xfrm>
            <a:prstGeom prst="line">
              <a:avLst/>
            </a:prstGeom>
            <a:noFill/>
            <a:ln w="12700">
              <a:solidFill>
                <a:srgbClr val="00B7CE"/>
              </a:solidFill>
              <a:round/>
              <a:headEnd/>
              <a:tailEnd/>
            </a:ln>
          </p:spPr>
          <p:txBody>
            <a:bodyPr/>
            <a:lstStyle/>
            <a:p>
              <a:endParaRPr lang="en-GB"/>
            </a:p>
          </p:txBody>
        </p:sp>
        <p:sp>
          <p:nvSpPr>
            <p:cNvPr id="89219" name="Line 26"/>
            <p:cNvSpPr>
              <a:spLocks noChangeShapeType="1"/>
            </p:cNvSpPr>
            <p:nvPr/>
          </p:nvSpPr>
          <p:spPr bwMode="auto">
            <a:xfrm>
              <a:off x="4168" y="1450"/>
              <a:ext cx="0" cy="46"/>
            </a:xfrm>
            <a:prstGeom prst="line">
              <a:avLst/>
            </a:prstGeom>
            <a:noFill/>
            <a:ln w="12700">
              <a:solidFill>
                <a:srgbClr val="00B7CE"/>
              </a:solidFill>
              <a:round/>
              <a:headEnd/>
              <a:tailEnd/>
            </a:ln>
          </p:spPr>
          <p:txBody>
            <a:bodyPr/>
            <a:lstStyle/>
            <a:p>
              <a:endParaRPr lang="en-GB"/>
            </a:p>
          </p:txBody>
        </p:sp>
        <p:sp>
          <p:nvSpPr>
            <p:cNvPr id="89220" name="Line 27"/>
            <p:cNvSpPr>
              <a:spLocks noChangeShapeType="1"/>
            </p:cNvSpPr>
            <p:nvPr/>
          </p:nvSpPr>
          <p:spPr bwMode="auto">
            <a:xfrm>
              <a:off x="4424" y="1450"/>
              <a:ext cx="0" cy="46"/>
            </a:xfrm>
            <a:prstGeom prst="line">
              <a:avLst/>
            </a:prstGeom>
            <a:noFill/>
            <a:ln w="12700">
              <a:solidFill>
                <a:srgbClr val="00B7CE"/>
              </a:solidFill>
              <a:round/>
              <a:headEnd/>
              <a:tailEnd/>
            </a:ln>
          </p:spPr>
          <p:txBody>
            <a:bodyPr/>
            <a:lstStyle/>
            <a:p>
              <a:endParaRPr lang="en-GB"/>
            </a:p>
          </p:txBody>
        </p:sp>
      </p:grpSp>
      <p:grpSp>
        <p:nvGrpSpPr>
          <p:cNvPr id="3" name="Group 28"/>
          <p:cNvGrpSpPr>
            <a:grpSpLocks/>
          </p:cNvGrpSpPr>
          <p:nvPr/>
        </p:nvGrpSpPr>
        <p:grpSpPr bwMode="auto">
          <a:xfrm>
            <a:off x="1492250" y="3681413"/>
            <a:ext cx="5326063" cy="79375"/>
            <a:chOff x="1204" y="1606"/>
            <a:chExt cx="3355" cy="50"/>
          </a:xfrm>
        </p:grpSpPr>
        <p:sp>
          <p:nvSpPr>
            <p:cNvPr id="89193" name="Line 29"/>
            <p:cNvSpPr>
              <a:spLocks noChangeShapeType="1"/>
            </p:cNvSpPr>
            <p:nvPr/>
          </p:nvSpPr>
          <p:spPr bwMode="auto">
            <a:xfrm>
              <a:off x="1204" y="1656"/>
              <a:ext cx="3355" cy="0"/>
            </a:xfrm>
            <a:prstGeom prst="line">
              <a:avLst/>
            </a:prstGeom>
            <a:noFill/>
            <a:ln w="12700">
              <a:solidFill>
                <a:srgbClr val="00B7CE"/>
              </a:solidFill>
              <a:round/>
              <a:headEnd/>
              <a:tailEnd/>
            </a:ln>
          </p:spPr>
          <p:txBody>
            <a:bodyPr/>
            <a:lstStyle/>
            <a:p>
              <a:endParaRPr lang="en-GB"/>
            </a:p>
          </p:txBody>
        </p:sp>
        <p:sp>
          <p:nvSpPr>
            <p:cNvPr id="89194" name="Line 30"/>
            <p:cNvSpPr>
              <a:spLocks noChangeShapeType="1"/>
            </p:cNvSpPr>
            <p:nvPr/>
          </p:nvSpPr>
          <p:spPr bwMode="auto">
            <a:xfrm>
              <a:off x="1334" y="1606"/>
              <a:ext cx="0" cy="46"/>
            </a:xfrm>
            <a:prstGeom prst="line">
              <a:avLst/>
            </a:prstGeom>
            <a:noFill/>
            <a:ln w="12700">
              <a:solidFill>
                <a:srgbClr val="00B7CE"/>
              </a:solidFill>
              <a:round/>
              <a:headEnd/>
              <a:tailEnd/>
            </a:ln>
          </p:spPr>
          <p:txBody>
            <a:bodyPr/>
            <a:lstStyle/>
            <a:p>
              <a:endParaRPr lang="en-GB"/>
            </a:p>
          </p:txBody>
        </p:sp>
        <p:sp>
          <p:nvSpPr>
            <p:cNvPr id="89195" name="Line 31"/>
            <p:cNvSpPr>
              <a:spLocks noChangeShapeType="1"/>
            </p:cNvSpPr>
            <p:nvPr/>
          </p:nvSpPr>
          <p:spPr bwMode="auto">
            <a:xfrm>
              <a:off x="1585" y="1606"/>
              <a:ext cx="0" cy="46"/>
            </a:xfrm>
            <a:prstGeom prst="line">
              <a:avLst/>
            </a:prstGeom>
            <a:noFill/>
            <a:ln w="12700">
              <a:solidFill>
                <a:srgbClr val="00B7CE"/>
              </a:solidFill>
              <a:round/>
              <a:headEnd/>
              <a:tailEnd/>
            </a:ln>
          </p:spPr>
          <p:txBody>
            <a:bodyPr/>
            <a:lstStyle/>
            <a:p>
              <a:endParaRPr lang="en-GB"/>
            </a:p>
          </p:txBody>
        </p:sp>
        <p:sp>
          <p:nvSpPr>
            <p:cNvPr id="89196" name="Line 32"/>
            <p:cNvSpPr>
              <a:spLocks noChangeShapeType="1"/>
            </p:cNvSpPr>
            <p:nvPr/>
          </p:nvSpPr>
          <p:spPr bwMode="auto">
            <a:xfrm>
              <a:off x="1848" y="1606"/>
              <a:ext cx="0" cy="46"/>
            </a:xfrm>
            <a:prstGeom prst="line">
              <a:avLst/>
            </a:prstGeom>
            <a:noFill/>
            <a:ln w="12700">
              <a:solidFill>
                <a:srgbClr val="00B7CE"/>
              </a:solidFill>
              <a:round/>
              <a:headEnd/>
              <a:tailEnd/>
            </a:ln>
          </p:spPr>
          <p:txBody>
            <a:bodyPr/>
            <a:lstStyle/>
            <a:p>
              <a:endParaRPr lang="en-GB"/>
            </a:p>
          </p:txBody>
        </p:sp>
        <p:sp>
          <p:nvSpPr>
            <p:cNvPr id="89197" name="Line 33"/>
            <p:cNvSpPr>
              <a:spLocks noChangeShapeType="1"/>
            </p:cNvSpPr>
            <p:nvPr/>
          </p:nvSpPr>
          <p:spPr bwMode="auto">
            <a:xfrm>
              <a:off x="2102" y="1606"/>
              <a:ext cx="0" cy="46"/>
            </a:xfrm>
            <a:prstGeom prst="line">
              <a:avLst/>
            </a:prstGeom>
            <a:noFill/>
            <a:ln w="12700">
              <a:solidFill>
                <a:srgbClr val="00B7CE"/>
              </a:solidFill>
              <a:round/>
              <a:headEnd/>
              <a:tailEnd/>
            </a:ln>
          </p:spPr>
          <p:txBody>
            <a:bodyPr/>
            <a:lstStyle/>
            <a:p>
              <a:endParaRPr lang="en-GB"/>
            </a:p>
          </p:txBody>
        </p:sp>
        <p:sp>
          <p:nvSpPr>
            <p:cNvPr id="89198" name="Line 34"/>
            <p:cNvSpPr>
              <a:spLocks noChangeShapeType="1"/>
            </p:cNvSpPr>
            <p:nvPr/>
          </p:nvSpPr>
          <p:spPr bwMode="auto">
            <a:xfrm>
              <a:off x="2359" y="1606"/>
              <a:ext cx="0" cy="46"/>
            </a:xfrm>
            <a:prstGeom prst="line">
              <a:avLst/>
            </a:prstGeom>
            <a:noFill/>
            <a:ln w="12700">
              <a:solidFill>
                <a:srgbClr val="00B7CE"/>
              </a:solidFill>
              <a:round/>
              <a:headEnd/>
              <a:tailEnd/>
            </a:ln>
          </p:spPr>
          <p:txBody>
            <a:bodyPr/>
            <a:lstStyle/>
            <a:p>
              <a:endParaRPr lang="en-GB"/>
            </a:p>
          </p:txBody>
        </p:sp>
        <p:sp>
          <p:nvSpPr>
            <p:cNvPr id="89199" name="Line 35"/>
            <p:cNvSpPr>
              <a:spLocks noChangeShapeType="1"/>
            </p:cNvSpPr>
            <p:nvPr/>
          </p:nvSpPr>
          <p:spPr bwMode="auto">
            <a:xfrm>
              <a:off x="2621" y="1606"/>
              <a:ext cx="0" cy="46"/>
            </a:xfrm>
            <a:prstGeom prst="line">
              <a:avLst/>
            </a:prstGeom>
            <a:noFill/>
            <a:ln w="12700">
              <a:solidFill>
                <a:srgbClr val="00B7CE"/>
              </a:solidFill>
              <a:round/>
              <a:headEnd/>
              <a:tailEnd/>
            </a:ln>
          </p:spPr>
          <p:txBody>
            <a:bodyPr/>
            <a:lstStyle/>
            <a:p>
              <a:endParaRPr lang="en-GB"/>
            </a:p>
          </p:txBody>
        </p:sp>
        <p:sp>
          <p:nvSpPr>
            <p:cNvPr id="89200" name="Line 36"/>
            <p:cNvSpPr>
              <a:spLocks noChangeShapeType="1"/>
            </p:cNvSpPr>
            <p:nvPr/>
          </p:nvSpPr>
          <p:spPr bwMode="auto">
            <a:xfrm>
              <a:off x="2880" y="1606"/>
              <a:ext cx="0" cy="46"/>
            </a:xfrm>
            <a:prstGeom prst="line">
              <a:avLst/>
            </a:prstGeom>
            <a:noFill/>
            <a:ln w="12700">
              <a:solidFill>
                <a:srgbClr val="00B7CE"/>
              </a:solidFill>
              <a:round/>
              <a:headEnd/>
              <a:tailEnd/>
            </a:ln>
          </p:spPr>
          <p:txBody>
            <a:bodyPr/>
            <a:lstStyle/>
            <a:p>
              <a:endParaRPr lang="en-GB"/>
            </a:p>
          </p:txBody>
        </p:sp>
        <p:sp>
          <p:nvSpPr>
            <p:cNvPr id="89201" name="Line 37"/>
            <p:cNvSpPr>
              <a:spLocks noChangeShapeType="1"/>
            </p:cNvSpPr>
            <p:nvPr/>
          </p:nvSpPr>
          <p:spPr bwMode="auto">
            <a:xfrm>
              <a:off x="3157" y="1606"/>
              <a:ext cx="0" cy="46"/>
            </a:xfrm>
            <a:prstGeom prst="line">
              <a:avLst/>
            </a:prstGeom>
            <a:noFill/>
            <a:ln w="12700">
              <a:solidFill>
                <a:srgbClr val="00B7CE"/>
              </a:solidFill>
              <a:round/>
              <a:headEnd/>
              <a:tailEnd/>
            </a:ln>
          </p:spPr>
          <p:txBody>
            <a:bodyPr/>
            <a:lstStyle/>
            <a:p>
              <a:endParaRPr lang="en-GB"/>
            </a:p>
          </p:txBody>
        </p:sp>
        <p:sp>
          <p:nvSpPr>
            <p:cNvPr id="89202" name="Line 38"/>
            <p:cNvSpPr>
              <a:spLocks noChangeShapeType="1"/>
            </p:cNvSpPr>
            <p:nvPr/>
          </p:nvSpPr>
          <p:spPr bwMode="auto">
            <a:xfrm>
              <a:off x="3396" y="1606"/>
              <a:ext cx="0" cy="46"/>
            </a:xfrm>
            <a:prstGeom prst="line">
              <a:avLst/>
            </a:prstGeom>
            <a:noFill/>
            <a:ln w="12700">
              <a:solidFill>
                <a:srgbClr val="00B7CE"/>
              </a:solidFill>
              <a:round/>
              <a:headEnd/>
              <a:tailEnd/>
            </a:ln>
          </p:spPr>
          <p:txBody>
            <a:bodyPr/>
            <a:lstStyle/>
            <a:p>
              <a:endParaRPr lang="en-GB"/>
            </a:p>
          </p:txBody>
        </p:sp>
        <p:sp>
          <p:nvSpPr>
            <p:cNvPr id="89203" name="Line 39"/>
            <p:cNvSpPr>
              <a:spLocks noChangeShapeType="1"/>
            </p:cNvSpPr>
            <p:nvPr/>
          </p:nvSpPr>
          <p:spPr bwMode="auto">
            <a:xfrm>
              <a:off x="3656" y="1606"/>
              <a:ext cx="0" cy="46"/>
            </a:xfrm>
            <a:prstGeom prst="line">
              <a:avLst/>
            </a:prstGeom>
            <a:noFill/>
            <a:ln w="12700">
              <a:solidFill>
                <a:srgbClr val="00B7CE"/>
              </a:solidFill>
              <a:round/>
              <a:headEnd/>
              <a:tailEnd/>
            </a:ln>
          </p:spPr>
          <p:txBody>
            <a:bodyPr/>
            <a:lstStyle/>
            <a:p>
              <a:endParaRPr lang="en-GB"/>
            </a:p>
          </p:txBody>
        </p:sp>
        <p:sp>
          <p:nvSpPr>
            <p:cNvPr id="89204" name="Line 40"/>
            <p:cNvSpPr>
              <a:spLocks noChangeShapeType="1"/>
            </p:cNvSpPr>
            <p:nvPr/>
          </p:nvSpPr>
          <p:spPr bwMode="auto">
            <a:xfrm>
              <a:off x="3916" y="1606"/>
              <a:ext cx="0" cy="46"/>
            </a:xfrm>
            <a:prstGeom prst="line">
              <a:avLst/>
            </a:prstGeom>
            <a:noFill/>
            <a:ln w="12700">
              <a:solidFill>
                <a:srgbClr val="00B7CE"/>
              </a:solidFill>
              <a:round/>
              <a:headEnd/>
              <a:tailEnd/>
            </a:ln>
          </p:spPr>
          <p:txBody>
            <a:bodyPr/>
            <a:lstStyle/>
            <a:p>
              <a:endParaRPr lang="en-GB"/>
            </a:p>
          </p:txBody>
        </p:sp>
        <p:sp>
          <p:nvSpPr>
            <p:cNvPr id="89205" name="Line 41"/>
            <p:cNvSpPr>
              <a:spLocks noChangeShapeType="1"/>
            </p:cNvSpPr>
            <p:nvPr/>
          </p:nvSpPr>
          <p:spPr bwMode="auto">
            <a:xfrm>
              <a:off x="4170" y="1606"/>
              <a:ext cx="0" cy="46"/>
            </a:xfrm>
            <a:prstGeom prst="line">
              <a:avLst/>
            </a:prstGeom>
            <a:noFill/>
            <a:ln w="12700">
              <a:solidFill>
                <a:srgbClr val="00B7CE"/>
              </a:solidFill>
              <a:round/>
              <a:headEnd/>
              <a:tailEnd/>
            </a:ln>
          </p:spPr>
          <p:txBody>
            <a:bodyPr/>
            <a:lstStyle/>
            <a:p>
              <a:endParaRPr lang="en-GB"/>
            </a:p>
          </p:txBody>
        </p:sp>
        <p:sp>
          <p:nvSpPr>
            <p:cNvPr id="89206" name="Line 42"/>
            <p:cNvSpPr>
              <a:spLocks noChangeShapeType="1"/>
            </p:cNvSpPr>
            <p:nvPr/>
          </p:nvSpPr>
          <p:spPr bwMode="auto">
            <a:xfrm>
              <a:off x="4426" y="1606"/>
              <a:ext cx="0" cy="46"/>
            </a:xfrm>
            <a:prstGeom prst="line">
              <a:avLst/>
            </a:prstGeom>
            <a:noFill/>
            <a:ln w="12700">
              <a:solidFill>
                <a:srgbClr val="00B7CE"/>
              </a:solidFill>
              <a:round/>
              <a:headEnd/>
              <a:tailEnd/>
            </a:ln>
          </p:spPr>
          <p:txBody>
            <a:bodyPr/>
            <a:lstStyle/>
            <a:p>
              <a:endParaRPr lang="en-GB"/>
            </a:p>
          </p:txBody>
        </p:sp>
      </p:grpSp>
      <p:grpSp>
        <p:nvGrpSpPr>
          <p:cNvPr id="4" name="Group 43"/>
          <p:cNvGrpSpPr>
            <a:grpSpLocks/>
          </p:cNvGrpSpPr>
          <p:nvPr/>
        </p:nvGrpSpPr>
        <p:grpSpPr bwMode="auto">
          <a:xfrm>
            <a:off x="1492250" y="3967163"/>
            <a:ext cx="5326063" cy="79375"/>
            <a:chOff x="1202" y="1782"/>
            <a:chExt cx="3355" cy="50"/>
          </a:xfrm>
        </p:grpSpPr>
        <p:sp>
          <p:nvSpPr>
            <p:cNvPr id="89179" name="Line 44"/>
            <p:cNvSpPr>
              <a:spLocks noChangeShapeType="1"/>
            </p:cNvSpPr>
            <p:nvPr/>
          </p:nvSpPr>
          <p:spPr bwMode="auto">
            <a:xfrm>
              <a:off x="1202" y="1832"/>
              <a:ext cx="3355" cy="0"/>
            </a:xfrm>
            <a:prstGeom prst="line">
              <a:avLst/>
            </a:prstGeom>
            <a:noFill/>
            <a:ln w="12700">
              <a:solidFill>
                <a:srgbClr val="00B7CE"/>
              </a:solidFill>
              <a:round/>
              <a:headEnd/>
              <a:tailEnd/>
            </a:ln>
          </p:spPr>
          <p:txBody>
            <a:bodyPr/>
            <a:lstStyle/>
            <a:p>
              <a:endParaRPr lang="en-GB"/>
            </a:p>
          </p:txBody>
        </p:sp>
        <p:sp>
          <p:nvSpPr>
            <p:cNvPr id="89180" name="Line 45"/>
            <p:cNvSpPr>
              <a:spLocks noChangeShapeType="1"/>
            </p:cNvSpPr>
            <p:nvPr/>
          </p:nvSpPr>
          <p:spPr bwMode="auto">
            <a:xfrm>
              <a:off x="1332" y="1782"/>
              <a:ext cx="0" cy="46"/>
            </a:xfrm>
            <a:prstGeom prst="line">
              <a:avLst/>
            </a:prstGeom>
            <a:noFill/>
            <a:ln w="12700">
              <a:solidFill>
                <a:srgbClr val="00B7CE"/>
              </a:solidFill>
              <a:round/>
              <a:headEnd/>
              <a:tailEnd/>
            </a:ln>
          </p:spPr>
          <p:txBody>
            <a:bodyPr/>
            <a:lstStyle/>
            <a:p>
              <a:endParaRPr lang="en-GB"/>
            </a:p>
          </p:txBody>
        </p:sp>
        <p:sp>
          <p:nvSpPr>
            <p:cNvPr id="89181" name="Line 46"/>
            <p:cNvSpPr>
              <a:spLocks noChangeShapeType="1"/>
            </p:cNvSpPr>
            <p:nvPr/>
          </p:nvSpPr>
          <p:spPr bwMode="auto">
            <a:xfrm>
              <a:off x="1583" y="1782"/>
              <a:ext cx="0" cy="46"/>
            </a:xfrm>
            <a:prstGeom prst="line">
              <a:avLst/>
            </a:prstGeom>
            <a:noFill/>
            <a:ln w="12700">
              <a:solidFill>
                <a:srgbClr val="00B7CE"/>
              </a:solidFill>
              <a:round/>
              <a:headEnd/>
              <a:tailEnd/>
            </a:ln>
          </p:spPr>
          <p:txBody>
            <a:bodyPr/>
            <a:lstStyle/>
            <a:p>
              <a:endParaRPr lang="en-GB"/>
            </a:p>
          </p:txBody>
        </p:sp>
        <p:sp>
          <p:nvSpPr>
            <p:cNvPr id="89182" name="Line 47"/>
            <p:cNvSpPr>
              <a:spLocks noChangeShapeType="1"/>
            </p:cNvSpPr>
            <p:nvPr/>
          </p:nvSpPr>
          <p:spPr bwMode="auto">
            <a:xfrm>
              <a:off x="1846" y="1782"/>
              <a:ext cx="0" cy="46"/>
            </a:xfrm>
            <a:prstGeom prst="line">
              <a:avLst/>
            </a:prstGeom>
            <a:noFill/>
            <a:ln w="12700">
              <a:solidFill>
                <a:srgbClr val="00B7CE"/>
              </a:solidFill>
              <a:round/>
              <a:headEnd/>
              <a:tailEnd/>
            </a:ln>
          </p:spPr>
          <p:txBody>
            <a:bodyPr/>
            <a:lstStyle/>
            <a:p>
              <a:endParaRPr lang="en-GB"/>
            </a:p>
          </p:txBody>
        </p:sp>
        <p:sp>
          <p:nvSpPr>
            <p:cNvPr id="89183" name="Line 48"/>
            <p:cNvSpPr>
              <a:spLocks noChangeShapeType="1"/>
            </p:cNvSpPr>
            <p:nvPr/>
          </p:nvSpPr>
          <p:spPr bwMode="auto">
            <a:xfrm>
              <a:off x="2100" y="1782"/>
              <a:ext cx="0" cy="46"/>
            </a:xfrm>
            <a:prstGeom prst="line">
              <a:avLst/>
            </a:prstGeom>
            <a:noFill/>
            <a:ln w="12700">
              <a:solidFill>
                <a:srgbClr val="00B7CE"/>
              </a:solidFill>
              <a:round/>
              <a:headEnd/>
              <a:tailEnd/>
            </a:ln>
          </p:spPr>
          <p:txBody>
            <a:bodyPr/>
            <a:lstStyle/>
            <a:p>
              <a:endParaRPr lang="en-GB"/>
            </a:p>
          </p:txBody>
        </p:sp>
        <p:sp>
          <p:nvSpPr>
            <p:cNvPr id="89184" name="Line 49"/>
            <p:cNvSpPr>
              <a:spLocks noChangeShapeType="1"/>
            </p:cNvSpPr>
            <p:nvPr/>
          </p:nvSpPr>
          <p:spPr bwMode="auto">
            <a:xfrm>
              <a:off x="2357" y="1782"/>
              <a:ext cx="0" cy="46"/>
            </a:xfrm>
            <a:prstGeom prst="line">
              <a:avLst/>
            </a:prstGeom>
            <a:noFill/>
            <a:ln w="12700">
              <a:solidFill>
                <a:srgbClr val="00B7CE"/>
              </a:solidFill>
              <a:round/>
              <a:headEnd/>
              <a:tailEnd/>
            </a:ln>
          </p:spPr>
          <p:txBody>
            <a:bodyPr/>
            <a:lstStyle/>
            <a:p>
              <a:endParaRPr lang="en-GB"/>
            </a:p>
          </p:txBody>
        </p:sp>
        <p:sp>
          <p:nvSpPr>
            <p:cNvPr id="89185" name="Line 50"/>
            <p:cNvSpPr>
              <a:spLocks noChangeShapeType="1"/>
            </p:cNvSpPr>
            <p:nvPr/>
          </p:nvSpPr>
          <p:spPr bwMode="auto">
            <a:xfrm>
              <a:off x="2619" y="1782"/>
              <a:ext cx="0" cy="46"/>
            </a:xfrm>
            <a:prstGeom prst="line">
              <a:avLst/>
            </a:prstGeom>
            <a:noFill/>
            <a:ln w="12700">
              <a:solidFill>
                <a:srgbClr val="00B7CE"/>
              </a:solidFill>
              <a:round/>
              <a:headEnd/>
              <a:tailEnd/>
            </a:ln>
          </p:spPr>
          <p:txBody>
            <a:bodyPr/>
            <a:lstStyle/>
            <a:p>
              <a:endParaRPr lang="en-GB"/>
            </a:p>
          </p:txBody>
        </p:sp>
        <p:sp>
          <p:nvSpPr>
            <p:cNvPr id="89186" name="Line 51"/>
            <p:cNvSpPr>
              <a:spLocks noChangeShapeType="1"/>
            </p:cNvSpPr>
            <p:nvPr/>
          </p:nvSpPr>
          <p:spPr bwMode="auto">
            <a:xfrm>
              <a:off x="2878" y="1782"/>
              <a:ext cx="0" cy="46"/>
            </a:xfrm>
            <a:prstGeom prst="line">
              <a:avLst/>
            </a:prstGeom>
            <a:noFill/>
            <a:ln w="12700">
              <a:solidFill>
                <a:srgbClr val="00B7CE"/>
              </a:solidFill>
              <a:round/>
              <a:headEnd/>
              <a:tailEnd/>
            </a:ln>
          </p:spPr>
          <p:txBody>
            <a:bodyPr/>
            <a:lstStyle/>
            <a:p>
              <a:endParaRPr lang="en-GB"/>
            </a:p>
          </p:txBody>
        </p:sp>
        <p:sp>
          <p:nvSpPr>
            <p:cNvPr id="89187" name="Line 52"/>
            <p:cNvSpPr>
              <a:spLocks noChangeShapeType="1"/>
            </p:cNvSpPr>
            <p:nvPr/>
          </p:nvSpPr>
          <p:spPr bwMode="auto">
            <a:xfrm>
              <a:off x="3155" y="1782"/>
              <a:ext cx="0" cy="46"/>
            </a:xfrm>
            <a:prstGeom prst="line">
              <a:avLst/>
            </a:prstGeom>
            <a:noFill/>
            <a:ln w="12700">
              <a:solidFill>
                <a:srgbClr val="00B7CE"/>
              </a:solidFill>
              <a:round/>
              <a:headEnd/>
              <a:tailEnd/>
            </a:ln>
          </p:spPr>
          <p:txBody>
            <a:bodyPr/>
            <a:lstStyle/>
            <a:p>
              <a:endParaRPr lang="en-GB"/>
            </a:p>
          </p:txBody>
        </p:sp>
        <p:sp>
          <p:nvSpPr>
            <p:cNvPr id="89188" name="Line 53"/>
            <p:cNvSpPr>
              <a:spLocks noChangeShapeType="1"/>
            </p:cNvSpPr>
            <p:nvPr/>
          </p:nvSpPr>
          <p:spPr bwMode="auto">
            <a:xfrm>
              <a:off x="3394" y="1782"/>
              <a:ext cx="0" cy="46"/>
            </a:xfrm>
            <a:prstGeom prst="line">
              <a:avLst/>
            </a:prstGeom>
            <a:noFill/>
            <a:ln w="12700">
              <a:solidFill>
                <a:srgbClr val="00B7CE"/>
              </a:solidFill>
              <a:round/>
              <a:headEnd/>
              <a:tailEnd/>
            </a:ln>
          </p:spPr>
          <p:txBody>
            <a:bodyPr/>
            <a:lstStyle/>
            <a:p>
              <a:endParaRPr lang="en-GB"/>
            </a:p>
          </p:txBody>
        </p:sp>
        <p:sp>
          <p:nvSpPr>
            <p:cNvPr id="89189" name="Line 54"/>
            <p:cNvSpPr>
              <a:spLocks noChangeShapeType="1"/>
            </p:cNvSpPr>
            <p:nvPr/>
          </p:nvSpPr>
          <p:spPr bwMode="auto">
            <a:xfrm>
              <a:off x="3654" y="1782"/>
              <a:ext cx="0" cy="46"/>
            </a:xfrm>
            <a:prstGeom prst="line">
              <a:avLst/>
            </a:prstGeom>
            <a:noFill/>
            <a:ln w="12700">
              <a:solidFill>
                <a:srgbClr val="00B7CE"/>
              </a:solidFill>
              <a:round/>
              <a:headEnd/>
              <a:tailEnd/>
            </a:ln>
          </p:spPr>
          <p:txBody>
            <a:bodyPr/>
            <a:lstStyle/>
            <a:p>
              <a:endParaRPr lang="en-GB"/>
            </a:p>
          </p:txBody>
        </p:sp>
        <p:sp>
          <p:nvSpPr>
            <p:cNvPr id="89190" name="Line 55"/>
            <p:cNvSpPr>
              <a:spLocks noChangeShapeType="1"/>
            </p:cNvSpPr>
            <p:nvPr/>
          </p:nvSpPr>
          <p:spPr bwMode="auto">
            <a:xfrm>
              <a:off x="3914" y="1782"/>
              <a:ext cx="0" cy="46"/>
            </a:xfrm>
            <a:prstGeom prst="line">
              <a:avLst/>
            </a:prstGeom>
            <a:noFill/>
            <a:ln w="12700">
              <a:solidFill>
                <a:srgbClr val="00B7CE"/>
              </a:solidFill>
              <a:round/>
              <a:headEnd/>
              <a:tailEnd/>
            </a:ln>
          </p:spPr>
          <p:txBody>
            <a:bodyPr/>
            <a:lstStyle/>
            <a:p>
              <a:endParaRPr lang="en-GB"/>
            </a:p>
          </p:txBody>
        </p:sp>
        <p:sp>
          <p:nvSpPr>
            <p:cNvPr id="89191" name="Line 56"/>
            <p:cNvSpPr>
              <a:spLocks noChangeShapeType="1"/>
            </p:cNvSpPr>
            <p:nvPr/>
          </p:nvSpPr>
          <p:spPr bwMode="auto">
            <a:xfrm>
              <a:off x="4168" y="1782"/>
              <a:ext cx="0" cy="46"/>
            </a:xfrm>
            <a:prstGeom prst="line">
              <a:avLst/>
            </a:prstGeom>
            <a:noFill/>
            <a:ln w="12700">
              <a:solidFill>
                <a:srgbClr val="00B7CE"/>
              </a:solidFill>
              <a:round/>
              <a:headEnd/>
              <a:tailEnd/>
            </a:ln>
          </p:spPr>
          <p:txBody>
            <a:bodyPr/>
            <a:lstStyle/>
            <a:p>
              <a:endParaRPr lang="en-GB"/>
            </a:p>
          </p:txBody>
        </p:sp>
        <p:sp>
          <p:nvSpPr>
            <p:cNvPr id="89192" name="Line 57"/>
            <p:cNvSpPr>
              <a:spLocks noChangeShapeType="1"/>
            </p:cNvSpPr>
            <p:nvPr/>
          </p:nvSpPr>
          <p:spPr bwMode="auto">
            <a:xfrm>
              <a:off x="4424" y="1782"/>
              <a:ext cx="0" cy="46"/>
            </a:xfrm>
            <a:prstGeom prst="line">
              <a:avLst/>
            </a:prstGeom>
            <a:noFill/>
            <a:ln w="12700">
              <a:solidFill>
                <a:srgbClr val="00B7CE"/>
              </a:solidFill>
              <a:round/>
              <a:headEnd/>
              <a:tailEnd/>
            </a:ln>
          </p:spPr>
          <p:txBody>
            <a:bodyPr/>
            <a:lstStyle/>
            <a:p>
              <a:endParaRPr lang="en-GB"/>
            </a:p>
          </p:txBody>
        </p:sp>
      </p:grpSp>
      <p:grpSp>
        <p:nvGrpSpPr>
          <p:cNvPr id="5" name="Group 58"/>
          <p:cNvGrpSpPr>
            <a:grpSpLocks/>
          </p:cNvGrpSpPr>
          <p:nvPr/>
        </p:nvGrpSpPr>
        <p:grpSpPr bwMode="auto">
          <a:xfrm>
            <a:off x="1492250" y="4221163"/>
            <a:ext cx="5326063" cy="79375"/>
            <a:chOff x="1202" y="1935"/>
            <a:chExt cx="3355" cy="50"/>
          </a:xfrm>
        </p:grpSpPr>
        <p:sp>
          <p:nvSpPr>
            <p:cNvPr id="89169" name="Line 59"/>
            <p:cNvSpPr>
              <a:spLocks noChangeShapeType="1"/>
            </p:cNvSpPr>
            <p:nvPr/>
          </p:nvSpPr>
          <p:spPr bwMode="auto">
            <a:xfrm>
              <a:off x="1202" y="1985"/>
              <a:ext cx="3355" cy="0"/>
            </a:xfrm>
            <a:prstGeom prst="line">
              <a:avLst/>
            </a:prstGeom>
            <a:noFill/>
            <a:ln w="12700">
              <a:solidFill>
                <a:srgbClr val="00B7CE"/>
              </a:solidFill>
              <a:round/>
              <a:headEnd/>
              <a:tailEnd/>
            </a:ln>
          </p:spPr>
          <p:txBody>
            <a:bodyPr/>
            <a:lstStyle/>
            <a:p>
              <a:endParaRPr lang="en-GB"/>
            </a:p>
          </p:txBody>
        </p:sp>
        <p:sp>
          <p:nvSpPr>
            <p:cNvPr id="89170" name="Line 60"/>
            <p:cNvSpPr>
              <a:spLocks noChangeShapeType="1"/>
            </p:cNvSpPr>
            <p:nvPr/>
          </p:nvSpPr>
          <p:spPr bwMode="auto">
            <a:xfrm>
              <a:off x="1846" y="1935"/>
              <a:ext cx="0" cy="46"/>
            </a:xfrm>
            <a:prstGeom prst="line">
              <a:avLst/>
            </a:prstGeom>
            <a:noFill/>
            <a:ln w="12700">
              <a:solidFill>
                <a:srgbClr val="00B7CE"/>
              </a:solidFill>
              <a:round/>
              <a:headEnd/>
              <a:tailEnd/>
            </a:ln>
          </p:spPr>
          <p:txBody>
            <a:bodyPr/>
            <a:lstStyle/>
            <a:p>
              <a:endParaRPr lang="en-GB"/>
            </a:p>
          </p:txBody>
        </p:sp>
        <p:sp>
          <p:nvSpPr>
            <p:cNvPr id="89171" name="Line 61"/>
            <p:cNvSpPr>
              <a:spLocks noChangeShapeType="1"/>
            </p:cNvSpPr>
            <p:nvPr/>
          </p:nvSpPr>
          <p:spPr bwMode="auto">
            <a:xfrm>
              <a:off x="2100" y="1935"/>
              <a:ext cx="0" cy="46"/>
            </a:xfrm>
            <a:prstGeom prst="line">
              <a:avLst/>
            </a:prstGeom>
            <a:noFill/>
            <a:ln w="12700">
              <a:solidFill>
                <a:srgbClr val="00B7CE"/>
              </a:solidFill>
              <a:round/>
              <a:headEnd/>
              <a:tailEnd/>
            </a:ln>
          </p:spPr>
          <p:txBody>
            <a:bodyPr/>
            <a:lstStyle/>
            <a:p>
              <a:endParaRPr lang="en-GB"/>
            </a:p>
          </p:txBody>
        </p:sp>
        <p:sp>
          <p:nvSpPr>
            <p:cNvPr id="89172" name="Line 62"/>
            <p:cNvSpPr>
              <a:spLocks noChangeShapeType="1"/>
            </p:cNvSpPr>
            <p:nvPr/>
          </p:nvSpPr>
          <p:spPr bwMode="auto">
            <a:xfrm>
              <a:off x="2357" y="1935"/>
              <a:ext cx="0" cy="46"/>
            </a:xfrm>
            <a:prstGeom prst="line">
              <a:avLst/>
            </a:prstGeom>
            <a:noFill/>
            <a:ln w="12700">
              <a:solidFill>
                <a:srgbClr val="00B7CE"/>
              </a:solidFill>
              <a:round/>
              <a:headEnd/>
              <a:tailEnd/>
            </a:ln>
          </p:spPr>
          <p:txBody>
            <a:bodyPr/>
            <a:lstStyle/>
            <a:p>
              <a:endParaRPr lang="en-GB"/>
            </a:p>
          </p:txBody>
        </p:sp>
        <p:sp>
          <p:nvSpPr>
            <p:cNvPr id="89173" name="Line 63"/>
            <p:cNvSpPr>
              <a:spLocks noChangeShapeType="1"/>
            </p:cNvSpPr>
            <p:nvPr/>
          </p:nvSpPr>
          <p:spPr bwMode="auto">
            <a:xfrm>
              <a:off x="2619" y="1935"/>
              <a:ext cx="0" cy="46"/>
            </a:xfrm>
            <a:prstGeom prst="line">
              <a:avLst/>
            </a:prstGeom>
            <a:noFill/>
            <a:ln w="12700">
              <a:solidFill>
                <a:srgbClr val="00B7CE"/>
              </a:solidFill>
              <a:round/>
              <a:headEnd/>
              <a:tailEnd/>
            </a:ln>
          </p:spPr>
          <p:txBody>
            <a:bodyPr/>
            <a:lstStyle/>
            <a:p>
              <a:endParaRPr lang="en-GB"/>
            </a:p>
          </p:txBody>
        </p:sp>
        <p:sp>
          <p:nvSpPr>
            <p:cNvPr id="89174" name="Line 64"/>
            <p:cNvSpPr>
              <a:spLocks noChangeShapeType="1"/>
            </p:cNvSpPr>
            <p:nvPr/>
          </p:nvSpPr>
          <p:spPr bwMode="auto">
            <a:xfrm>
              <a:off x="2878" y="1935"/>
              <a:ext cx="0" cy="46"/>
            </a:xfrm>
            <a:prstGeom prst="line">
              <a:avLst/>
            </a:prstGeom>
            <a:noFill/>
            <a:ln w="12700">
              <a:solidFill>
                <a:srgbClr val="00B7CE"/>
              </a:solidFill>
              <a:round/>
              <a:headEnd/>
              <a:tailEnd/>
            </a:ln>
          </p:spPr>
          <p:txBody>
            <a:bodyPr/>
            <a:lstStyle/>
            <a:p>
              <a:endParaRPr lang="en-GB"/>
            </a:p>
          </p:txBody>
        </p:sp>
        <p:sp>
          <p:nvSpPr>
            <p:cNvPr id="89175" name="Line 65"/>
            <p:cNvSpPr>
              <a:spLocks noChangeShapeType="1"/>
            </p:cNvSpPr>
            <p:nvPr/>
          </p:nvSpPr>
          <p:spPr bwMode="auto">
            <a:xfrm>
              <a:off x="3155" y="1935"/>
              <a:ext cx="0" cy="46"/>
            </a:xfrm>
            <a:prstGeom prst="line">
              <a:avLst/>
            </a:prstGeom>
            <a:noFill/>
            <a:ln w="12700">
              <a:solidFill>
                <a:srgbClr val="00B7CE"/>
              </a:solidFill>
              <a:round/>
              <a:headEnd/>
              <a:tailEnd/>
            </a:ln>
          </p:spPr>
          <p:txBody>
            <a:bodyPr/>
            <a:lstStyle/>
            <a:p>
              <a:endParaRPr lang="en-GB"/>
            </a:p>
          </p:txBody>
        </p:sp>
        <p:sp>
          <p:nvSpPr>
            <p:cNvPr id="89176" name="Line 66"/>
            <p:cNvSpPr>
              <a:spLocks noChangeShapeType="1"/>
            </p:cNvSpPr>
            <p:nvPr/>
          </p:nvSpPr>
          <p:spPr bwMode="auto">
            <a:xfrm>
              <a:off x="3394" y="1935"/>
              <a:ext cx="0" cy="46"/>
            </a:xfrm>
            <a:prstGeom prst="line">
              <a:avLst/>
            </a:prstGeom>
            <a:noFill/>
            <a:ln w="12700">
              <a:solidFill>
                <a:srgbClr val="00B7CE"/>
              </a:solidFill>
              <a:round/>
              <a:headEnd/>
              <a:tailEnd/>
            </a:ln>
          </p:spPr>
          <p:txBody>
            <a:bodyPr/>
            <a:lstStyle/>
            <a:p>
              <a:endParaRPr lang="en-GB"/>
            </a:p>
          </p:txBody>
        </p:sp>
        <p:sp>
          <p:nvSpPr>
            <p:cNvPr id="89177" name="Line 67"/>
            <p:cNvSpPr>
              <a:spLocks noChangeShapeType="1"/>
            </p:cNvSpPr>
            <p:nvPr/>
          </p:nvSpPr>
          <p:spPr bwMode="auto">
            <a:xfrm>
              <a:off x="3654" y="1935"/>
              <a:ext cx="0" cy="46"/>
            </a:xfrm>
            <a:prstGeom prst="line">
              <a:avLst/>
            </a:prstGeom>
            <a:noFill/>
            <a:ln w="12700">
              <a:solidFill>
                <a:srgbClr val="00B7CE"/>
              </a:solidFill>
              <a:round/>
              <a:headEnd/>
              <a:tailEnd/>
            </a:ln>
          </p:spPr>
          <p:txBody>
            <a:bodyPr/>
            <a:lstStyle/>
            <a:p>
              <a:endParaRPr lang="en-GB"/>
            </a:p>
          </p:txBody>
        </p:sp>
        <p:sp>
          <p:nvSpPr>
            <p:cNvPr id="89178" name="Line 68"/>
            <p:cNvSpPr>
              <a:spLocks noChangeShapeType="1"/>
            </p:cNvSpPr>
            <p:nvPr/>
          </p:nvSpPr>
          <p:spPr bwMode="auto">
            <a:xfrm>
              <a:off x="3914" y="1935"/>
              <a:ext cx="0" cy="46"/>
            </a:xfrm>
            <a:prstGeom prst="line">
              <a:avLst/>
            </a:prstGeom>
            <a:noFill/>
            <a:ln w="12700">
              <a:solidFill>
                <a:srgbClr val="00B7CE"/>
              </a:solidFill>
              <a:round/>
              <a:headEnd/>
              <a:tailEnd/>
            </a:ln>
          </p:spPr>
          <p:txBody>
            <a:bodyPr/>
            <a:lstStyle/>
            <a:p>
              <a:endParaRPr lang="en-GB"/>
            </a:p>
          </p:txBody>
        </p:sp>
      </p:grpSp>
      <p:grpSp>
        <p:nvGrpSpPr>
          <p:cNvPr id="6" name="Group 69"/>
          <p:cNvGrpSpPr>
            <a:grpSpLocks/>
          </p:cNvGrpSpPr>
          <p:nvPr/>
        </p:nvGrpSpPr>
        <p:grpSpPr bwMode="auto">
          <a:xfrm>
            <a:off x="1511300" y="2136775"/>
            <a:ext cx="5292725" cy="2095500"/>
            <a:chOff x="952" y="1000"/>
            <a:chExt cx="3334" cy="1320"/>
          </a:xfrm>
        </p:grpSpPr>
        <p:sp>
          <p:nvSpPr>
            <p:cNvPr id="89113" name="Line 70"/>
            <p:cNvSpPr>
              <a:spLocks noChangeShapeType="1"/>
            </p:cNvSpPr>
            <p:nvPr/>
          </p:nvSpPr>
          <p:spPr bwMode="auto">
            <a:xfrm>
              <a:off x="2096" y="1023"/>
              <a:ext cx="0" cy="623"/>
            </a:xfrm>
            <a:prstGeom prst="line">
              <a:avLst/>
            </a:prstGeom>
            <a:noFill/>
            <a:ln w="12700">
              <a:solidFill>
                <a:srgbClr val="00B7CE"/>
              </a:solidFill>
              <a:round/>
              <a:headEnd/>
              <a:tailEnd/>
            </a:ln>
          </p:spPr>
          <p:txBody>
            <a:bodyPr/>
            <a:lstStyle/>
            <a:p>
              <a:endParaRPr lang="en-GB"/>
            </a:p>
          </p:txBody>
        </p:sp>
        <p:sp>
          <p:nvSpPr>
            <p:cNvPr id="89114" name="Line 71"/>
            <p:cNvSpPr>
              <a:spLocks noChangeShapeType="1"/>
            </p:cNvSpPr>
            <p:nvPr/>
          </p:nvSpPr>
          <p:spPr bwMode="auto">
            <a:xfrm>
              <a:off x="3125" y="1038"/>
              <a:ext cx="0" cy="612"/>
            </a:xfrm>
            <a:prstGeom prst="line">
              <a:avLst/>
            </a:prstGeom>
            <a:noFill/>
            <a:ln w="12700">
              <a:solidFill>
                <a:srgbClr val="00B7CE"/>
              </a:solidFill>
              <a:round/>
              <a:headEnd/>
              <a:tailEnd/>
            </a:ln>
          </p:spPr>
          <p:txBody>
            <a:bodyPr/>
            <a:lstStyle/>
            <a:p>
              <a:endParaRPr lang="en-GB"/>
            </a:p>
          </p:txBody>
        </p:sp>
        <p:sp>
          <p:nvSpPr>
            <p:cNvPr id="89115" name="Text Box 72"/>
            <p:cNvSpPr txBox="1">
              <a:spLocks noChangeArrowheads="1"/>
            </p:cNvSpPr>
            <p:nvPr/>
          </p:nvSpPr>
          <p:spPr bwMode="auto">
            <a:xfrm>
              <a:off x="1150" y="1501"/>
              <a:ext cx="272" cy="154"/>
            </a:xfrm>
            <a:prstGeom prst="rect">
              <a:avLst/>
            </a:prstGeom>
            <a:noFill/>
            <a:ln w="12700">
              <a:noFill/>
              <a:miter lim="800000"/>
              <a:headEnd/>
              <a:tailEnd/>
            </a:ln>
          </p:spPr>
          <p:txBody>
            <a:bodyPr>
              <a:spAutoFit/>
            </a:bodyPr>
            <a:lstStyle/>
            <a:p>
              <a:pPr algn="r"/>
              <a:r>
                <a:rPr lang="en-GB" sz="1000"/>
                <a:t>2%</a:t>
              </a:r>
            </a:p>
          </p:txBody>
        </p:sp>
        <p:sp>
          <p:nvSpPr>
            <p:cNvPr id="89116" name="Text Box 73"/>
            <p:cNvSpPr txBox="1">
              <a:spLocks noChangeArrowheads="1"/>
            </p:cNvSpPr>
            <p:nvPr/>
          </p:nvSpPr>
          <p:spPr bwMode="auto">
            <a:xfrm>
              <a:off x="1606" y="1492"/>
              <a:ext cx="363" cy="154"/>
            </a:xfrm>
            <a:prstGeom prst="rect">
              <a:avLst/>
            </a:prstGeom>
            <a:noFill/>
            <a:ln w="12700">
              <a:noFill/>
              <a:miter lim="800000"/>
              <a:headEnd/>
              <a:tailEnd/>
            </a:ln>
          </p:spPr>
          <p:txBody>
            <a:bodyPr>
              <a:spAutoFit/>
            </a:bodyPr>
            <a:lstStyle/>
            <a:p>
              <a:pPr algn="r"/>
              <a:r>
                <a:rPr lang="en-GB" sz="1000"/>
                <a:t>14%</a:t>
              </a:r>
            </a:p>
          </p:txBody>
        </p:sp>
        <p:sp>
          <p:nvSpPr>
            <p:cNvPr id="89117" name="Text Box 74"/>
            <p:cNvSpPr txBox="1">
              <a:spLocks noChangeArrowheads="1"/>
            </p:cNvSpPr>
            <p:nvPr/>
          </p:nvSpPr>
          <p:spPr bwMode="auto">
            <a:xfrm>
              <a:off x="2296" y="1000"/>
              <a:ext cx="635" cy="538"/>
            </a:xfrm>
            <a:prstGeom prst="rect">
              <a:avLst/>
            </a:prstGeom>
            <a:noFill/>
            <a:ln w="12700">
              <a:noFill/>
              <a:miter lim="800000"/>
              <a:headEnd/>
              <a:tailEnd/>
            </a:ln>
          </p:spPr>
          <p:txBody>
            <a:bodyPr>
              <a:spAutoFit/>
            </a:bodyPr>
            <a:lstStyle/>
            <a:p>
              <a:pPr>
                <a:spcBef>
                  <a:spcPct val="0"/>
                </a:spcBef>
              </a:pPr>
              <a:r>
                <a:rPr lang="en-GB" sz="1000"/>
                <a:t>Mean</a:t>
              </a:r>
            </a:p>
            <a:p>
              <a:pPr>
                <a:spcBef>
                  <a:spcPct val="0"/>
                </a:spcBef>
              </a:pPr>
              <a:r>
                <a:rPr lang="en-GB" sz="1000"/>
                <a:t>&amp;</a:t>
              </a:r>
            </a:p>
            <a:p>
              <a:pPr>
                <a:spcBef>
                  <a:spcPct val="0"/>
                </a:spcBef>
              </a:pPr>
              <a:r>
                <a:rPr lang="en-GB" sz="1000"/>
                <a:t>Median</a:t>
              </a:r>
            </a:p>
            <a:p>
              <a:pPr>
                <a:spcBef>
                  <a:spcPct val="0"/>
                </a:spcBef>
              </a:pPr>
              <a:r>
                <a:rPr lang="en-GB" sz="1000"/>
                <a:t>&amp;</a:t>
              </a:r>
            </a:p>
            <a:p>
              <a:pPr>
                <a:spcBef>
                  <a:spcPct val="0"/>
                </a:spcBef>
              </a:pPr>
              <a:r>
                <a:rPr lang="en-GB" sz="1000"/>
                <a:t>Mode</a:t>
              </a:r>
            </a:p>
          </p:txBody>
        </p:sp>
        <p:sp>
          <p:nvSpPr>
            <p:cNvPr id="89118" name="Text Box 75"/>
            <p:cNvSpPr txBox="1">
              <a:spLocks noChangeArrowheads="1"/>
            </p:cNvSpPr>
            <p:nvPr/>
          </p:nvSpPr>
          <p:spPr bwMode="auto">
            <a:xfrm>
              <a:off x="3173" y="1495"/>
              <a:ext cx="363" cy="154"/>
            </a:xfrm>
            <a:prstGeom prst="rect">
              <a:avLst/>
            </a:prstGeom>
            <a:noFill/>
            <a:ln w="12700">
              <a:noFill/>
              <a:miter lim="800000"/>
              <a:headEnd/>
              <a:tailEnd/>
            </a:ln>
          </p:spPr>
          <p:txBody>
            <a:bodyPr>
              <a:spAutoFit/>
            </a:bodyPr>
            <a:lstStyle/>
            <a:p>
              <a:pPr algn="r"/>
              <a:r>
                <a:rPr lang="en-GB" sz="1000"/>
                <a:t>14%</a:t>
              </a:r>
            </a:p>
          </p:txBody>
        </p:sp>
        <p:sp>
          <p:nvSpPr>
            <p:cNvPr id="89119" name="Text Box 76"/>
            <p:cNvSpPr txBox="1">
              <a:spLocks noChangeArrowheads="1"/>
            </p:cNvSpPr>
            <p:nvPr/>
          </p:nvSpPr>
          <p:spPr bwMode="auto">
            <a:xfrm>
              <a:off x="3671" y="1504"/>
              <a:ext cx="363" cy="154"/>
            </a:xfrm>
            <a:prstGeom prst="rect">
              <a:avLst/>
            </a:prstGeom>
            <a:noFill/>
            <a:ln w="12700">
              <a:noFill/>
              <a:miter lim="800000"/>
              <a:headEnd/>
              <a:tailEnd/>
            </a:ln>
          </p:spPr>
          <p:txBody>
            <a:bodyPr>
              <a:spAutoFit/>
            </a:bodyPr>
            <a:lstStyle/>
            <a:p>
              <a:pPr algn="r"/>
              <a:r>
                <a:rPr lang="en-GB" sz="1000"/>
                <a:t>2%</a:t>
              </a:r>
            </a:p>
          </p:txBody>
        </p:sp>
        <p:sp>
          <p:nvSpPr>
            <p:cNvPr id="89120" name="Text Box 77"/>
            <p:cNvSpPr txBox="1">
              <a:spLocks noChangeArrowheads="1"/>
            </p:cNvSpPr>
            <p:nvPr/>
          </p:nvSpPr>
          <p:spPr bwMode="auto">
            <a:xfrm>
              <a:off x="958" y="1656"/>
              <a:ext cx="227" cy="91"/>
            </a:xfrm>
            <a:prstGeom prst="rect">
              <a:avLst/>
            </a:prstGeom>
            <a:noFill/>
            <a:ln w="12700">
              <a:noFill/>
              <a:miter lim="800000"/>
              <a:headEnd/>
              <a:tailEnd/>
            </a:ln>
          </p:spPr>
          <p:txBody>
            <a:bodyPr lIns="0" rIns="0"/>
            <a:lstStyle/>
            <a:p>
              <a:r>
                <a:rPr lang="en-GB" sz="1000"/>
                <a:t>-3.0</a:t>
              </a:r>
            </a:p>
          </p:txBody>
        </p:sp>
        <p:sp>
          <p:nvSpPr>
            <p:cNvPr id="89121" name="Text Box 78"/>
            <p:cNvSpPr txBox="1">
              <a:spLocks noChangeArrowheads="1"/>
            </p:cNvSpPr>
            <p:nvPr/>
          </p:nvSpPr>
          <p:spPr bwMode="auto">
            <a:xfrm>
              <a:off x="1206" y="1656"/>
              <a:ext cx="227" cy="91"/>
            </a:xfrm>
            <a:prstGeom prst="rect">
              <a:avLst/>
            </a:prstGeom>
            <a:noFill/>
            <a:ln w="12700">
              <a:noFill/>
              <a:miter lim="800000"/>
              <a:headEnd/>
              <a:tailEnd/>
            </a:ln>
          </p:spPr>
          <p:txBody>
            <a:bodyPr lIns="0" rIns="0"/>
            <a:lstStyle/>
            <a:p>
              <a:r>
                <a:rPr lang="en-GB" sz="1000"/>
                <a:t>-2.5</a:t>
              </a:r>
            </a:p>
          </p:txBody>
        </p:sp>
        <p:sp>
          <p:nvSpPr>
            <p:cNvPr id="89122" name="Text Box 79"/>
            <p:cNvSpPr txBox="1">
              <a:spLocks noChangeArrowheads="1"/>
            </p:cNvSpPr>
            <p:nvPr/>
          </p:nvSpPr>
          <p:spPr bwMode="auto">
            <a:xfrm>
              <a:off x="1469" y="1656"/>
              <a:ext cx="227" cy="91"/>
            </a:xfrm>
            <a:prstGeom prst="rect">
              <a:avLst/>
            </a:prstGeom>
            <a:noFill/>
            <a:ln w="12700">
              <a:noFill/>
              <a:miter lim="800000"/>
              <a:headEnd/>
              <a:tailEnd/>
            </a:ln>
          </p:spPr>
          <p:txBody>
            <a:bodyPr lIns="0" rIns="0"/>
            <a:lstStyle/>
            <a:p>
              <a:r>
                <a:rPr lang="en-GB" sz="1000"/>
                <a:t>-2.0</a:t>
              </a:r>
            </a:p>
          </p:txBody>
        </p:sp>
        <p:sp>
          <p:nvSpPr>
            <p:cNvPr id="89123" name="Text Box 80"/>
            <p:cNvSpPr txBox="1">
              <a:spLocks noChangeArrowheads="1"/>
            </p:cNvSpPr>
            <p:nvPr/>
          </p:nvSpPr>
          <p:spPr bwMode="auto">
            <a:xfrm>
              <a:off x="1726" y="1656"/>
              <a:ext cx="227" cy="91"/>
            </a:xfrm>
            <a:prstGeom prst="rect">
              <a:avLst/>
            </a:prstGeom>
            <a:noFill/>
            <a:ln w="12700">
              <a:noFill/>
              <a:miter lim="800000"/>
              <a:headEnd/>
              <a:tailEnd/>
            </a:ln>
          </p:spPr>
          <p:txBody>
            <a:bodyPr lIns="0" rIns="0"/>
            <a:lstStyle/>
            <a:p>
              <a:r>
                <a:rPr lang="en-GB" sz="1000"/>
                <a:t>-1.5</a:t>
              </a:r>
            </a:p>
          </p:txBody>
        </p:sp>
        <p:sp>
          <p:nvSpPr>
            <p:cNvPr id="89124" name="Text Box 81"/>
            <p:cNvSpPr txBox="1">
              <a:spLocks noChangeArrowheads="1"/>
            </p:cNvSpPr>
            <p:nvPr/>
          </p:nvSpPr>
          <p:spPr bwMode="auto">
            <a:xfrm>
              <a:off x="1980" y="1656"/>
              <a:ext cx="227" cy="91"/>
            </a:xfrm>
            <a:prstGeom prst="rect">
              <a:avLst/>
            </a:prstGeom>
            <a:noFill/>
            <a:ln w="12700">
              <a:noFill/>
              <a:miter lim="800000"/>
              <a:headEnd/>
              <a:tailEnd/>
            </a:ln>
          </p:spPr>
          <p:txBody>
            <a:bodyPr lIns="0" rIns="0"/>
            <a:lstStyle/>
            <a:p>
              <a:r>
                <a:rPr lang="en-GB" sz="1000"/>
                <a:t>-1.0</a:t>
              </a:r>
            </a:p>
          </p:txBody>
        </p:sp>
        <p:sp>
          <p:nvSpPr>
            <p:cNvPr id="89125" name="Text Box 82"/>
            <p:cNvSpPr txBox="1">
              <a:spLocks noChangeArrowheads="1"/>
            </p:cNvSpPr>
            <p:nvPr/>
          </p:nvSpPr>
          <p:spPr bwMode="auto">
            <a:xfrm>
              <a:off x="2501" y="1656"/>
              <a:ext cx="227" cy="91"/>
            </a:xfrm>
            <a:prstGeom prst="rect">
              <a:avLst/>
            </a:prstGeom>
            <a:noFill/>
            <a:ln w="12700">
              <a:noFill/>
              <a:miter lim="800000"/>
              <a:headEnd/>
              <a:tailEnd/>
            </a:ln>
          </p:spPr>
          <p:txBody>
            <a:bodyPr lIns="0" rIns="0"/>
            <a:lstStyle/>
            <a:p>
              <a:r>
                <a:rPr lang="en-GB" sz="1000"/>
                <a:t>0</a:t>
              </a:r>
            </a:p>
          </p:txBody>
        </p:sp>
        <p:sp>
          <p:nvSpPr>
            <p:cNvPr id="89126" name="Text Box 83"/>
            <p:cNvSpPr txBox="1">
              <a:spLocks noChangeArrowheads="1"/>
            </p:cNvSpPr>
            <p:nvPr/>
          </p:nvSpPr>
          <p:spPr bwMode="auto">
            <a:xfrm>
              <a:off x="2779" y="1656"/>
              <a:ext cx="227" cy="91"/>
            </a:xfrm>
            <a:prstGeom prst="rect">
              <a:avLst/>
            </a:prstGeom>
            <a:noFill/>
            <a:ln w="12700">
              <a:noFill/>
              <a:miter lim="800000"/>
              <a:headEnd/>
              <a:tailEnd/>
            </a:ln>
          </p:spPr>
          <p:txBody>
            <a:bodyPr lIns="0" rIns="0"/>
            <a:lstStyle/>
            <a:p>
              <a:r>
                <a:rPr lang="en-GB" sz="1000"/>
                <a:t>0.5</a:t>
              </a:r>
            </a:p>
          </p:txBody>
        </p:sp>
        <p:sp>
          <p:nvSpPr>
            <p:cNvPr id="89127" name="Text Box 84"/>
            <p:cNvSpPr txBox="1">
              <a:spLocks noChangeArrowheads="1"/>
            </p:cNvSpPr>
            <p:nvPr/>
          </p:nvSpPr>
          <p:spPr bwMode="auto">
            <a:xfrm>
              <a:off x="3018" y="1656"/>
              <a:ext cx="227" cy="91"/>
            </a:xfrm>
            <a:prstGeom prst="rect">
              <a:avLst/>
            </a:prstGeom>
            <a:noFill/>
            <a:ln w="12700">
              <a:noFill/>
              <a:miter lim="800000"/>
              <a:headEnd/>
              <a:tailEnd/>
            </a:ln>
          </p:spPr>
          <p:txBody>
            <a:bodyPr lIns="0" rIns="0"/>
            <a:lstStyle/>
            <a:p>
              <a:r>
                <a:rPr lang="en-GB" sz="1000"/>
                <a:t>1.0</a:t>
              </a:r>
            </a:p>
          </p:txBody>
        </p:sp>
        <p:sp>
          <p:nvSpPr>
            <p:cNvPr id="89128" name="Text Box 85"/>
            <p:cNvSpPr txBox="1">
              <a:spLocks noChangeArrowheads="1"/>
            </p:cNvSpPr>
            <p:nvPr/>
          </p:nvSpPr>
          <p:spPr bwMode="auto">
            <a:xfrm>
              <a:off x="3277" y="1656"/>
              <a:ext cx="227" cy="91"/>
            </a:xfrm>
            <a:prstGeom prst="rect">
              <a:avLst/>
            </a:prstGeom>
            <a:noFill/>
            <a:ln w="12700">
              <a:noFill/>
              <a:miter lim="800000"/>
              <a:headEnd/>
              <a:tailEnd/>
            </a:ln>
          </p:spPr>
          <p:txBody>
            <a:bodyPr lIns="0" rIns="0"/>
            <a:lstStyle/>
            <a:p>
              <a:r>
                <a:rPr lang="en-GB" sz="1000"/>
                <a:t>1.5</a:t>
              </a:r>
            </a:p>
          </p:txBody>
        </p:sp>
        <p:sp>
          <p:nvSpPr>
            <p:cNvPr id="89129" name="Text Box 86"/>
            <p:cNvSpPr txBox="1">
              <a:spLocks noChangeArrowheads="1"/>
            </p:cNvSpPr>
            <p:nvPr/>
          </p:nvSpPr>
          <p:spPr bwMode="auto">
            <a:xfrm>
              <a:off x="3538" y="1656"/>
              <a:ext cx="227" cy="91"/>
            </a:xfrm>
            <a:prstGeom prst="rect">
              <a:avLst/>
            </a:prstGeom>
            <a:noFill/>
            <a:ln w="12700">
              <a:noFill/>
              <a:miter lim="800000"/>
              <a:headEnd/>
              <a:tailEnd/>
            </a:ln>
          </p:spPr>
          <p:txBody>
            <a:bodyPr lIns="0" rIns="0"/>
            <a:lstStyle/>
            <a:p>
              <a:r>
                <a:rPr lang="en-GB" sz="1000"/>
                <a:t>2.0</a:t>
              </a:r>
            </a:p>
          </p:txBody>
        </p:sp>
        <p:sp>
          <p:nvSpPr>
            <p:cNvPr id="89130" name="Text Box 87"/>
            <p:cNvSpPr txBox="1">
              <a:spLocks noChangeArrowheads="1"/>
            </p:cNvSpPr>
            <p:nvPr/>
          </p:nvSpPr>
          <p:spPr bwMode="auto">
            <a:xfrm>
              <a:off x="3792" y="1656"/>
              <a:ext cx="227" cy="91"/>
            </a:xfrm>
            <a:prstGeom prst="rect">
              <a:avLst/>
            </a:prstGeom>
            <a:noFill/>
            <a:ln w="12700">
              <a:noFill/>
              <a:miter lim="800000"/>
              <a:headEnd/>
              <a:tailEnd/>
            </a:ln>
          </p:spPr>
          <p:txBody>
            <a:bodyPr lIns="0" rIns="0"/>
            <a:lstStyle/>
            <a:p>
              <a:r>
                <a:rPr lang="en-GB" sz="1000"/>
                <a:t>2.5</a:t>
              </a:r>
            </a:p>
          </p:txBody>
        </p:sp>
        <p:sp>
          <p:nvSpPr>
            <p:cNvPr id="89131" name="Text Box 88"/>
            <p:cNvSpPr txBox="1">
              <a:spLocks noChangeArrowheads="1"/>
            </p:cNvSpPr>
            <p:nvPr/>
          </p:nvSpPr>
          <p:spPr bwMode="auto">
            <a:xfrm>
              <a:off x="4046" y="1656"/>
              <a:ext cx="227" cy="91"/>
            </a:xfrm>
            <a:prstGeom prst="rect">
              <a:avLst/>
            </a:prstGeom>
            <a:noFill/>
            <a:ln w="12700">
              <a:noFill/>
              <a:miter lim="800000"/>
              <a:headEnd/>
              <a:tailEnd/>
            </a:ln>
          </p:spPr>
          <p:txBody>
            <a:bodyPr lIns="0" rIns="0"/>
            <a:lstStyle/>
            <a:p>
              <a:r>
                <a:rPr lang="en-GB" sz="1000"/>
                <a:t>3.0</a:t>
              </a:r>
            </a:p>
          </p:txBody>
        </p:sp>
        <p:sp>
          <p:nvSpPr>
            <p:cNvPr id="89132" name="Text Box 89"/>
            <p:cNvSpPr txBox="1">
              <a:spLocks noChangeArrowheads="1"/>
            </p:cNvSpPr>
            <p:nvPr/>
          </p:nvSpPr>
          <p:spPr bwMode="auto">
            <a:xfrm>
              <a:off x="2244" y="1656"/>
              <a:ext cx="227" cy="91"/>
            </a:xfrm>
            <a:prstGeom prst="rect">
              <a:avLst/>
            </a:prstGeom>
            <a:noFill/>
            <a:ln w="12700">
              <a:noFill/>
              <a:miter lim="800000"/>
              <a:headEnd/>
              <a:tailEnd/>
            </a:ln>
          </p:spPr>
          <p:txBody>
            <a:bodyPr lIns="0" rIns="0"/>
            <a:lstStyle/>
            <a:p>
              <a:r>
                <a:rPr lang="en-GB" sz="1000"/>
                <a:t>-0.5</a:t>
              </a:r>
            </a:p>
          </p:txBody>
        </p:sp>
        <p:sp>
          <p:nvSpPr>
            <p:cNvPr id="89133" name="Text Box 90"/>
            <p:cNvSpPr txBox="1">
              <a:spLocks noChangeArrowheads="1"/>
            </p:cNvSpPr>
            <p:nvPr/>
          </p:nvSpPr>
          <p:spPr bwMode="auto">
            <a:xfrm>
              <a:off x="952" y="1849"/>
              <a:ext cx="227" cy="91"/>
            </a:xfrm>
            <a:prstGeom prst="rect">
              <a:avLst/>
            </a:prstGeom>
            <a:noFill/>
            <a:ln w="12700">
              <a:noFill/>
              <a:miter lim="800000"/>
              <a:headEnd/>
              <a:tailEnd/>
            </a:ln>
          </p:spPr>
          <p:txBody>
            <a:bodyPr lIns="0" rIns="0"/>
            <a:lstStyle/>
            <a:p>
              <a:r>
                <a:rPr lang="en-GB" sz="1000"/>
                <a:t>20</a:t>
              </a:r>
            </a:p>
          </p:txBody>
        </p:sp>
        <p:sp>
          <p:nvSpPr>
            <p:cNvPr id="89134" name="Text Box 91"/>
            <p:cNvSpPr txBox="1">
              <a:spLocks noChangeArrowheads="1"/>
            </p:cNvSpPr>
            <p:nvPr/>
          </p:nvSpPr>
          <p:spPr bwMode="auto">
            <a:xfrm>
              <a:off x="1206" y="1849"/>
              <a:ext cx="227" cy="91"/>
            </a:xfrm>
            <a:prstGeom prst="rect">
              <a:avLst/>
            </a:prstGeom>
            <a:noFill/>
            <a:ln w="12700">
              <a:noFill/>
              <a:miter lim="800000"/>
              <a:headEnd/>
              <a:tailEnd/>
            </a:ln>
          </p:spPr>
          <p:txBody>
            <a:bodyPr lIns="0" rIns="0"/>
            <a:lstStyle/>
            <a:p>
              <a:r>
                <a:rPr lang="en-GB" sz="1000"/>
                <a:t>25</a:t>
              </a:r>
            </a:p>
          </p:txBody>
        </p:sp>
        <p:sp>
          <p:nvSpPr>
            <p:cNvPr id="89135" name="Text Box 92"/>
            <p:cNvSpPr txBox="1">
              <a:spLocks noChangeArrowheads="1"/>
            </p:cNvSpPr>
            <p:nvPr/>
          </p:nvSpPr>
          <p:spPr bwMode="auto">
            <a:xfrm>
              <a:off x="1469" y="1849"/>
              <a:ext cx="227" cy="91"/>
            </a:xfrm>
            <a:prstGeom prst="rect">
              <a:avLst/>
            </a:prstGeom>
            <a:noFill/>
            <a:ln w="12700">
              <a:noFill/>
              <a:miter lim="800000"/>
              <a:headEnd/>
              <a:tailEnd/>
            </a:ln>
          </p:spPr>
          <p:txBody>
            <a:bodyPr lIns="0" rIns="0"/>
            <a:lstStyle/>
            <a:p>
              <a:r>
                <a:rPr lang="en-GB" sz="1000"/>
                <a:t>30</a:t>
              </a:r>
            </a:p>
          </p:txBody>
        </p:sp>
        <p:sp>
          <p:nvSpPr>
            <p:cNvPr id="89136" name="Text Box 93"/>
            <p:cNvSpPr txBox="1">
              <a:spLocks noChangeArrowheads="1"/>
            </p:cNvSpPr>
            <p:nvPr/>
          </p:nvSpPr>
          <p:spPr bwMode="auto">
            <a:xfrm>
              <a:off x="1723" y="1849"/>
              <a:ext cx="227" cy="91"/>
            </a:xfrm>
            <a:prstGeom prst="rect">
              <a:avLst/>
            </a:prstGeom>
            <a:noFill/>
            <a:ln w="12700">
              <a:noFill/>
              <a:miter lim="800000"/>
              <a:headEnd/>
              <a:tailEnd/>
            </a:ln>
          </p:spPr>
          <p:txBody>
            <a:bodyPr lIns="0" rIns="0"/>
            <a:lstStyle/>
            <a:p>
              <a:r>
                <a:rPr lang="en-GB" sz="1000"/>
                <a:t>35</a:t>
              </a:r>
            </a:p>
          </p:txBody>
        </p:sp>
        <p:sp>
          <p:nvSpPr>
            <p:cNvPr id="89137" name="Text Box 94"/>
            <p:cNvSpPr txBox="1">
              <a:spLocks noChangeArrowheads="1"/>
            </p:cNvSpPr>
            <p:nvPr/>
          </p:nvSpPr>
          <p:spPr bwMode="auto">
            <a:xfrm>
              <a:off x="1977" y="1849"/>
              <a:ext cx="227" cy="91"/>
            </a:xfrm>
            <a:prstGeom prst="rect">
              <a:avLst/>
            </a:prstGeom>
            <a:noFill/>
            <a:ln w="12700">
              <a:noFill/>
              <a:miter lim="800000"/>
              <a:headEnd/>
              <a:tailEnd/>
            </a:ln>
          </p:spPr>
          <p:txBody>
            <a:bodyPr lIns="0" rIns="0"/>
            <a:lstStyle/>
            <a:p>
              <a:r>
                <a:rPr lang="en-GB" sz="1000"/>
                <a:t>40</a:t>
              </a:r>
            </a:p>
          </p:txBody>
        </p:sp>
        <p:sp>
          <p:nvSpPr>
            <p:cNvPr id="89138" name="Text Box 95"/>
            <p:cNvSpPr txBox="1">
              <a:spLocks noChangeArrowheads="1"/>
            </p:cNvSpPr>
            <p:nvPr/>
          </p:nvSpPr>
          <p:spPr bwMode="auto">
            <a:xfrm>
              <a:off x="2501" y="1849"/>
              <a:ext cx="227" cy="91"/>
            </a:xfrm>
            <a:prstGeom prst="rect">
              <a:avLst/>
            </a:prstGeom>
            <a:noFill/>
            <a:ln w="12700">
              <a:noFill/>
              <a:miter lim="800000"/>
              <a:headEnd/>
              <a:tailEnd/>
            </a:ln>
          </p:spPr>
          <p:txBody>
            <a:bodyPr lIns="0" rIns="0"/>
            <a:lstStyle/>
            <a:p>
              <a:r>
                <a:rPr lang="en-GB" sz="1000"/>
                <a:t>50</a:t>
              </a:r>
            </a:p>
          </p:txBody>
        </p:sp>
        <p:sp>
          <p:nvSpPr>
            <p:cNvPr id="89139" name="Text Box 96"/>
            <p:cNvSpPr txBox="1">
              <a:spLocks noChangeArrowheads="1"/>
            </p:cNvSpPr>
            <p:nvPr/>
          </p:nvSpPr>
          <p:spPr bwMode="auto">
            <a:xfrm>
              <a:off x="2779" y="1849"/>
              <a:ext cx="227" cy="91"/>
            </a:xfrm>
            <a:prstGeom prst="rect">
              <a:avLst/>
            </a:prstGeom>
            <a:noFill/>
            <a:ln w="12700">
              <a:noFill/>
              <a:miter lim="800000"/>
              <a:headEnd/>
              <a:tailEnd/>
            </a:ln>
          </p:spPr>
          <p:txBody>
            <a:bodyPr lIns="0" rIns="0"/>
            <a:lstStyle/>
            <a:p>
              <a:r>
                <a:rPr lang="en-GB" sz="1000"/>
                <a:t>55</a:t>
              </a:r>
            </a:p>
          </p:txBody>
        </p:sp>
        <p:sp>
          <p:nvSpPr>
            <p:cNvPr id="89140" name="Text Box 97"/>
            <p:cNvSpPr txBox="1">
              <a:spLocks noChangeArrowheads="1"/>
            </p:cNvSpPr>
            <p:nvPr/>
          </p:nvSpPr>
          <p:spPr bwMode="auto">
            <a:xfrm>
              <a:off x="3018" y="1849"/>
              <a:ext cx="227" cy="91"/>
            </a:xfrm>
            <a:prstGeom prst="rect">
              <a:avLst/>
            </a:prstGeom>
            <a:noFill/>
            <a:ln w="12700">
              <a:noFill/>
              <a:miter lim="800000"/>
              <a:headEnd/>
              <a:tailEnd/>
            </a:ln>
          </p:spPr>
          <p:txBody>
            <a:bodyPr lIns="0" rIns="0"/>
            <a:lstStyle/>
            <a:p>
              <a:r>
                <a:rPr lang="en-GB" sz="1000"/>
                <a:t>60</a:t>
              </a:r>
            </a:p>
          </p:txBody>
        </p:sp>
        <p:sp>
          <p:nvSpPr>
            <p:cNvPr id="89141" name="Text Box 98"/>
            <p:cNvSpPr txBox="1">
              <a:spLocks noChangeArrowheads="1"/>
            </p:cNvSpPr>
            <p:nvPr/>
          </p:nvSpPr>
          <p:spPr bwMode="auto">
            <a:xfrm>
              <a:off x="3277" y="1849"/>
              <a:ext cx="227" cy="91"/>
            </a:xfrm>
            <a:prstGeom prst="rect">
              <a:avLst/>
            </a:prstGeom>
            <a:noFill/>
            <a:ln w="12700">
              <a:noFill/>
              <a:miter lim="800000"/>
              <a:headEnd/>
              <a:tailEnd/>
            </a:ln>
          </p:spPr>
          <p:txBody>
            <a:bodyPr lIns="0" rIns="0"/>
            <a:lstStyle/>
            <a:p>
              <a:r>
                <a:rPr lang="en-GB" sz="1000"/>
                <a:t>65</a:t>
              </a:r>
            </a:p>
          </p:txBody>
        </p:sp>
        <p:sp>
          <p:nvSpPr>
            <p:cNvPr id="89142" name="Text Box 99"/>
            <p:cNvSpPr txBox="1">
              <a:spLocks noChangeArrowheads="1"/>
            </p:cNvSpPr>
            <p:nvPr/>
          </p:nvSpPr>
          <p:spPr bwMode="auto">
            <a:xfrm>
              <a:off x="3541" y="1849"/>
              <a:ext cx="227" cy="91"/>
            </a:xfrm>
            <a:prstGeom prst="rect">
              <a:avLst/>
            </a:prstGeom>
            <a:noFill/>
            <a:ln w="12700">
              <a:noFill/>
              <a:miter lim="800000"/>
              <a:headEnd/>
              <a:tailEnd/>
            </a:ln>
          </p:spPr>
          <p:txBody>
            <a:bodyPr lIns="0" rIns="0"/>
            <a:lstStyle/>
            <a:p>
              <a:r>
                <a:rPr lang="en-GB" sz="1000"/>
                <a:t>70</a:t>
              </a:r>
            </a:p>
          </p:txBody>
        </p:sp>
        <p:sp>
          <p:nvSpPr>
            <p:cNvPr id="89143" name="Text Box 100"/>
            <p:cNvSpPr txBox="1">
              <a:spLocks noChangeArrowheads="1"/>
            </p:cNvSpPr>
            <p:nvPr/>
          </p:nvSpPr>
          <p:spPr bwMode="auto">
            <a:xfrm>
              <a:off x="3789" y="1849"/>
              <a:ext cx="227" cy="91"/>
            </a:xfrm>
            <a:prstGeom prst="rect">
              <a:avLst/>
            </a:prstGeom>
            <a:noFill/>
            <a:ln w="12700">
              <a:noFill/>
              <a:miter lim="800000"/>
              <a:headEnd/>
              <a:tailEnd/>
            </a:ln>
          </p:spPr>
          <p:txBody>
            <a:bodyPr lIns="0" rIns="0"/>
            <a:lstStyle/>
            <a:p>
              <a:r>
                <a:rPr lang="en-GB" sz="1000"/>
                <a:t>75</a:t>
              </a:r>
            </a:p>
          </p:txBody>
        </p:sp>
        <p:sp>
          <p:nvSpPr>
            <p:cNvPr id="89144" name="Text Box 101"/>
            <p:cNvSpPr txBox="1">
              <a:spLocks noChangeArrowheads="1"/>
            </p:cNvSpPr>
            <p:nvPr/>
          </p:nvSpPr>
          <p:spPr bwMode="auto">
            <a:xfrm>
              <a:off x="4046" y="1849"/>
              <a:ext cx="227" cy="91"/>
            </a:xfrm>
            <a:prstGeom prst="rect">
              <a:avLst/>
            </a:prstGeom>
            <a:noFill/>
            <a:ln w="12700">
              <a:noFill/>
              <a:miter lim="800000"/>
              <a:headEnd/>
              <a:tailEnd/>
            </a:ln>
          </p:spPr>
          <p:txBody>
            <a:bodyPr lIns="0" rIns="0"/>
            <a:lstStyle/>
            <a:p>
              <a:r>
                <a:rPr lang="en-GB" sz="1000"/>
                <a:t>80</a:t>
              </a:r>
            </a:p>
          </p:txBody>
        </p:sp>
        <p:sp>
          <p:nvSpPr>
            <p:cNvPr id="89145" name="Text Box 102"/>
            <p:cNvSpPr txBox="1">
              <a:spLocks noChangeArrowheads="1"/>
            </p:cNvSpPr>
            <p:nvPr/>
          </p:nvSpPr>
          <p:spPr bwMode="auto">
            <a:xfrm>
              <a:off x="2238" y="1849"/>
              <a:ext cx="227" cy="91"/>
            </a:xfrm>
            <a:prstGeom prst="rect">
              <a:avLst/>
            </a:prstGeom>
            <a:noFill/>
            <a:ln w="12700">
              <a:noFill/>
              <a:miter lim="800000"/>
              <a:headEnd/>
              <a:tailEnd/>
            </a:ln>
          </p:spPr>
          <p:txBody>
            <a:bodyPr lIns="0" rIns="0"/>
            <a:lstStyle/>
            <a:p>
              <a:r>
                <a:rPr lang="en-GB" sz="1000"/>
                <a:t>45</a:t>
              </a:r>
            </a:p>
          </p:txBody>
        </p:sp>
        <p:sp>
          <p:nvSpPr>
            <p:cNvPr id="89146" name="Text Box 103"/>
            <p:cNvSpPr txBox="1">
              <a:spLocks noChangeArrowheads="1"/>
            </p:cNvSpPr>
            <p:nvPr/>
          </p:nvSpPr>
          <p:spPr bwMode="auto">
            <a:xfrm>
              <a:off x="952" y="2019"/>
              <a:ext cx="227" cy="91"/>
            </a:xfrm>
            <a:prstGeom prst="rect">
              <a:avLst/>
            </a:prstGeom>
            <a:noFill/>
            <a:ln w="12700">
              <a:noFill/>
              <a:miter lim="800000"/>
              <a:headEnd/>
              <a:tailEnd/>
            </a:ln>
          </p:spPr>
          <p:txBody>
            <a:bodyPr lIns="0" rIns="0"/>
            <a:lstStyle/>
            <a:p>
              <a:r>
                <a:rPr lang="en-GB" sz="1000"/>
                <a:t>0.1</a:t>
              </a:r>
            </a:p>
          </p:txBody>
        </p:sp>
        <p:sp>
          <p:nvSpPr>
            <p:cNvPr id="89147" name="Text Box 104"/>
            <p:cNvSpPr txBox="1">
              <a:spLocks noChangeArrowheads="1"/>
            </p:cNvSpPr>
            <p:nvPr/>
          </p:nvSpPr>
          <p:spPr bwMode="auto">
            <a:xfrm>
              <a:off x="1206" y="2019"/>
              <a:ext cx="227" cy="91"/>
            </a:xfrm>
            <a:prstGeom prst="rect">
              <a:avLst/>
            </a:prstGeom>
            <a:noFill/>
            <a:ln w="12700">
              <a:noFill/>
              <a:miter lim="800000"/>
              <a:headEnd/>
              <a:tailEnd/>
            </a:ln>
          </p:spPr>
          <p:txBody>
            <a:bodyPr lIns="0" rIns="0"/>
            <a:lstStyle/>
            <a:p>
              <a:r>
                <a:rPr lang="en-GB" sz="1000"/>
                <a:t>0.8</a:t>
              </a:r>
            </a:p>
          </p:txBody>
        </p:sp>
        <p:sp>
          <p:nvSpPr>
            <p:cNvPr id="89148" name="Text Box 105"/>
            <p:cNvSpPr txBox="1">
              <a:spLocks noChangeArrowheads="1"/>
            </p:cNvSpPr>
            <p:nvPr/>
          </p:nvSpPr>
          <p:spPr bwMode="auto">
            <a:xfrm>
              <a:off x="1469" y="2019"/>
              <a:ext cx="227" cy="91"/>
            </a:xfrm>
            <a:prstGeom prst="rect">
              <a:avLst/>
            </a:prstGeom>
            <a:noFill/>
            <a:ln w="12700">
              <a:noFill/>
              <a:miter lim="800000"/>
              <a:headEnd/>
              <a:tailEnd/>
            </a:ln>
          </p:spPr>
          <p:txBody>
            <a:bodyPr lIns="0" rIns="0"/>
            <a:lstStyle/>
            <a:p>
              <a:r>
                <a:rPr lang="en-GB" sz="1000"/>
                <a:t>2.28</a:t>
              </a:r>
            </a:p>
          </p:txBody>
        </p:sp>
        <p:sp>
          <p:nvSpPr>
            <p:cNvPr id="89149" name="Text Box 106"/>
            <p:cNvSpPr txBox="1">
              <a:spLocks noChangeArrowheads="1"/>
            </p:cNvSpPr>
            <p:nvPr/>
          </p:nvSpPr>
          <p:spPr bwMode="auto">
            <a:xfrm>
              <a:off x="1723" y="2019"/>
              <a:ext cx="227" cy="91"/>
            </a:xfrm>
            <a:prstGeom prst="rect">
              <a:avLst/>
            </a:prstGeom>
            <a:noFill/>
            <a:ln w="12700">
              <a:noFill/>
              <a:miter lim="800000"/>
              <a:headEnd/>
              <a:tailEnd/>
            </a:ln>
          </p:spPr>
          <p:txBody>
            <a:bodyPr lIns="0" rIns="0"/>
            <a:lstStyle/>
            <a:p>
              <a:r>
                <a:rPr lang="en-GB" sz="1000"/>
                <a:t>6.68</a:t>
              </a:r>
            </a:p>
          </p:txBody>
        </p:sp>
        <p:sp>
          <p:nvSpPr>
            <p:cNvPr id="89150" name="Text Box 107"/>
            <p:cNvSpPr txBox="1">
              <a:spLocks noChangeArrowheads="1"/>
            </p:cNvSpPr>
            <p:nvPr/>
          </p:nvSpPr>
          <p:spPr bwMode="auto">
            <a:xfrm>
              <a:off x="1977" y="2019"/>
              <a:ext cx="227" cy="91"/>
            </a:xfrm>
            <a:prstGeom prst="rect">
              <a:avLst/>
            </a:prstGeom>
            <a:noFill/>
            <a:ln w="12700">
              <a:noFill/>
              <a:miter lim="800000"/>
              <a:headEnd/>
              <a:tailEnd/>
            </a:ln>
          </p:spPr>
          <p:txBody>
            <a:bodyPr lIns="0" rIns="0"/>
            <a:lstStyle/>
            <a:p>
              <a:r>
                <a:rPr lang="en-GB" sz="1000"/>
                <a:t>15.87</a:t>
              </a:r>
            </a:p>
          </p:txBody>
        </p:sp>
        <p:sp>
          <p:nvSpPr>
            <p:cNvPr id="89151" name="Text Box 108"/>
            <p:cNvSpPr txBox="1">
              <a:spLocks noChangeArrowheads="1"/>
            </p:cNvSpPr>
            <p:nvPr/>
          </p:nvSpPr>
          <p:spPr bwMode="auto">
            <a:xfrm>
              <a:off x="2501" y="2019"/>
              <a:ext cx="227" cy="91"/>
            </a:xfrm>
            <a:prstGeom prst="rect">
              <a:avLst/>
            </a:prstGeom>
            <a:noFill/>
            <a:ln w="12700">
              <a:noFill/>
              <a:miter lim="800000"/>
              <a:headEnd/>
              <a:tailEnd/>
            </a:ln>
          </p:spPr>
          <p:txBody>
            <a:bodyPr lIns="0" rIns="0"/>
            <a:lstStyle/>
            <a:p>
              <a:r>
                <a:rPr lang="en-GB" sz="1000"/>
                <a:t>50</a:t>
              </a:r>
            </a:p>
          </p:txBody>
        </p:sp>
        <p:sp>
          <p:nvSpPr>
            <p:cNvPr id="89152" name="Text Box 109"/>
            <p:cNvSpPr txBox="1">
              <a:spLocks noChangeArrowheads="1"/>
            </p:cNvSpPr>
            <p:nvPr/>
          </p:nvSpPr>
          <p:spPr bwMode="auto">
            <a:xfrm>
              <a:off x="2773" y="2019"/>
              <a:ext cx="227" cy="91"/>
            </a:xfrm>
            <a:prstGeom prst="rect">
              <a:avLst/>
            </a:prstGeom>
            <a:noFill/>
            <a:ln w="12700">
              <a:noFill/>
              <a:miter lim="800000"/>
              <a:headEnd/>
              <a:tailEnd/>
            </a:ln>
          </p:spPr>
          <p:txBody>
            <a:bodyPr lIns="0" rIns="0"/>
            <a:lstStyle/>
            <a:p>
              <a:r>
                <a:rPr lang="en-GB" sz="1000"/>
                <a:t>69.15</a:t>
              </a:r>
            </a:p>
          </p:txBody>
        </p:sp>
        <p:sp>
          <p:nvSpPr>
            <p:cNvPr id="89153" name="Text Box 110"/>
            <p:cNvSpPr txBox="1">
              <a:spLocks noChangeArrowheads="1"/>
            </p:cNvSpPr>
            <p:nvPr/>
          </p:nvSpPr>
          <p:spPr bwMode="auto">
            <a:xfrm>
              <a:off x="3018" y="2019"/>
              <a:ext cx="227" cy="91"/>
            </a:xfrm>
            <a:prstGeom prst="rect">
              <a:avLst/>
            </a:prstGeom>
            <a:noFill/>
            <a:ln w="12700">
              <a:noFill/>
              <a:miter lim="800000"/>
              <a:headEnd/>
              <a:tailEnd/>
            </a:ln>
          </p:spPr>
          <p:txBody>
            <a:bodyPr lIns="0" rIns="0"/>
            <a:lstStyle/>
            <a:p>
              <a:r>
                <a:rPr lang="en-GB" sz="1000"/>
                <a:t>84.13</a:t>
              </a:r>
            </a:p>
          </p:txBody>
        </p:sp>
        <p:sp>
          <p:nvSpPr>
            <p:cNvPr id="89154" name="Text Box 111"/>
            <p:cNvSpPr txBox="1">
              <a:spLocks noChangeArrowheads="1"/>
            </p:cNvSpPr>
            <p:nvPr/>
          </p:nvSpPr>
          <p:spPr bwMode="auto">
            <a:xfrm>
              <a:off x="3277" y="2019"/>
              <a:ext cx="227" cy="91"/>
            </a:xfrm>
            <a:prstGeom prst="rect">
              <a:avLst/>
            </a:prstGeom>
            <a:noFill/>
            <a:ln w="12700">
              <a:noFill/>
              <a:miter lim="800000"/>
              <a:headEnd/>
              <a:tailEnd/>
            </a:ln>
          </p:spPr>
          <p:txBody>
            <a:bodyPr lIns="0" rIns="0"/>
            <a:lstStyle/>
            <a:p>
              <a:r>
                <a:rPr lang="en-GB" sz="1000"/>
                <a:t>93.32</a:t>
              </a:r>
            </a:p>
          </p:txBody>
        </p:sp>
        <p:sp>
          <p:nvSpPr>
            <p:cNvPr id="89155" name="Text Box 112"/>
            <p:cNvSpPr txBox="1">
              <a:spLocks noChangeArrowheads="1"/>
            </p:cNvSpPr>
            <p:nvPr/>
          </p:nvSpPr>
          <p:spPr bwMode="auto">
            <a:xfrm>
              <a:off x="3535" y="2019"/>
              <a:ext cx="227" cy="91"/>
            </a:xfrm>
            <a:prstGeom prst="rect">
              <a:avLst/>
            </a:prstGeom>
            <a:noFill/>
            <a:ln w="12700">
              <a:noFill/>
              <a:miter lim="800000"/>
              <a:headEnd/>
              <a:tailEnd/>
            </a:ln>
          </p:spPr>
          <p:txBody>
            <a:bodyPr lIns="0" rIns="0"/>
            <a:lstStyle/>
            <a:p>
              <a:r>
                <a:rPr lang="en-GB" sz="1000"/>
                <a:t>97.72</a:t>
              </a:r>
            </a:p>
          </p:txBody>
        </p:sp>
        <p:sp>
          <p:nvSpPr>
            <p:cNvPr id="89156" name="Text Box 113"/>
            <p:cNvSpPr txBox="1">
              <a:spLocks noChangeArrowheads="1"/>
            </p:cNvSpPr>
            <p:nvPr/>
          </p:nvSpPr>
          <p:spPr bwMode="auto">
            <a:xfrm>
              <a:off x="3795" y="2019"/>
              <a:ext cx="227" cy="91"/>
            </a:xfrm>
            <a:prstGeom prst="rect">
              <a:avLst/>
            </a:prstGeom>
            <a:noFill/>
            <a:ln w="12700">
              <a:noFill/>
              <a:miter lim="800000"/>
              <a:headEnd/>
              <a:tailEnd/>
            </a:ln>
          </p:spPr>
          <p:txBody>
            <a:bodyPr lIns="0" rIns="0"/>
            <a:lstStyle/>
            <a:p>
              <a:r>
                <a:rPr lang="en-GB" sz="1000"/>
                <a:t>99.20</a:t>
              </a:r>
            </a:p>
          </p:txBody>
        </p:sp>
        <p:sp>
          <p:nvSpPr>
            <p:cNvPr id="89157" name="Text Box 114"/>
            <p:cNvSpPr txBox="1">
              <a:spLocks noChangeArrowheads="1"/>
            </p:cNvSpPr>
            <p:nvPr/>
          </p:nvSpPr>
          <p:spPr bwMode="auto">
            <a:xfrm>
              <a:off x="4046" y="2019"/>
              <a:ext cx="227" cy="91"/>
            </a:xfrm>
            <a:prstGeom prst="rect">
              <a:avLst/>
            </a:prstGeom>
            <a:noFill/>
            <a:ln w="12700">
              <a:noFill/>
              <a:miter lim="800000"/>
              <a:headEnd/>
              <a:tailEnd/>
            </a:ln>
          </p:spPr>
          <p:txBody>
            <a:bodyPr lIns="0" rIns="0"/>
            <a:lstStyle/>
            <a:p>
              <a:r>
                <a:rPr lang="en-GB" sz="1000"/>
                <a:t>99.20</a:t>
              </a:r>
            </a:p>
          </p:txBody>
        </p:sp>
        <p:sp>
          <p:nvSpPr>
            <p:cNvPr id="89158" name="Text Box 115"/>
            <p:cNvSpPr txBox="1">
              <a:spLocks noChangeArrowheads="1"/>
            </p:cNvSpPr>
            <p:nvPr/>
          </p:nvSpPr>
          <p:spPr bwMode="auto">
            <a:xfrm>
              <a:off x="2238" y="2019"/>
              <a:ext cx="227" cy="91"/>
            </a:xfrm>
            <a:prstGeom prst="rect">
              <a:avLst/>
            </a:prstGeom>
            <a:noFill/>
            <a:ln w="12700">
              <a:noFill/>
              <a:miter lim="800000"/>
              <a:headEnd/>
              <a:tailEnd/>
            </a:ln>
          </p:spPr>
          <p:txBody>
            <a:bodyPr lIns="0" rIns="0"/>
            <a:lstStyle/>
            <a:p>
              <a:r>
                <a:rPr lang="en-GB" sz="1000"/>
                <a:t>30.85</a:t>
              </a:r>
            </a:p>
          </p:txBody>
        </p:sp>
        <p:sp>
          <p:nvSpPr>
            <p:cNvPr id="89159" name="Text Box 116"/>
            <p:cNvSpPr txBox="1">
              <a:spLocks noChangeArrowheads="1"/>
            </p:cNvSpPr>
            <p:nvPr/>
          </p:nvSpPr>
          <p:spPr bwMode="auto">
            <a:xfrm>
              <a:off x="954" y="2229"/>
              <a:ext cx="635" cy="91"/>
            </a:xfrm>
            <a:prstGeom prst="rect">
              <a:avLst/>
            </a:prstGeom>
            <a:noFill/>
            <a:ln w="12700">
              <a:noFill/>
              <a:miter lim="800000"/>
              <a:headEnd/>
              <a:tailEnd/>
            </a:ln>
          </p:spPr>
          <p:txBody>
            <a:bodyPr lIns="0" rIns="0"/>
            <a:lstStyle/>
            <a:p>
              <a:r>
                <a:rPr lang="en-GB" sz="1000"/>
                <a:t>1</a:t>
              </a:r>
            </a:p>
          </p:txBody>
        </p:sp>
        <p:sp>
          <p:nvSpPr>
            <p:cNvPr id="89160" name="Text Box 117"/>
            <p:cNvSpPr txBox="1">
              <a:spLocks noChangeArrowheads="1"/>
            </p:cNvSpPr>
            <p:nvPr/>
          </p:nvSpPr>
          <p:spPr bwMode="auto">
            <a:xfrm>
              <a:off x="1565" y="2226"/>
              <a:ext cx="303" cy="78"/>
            </a:xfrm>
            <a:prstGeom prst="rect">
              <a:avLst/>
            </a:prstGeom>
            <a:noFill/>
            <a:ln w="12700">
              <a:noFill/>
              <a:miter lim="800000"/>
              <a:headEnd/>
              <a:tailEnd/>
            </a:ln>
          </p:spPr>
          <p:txBody>
            <a:bodyPr lIns="0" rIns="0"/>
            <a:lstStyle/>
            <a:p>
              <a:r>
                <a:rPr lang="en-GB" sz="1000"/>
                <a:t>2</a:t>
              </a:r>
            </a:p>
          </p:txBody>
        </p:sp>
        <p:sp>
          <p:nvSpPr>
            <p:cNvPr id="89161" name="Text Box 118"/>
            <p:cNvSpPr txBox="1">
              <a:spLocks noChangeArrowheads="1"/>
            </p:cNvSpPr>
            <p:nvPr/>
          </p:nvSpPr>
          <p:spPr bwMode="auto">
            <a:xfrm>
              <a:off x="1837" y="2226"/>
              <a:ext cx="272" cy="78"/>
            </a:xfrm>
            <a:prstGeom prst="rect">
              <a:avLst/>
            </a:prstGeom>
            <a:noFill/>
            <a:ln w="12700">
              <a:noFill/>
              <a:miter lim="800000"/>
              <a:headEnd/>
              <a:tailEnd/>
            </a:ln>
          </p:spPr>
          <p:txBody>
            <a:bodyPr lIns="0" rIns="0"/>
            <a:lstStyle/>
            <a:p>
              <a:r>
                <a:rPr lang="en-GB" sz="1000"/>
                <a:t>3</a:t>
              </a:r>
            </a:p>
          </p:txBody>
        </p:sp>
        <p:sp>
          <p:nvSpPr>
            <p:cNvPr id="89162" name="Text Box 119"/>
            <p:cNvSpPr txBox="1">
              <a:spLocks noChangeArrowheads="1"/>
            </p:cNvSpPr>
            <p:nvPr/>
          </p:nvSpPr>
          <p:spPr bwMode="auto">
            <a:xfrm>
              <a:off x="2104" y="2226"/>
              <a:ext cx="227" cy="91"/>
            </a:xfrm>
            <a:prstGeom prst="rect">
              <a:avLst/>
            </a:prstGeom>
            <a:noFill/>
            <a:ln w="12700">
              <a:noFill/>
              <a:miter lim="800000"/>
              <a:headEnd/>
              <a:tailEnd/>
            </a:ln>
          </p:spPr>
          <p:txBody>
            <a:bodyPr lIns="0" rIns="0"/>
            <a:lstStyle/>
            <a:p>
              <a:r>
                <a:rPr lang="en-GB" sz="1000"/>
                <a:t>4</a:t>
              </a:r>
            </a:p>
          </p:txBody>
        </p:sp>
        <p:sp>
          <p:nvSpPr>
            <p:cNvPr id="89163" name="Text Box 120"/>
            <p:cNvSpPr txBox="1">
              <a:spLocks noChangeArrowheads="1"/>
            </p:cNvSpPr>
            <p:nvPr/>
          </p:nvSpPr>
          <p:spPr bwMode="auto">
            <a:xfrm>
              <a:off x="2660" y="2229"/>
              <a:ext cx="227" cy="91"/>
            </a:xfrm>
            <a:prstGeom prst="rect">
              <a:avLst/>
            </a:prstGeom>
            <a:noFill/>
            <a:ln w="12700">
              <a:noFill/>
              <a:miter lim="800000"/>
              <a:headEnd/>
              <a:tailEnd/>
            </a:ln>
          </p:spPr>
          <p:txBody>
            <a:bodyPr lIns="0" rIns="0"/>
            <a:lstStyle/>
            <a:p>
              <a:r>
                <a:rPr lang="en-GB" sz="1000"/>
                <a:t>6</a:t>
              </a:r>
            </a:p>
          </p:txBody>
        </p:sp>
        <p:sp>
          <p:nvSpPr>
            <p:cNvPr id="89164" name="Text Box 121"/>
            <p:cNvSpPr txBox="1">
              <a:spLocks noChangeArrowheads="1"/>
            </p:cNvSpPr>
            <p:nvPr/>
          </p:nvSpPr>
          <p:spPr bwMode="auto">
            <a:xfrm>
              <a:off x="2904" y="2226"/>
              <a:ext cx="227" cy="91"/>
            </a:xfrm>
            <a:prstGeom prst="rect">
              <a:avLst/>
            </a:prstGeom>
            <a:noFill/>
            <a:ln w="12700">
              <a:noFill/>
              <a:miter lim="800000"/>
              <a:headEnd/>
              <a:tailEnd/>
            </a:ln>
          </p:spPr>
          <p:txBody>
            <a:bodyPr lIns="0" rIns="0"/>
            <a:lstStyle/>
            <a:p>
              <a:r>
                <a:rPr lang="en-GB" sz="1000"/>
                <a:t>7</a:t>
              </a:r>
            </a:p>
          </p:txBody>
        </p:sp>
        <p:sp>
          <p:nvSpPr>
            <p:cNvPr id="89165" name="Text Box 122"/>
            <p:cNvSpPr txBox="1">
              <a:spLocks noChangeArrowheads="1"/>
            </p:cNvSpPr>
            <p:nvPr/>
          </p:nvSpPr>
          <p:spPr bwMode="auto">
            <a:xfrm>
              <a:off x="3137" y="2229"/>
              <a:ext cx="227" cy="91"/>
            </a:xfrm>
            <a:prstGeom prst="rect">
              <a:avLst/>
            </a:prstGeom>
            <a:noFill/>
            <a:ln w="12700">
              <a:noFill/>
              <a:miter lim="800000"/>
              <a:headEnd/>
              <a:tailEnd/>
            </a:ln>
          </p:spPr>
          <p:txBody>
            <a:bodyPr lIns="0" rIns="0"/>
            <a:lstStyle/>
            <a:p>
              <a:r>
                <a:rPr lang="en-GB" sz="1000"/>
                <a:t>8</a:t>
              </a:r>
            </a:p>
          </p:txBody>
        </p:sp>
        <p:sp>
          <p:nvSpPr>
            <p:cNvPr id="89166" name="Text Box 123"/>
            <p:cNvSpPr txBox="1">
              <a:spLocks noChangeArrowheads="1"/>
            </p:cNvSpPr>
            <p:nvPr/>
          </p:nvSpPr>
          <p:spPr bwMode="auto">
            <a:xfrm>
              <a:off x="3411" y="2226"/>
              <a:ext cx="227" cy="91"/>
            </a:xfrm>
            <a:prstGeom prst="rect">
              <a:avLst/>
            </a:prstGeom>
            <a:noFill/>
            <a:ln w="12700">
              <a:noFill/>
              <a:miter lim="800000"/>
              <a:headEnd/>
              <a:tailEnd/>
            </a:ln>
          </p:spPr>
          <p:txBody>
            <a:bodyPr lIns="0" rIns="0"/>
            <a:lstStyle/>
            <a:p>
              <a:r>
                <a:rPr lang="en-GB" sz="1000"/>
                <a:t>9</a:t>
              </a:r>
            </a:p>
          </p:txBody>
        </p:sp>
        <p:sp>
          <p:nvSpPr>
            <p:cNvPr id="89167" name="Text Box 124"/>
            <p:cNvSpPr txBox="1">
              <a:spLocks noChangeArrowheads="1"/>
            </p:cNvSpPr>
            <p:nvPr/>
          </p:nvSpPr>
          <p:spPr bwMode="auto">
            <a:xfrm>
              <a:off x="3651" y="2229"/>
              <a:ext cx="635" cy="91"/>
            </a:xfrm>
            <a:prstGeom prst="rect">
              <a:avLst/>
            </a:prstGeom>
            <a:noFill/>
            <a:ln w="12700">
              <a:noFill/>
              <a:miter lim="800000"/>
              <a:headEnd/>
              <a:tailEnd/>
            </a:ln>
          </p:spPr>
          <p:txBody>
            <a:bodyPr lIns="0" rIns="0"/>
            <a:lstStyle/>
            <a:p>
              <a:r>
                <a:rPr lang="en-GB" sz="1000"/>
                <a:t>10</a:t>
              </a:r>
            </a:p>
          </p:txBody>
        </p:sp>
        <p:sp>
          <p:nvSpPr>
            <p:cNvPr id="89168" name="Text Box 125"/>
            <p:cNvSpPr txBox="1">
              <a:spLocks noChangeArrowheads="1"/>
            </p:cNvSpPr>
            <p:nvPr/>
          </p:nvSpPr>
          <p:spPr bwMode="auto">
            <a:xfrm>
              <a:off x="2372" y="2224"/>
              <a:ext cx="227" cy="91"/>
            </a:xfrm>
            <a:prstGeom prst="rect">
              <a:avLst/>
            </a:prstGeom>
            <a:noFill/>
            <a:ln w="12700">
              <a:noFill/>
              <a:miter lim="800000"/>
              <a:headEnd/>
              <a:tailEnd/>
            </a:ln>
          </p:spPr>
          <p:txBody>
            <a:bodyPr lIns="0" rIns="0"/>
            <a:lstStyle/>
            <a:p>
              <a:r>
                <a:rPr lang="en-GB" sz="1000"/>
                <a:t>5</a:t>
              </a:r>
            </a:p>
          </p:txBody>
        </p:sp>
      </p:grpSp>
      <p:sp>
        <p:nvSpPr>
          <p:cNvPr id="89106" name="Text Box 126"/>
          <p:cNvSpPr txBox="1">
            <a:spLocks noChangeArrowheads="1"/>
          </p:cNvSpPr>
          <p:nvPr/>
        </p:nvSpPr>
        <p:spPr bwMode="auto">
          <a:xfrm>
            <a:off x="1511300" y="4932363"/>
            <a:ext cx="360363" cy="144462"/>
          </a:xfrm>
          <a:prstGeom prst="rect">
            <a:avLst/>
          </a:prstGeom>
          <a:noFill/>
          <a:ln w="12700">
            <a:noFill/>
            <a:miter lim="800000"/>
            <a:headEnd/>
            <a:tailEnd/>
          </a:ln>
        </p:spPr>
        <p:txBody>
          <a:bodyPr lIns="0" rIns="0"/>
          <a:lstStyle/>
          <a:p>
            <a:endParaRPr lang="en-GB" sz="1000">
              <a:solidFill>
                <a:schemeClr val="tx1"/>
              </a:solidFill>
            </a:endParaRPr>
          </a:p>
        </p:txBody>
      </p:sp>
      <p:sp>
        <p:nvSpPr>
          <p:cNvPr id="89107" name="Text Box 127"/>
          <p:cNvSpPr txBox="1">
            <a:spLocks noChangeArrowheads="1"/>
          </p:cNvSpPr>
          <p:nvPr/>
        </p:nvSpPr>
        <p:spPr bwMode="auto">
          <a:xfrm>
            <a:off x="3138488" y="4932363"/>
            <a:ext cx="360362" cy="144462"/>
          </a:xfrm>
          <a:prstGeom prst="rect">
            <a:avLst/>
          </a:prstGeom>
          <a:noFill/>
          <a:ln w="12700">
            <a:noFill/>
            <a:miter lim="800000"/>
            <a:headEnd/>
            <a:tailEnd/>
          </a:ln>
        </p:spPr>
        <p:txBody>
          <a:bodyPr lIns="0" rIns="0"/>
          <a:lstStyle/>
          <a:p>
            <a:endParaRPr lang="en-GB" sz="1000">
              <a:solidFill>
                <a:schemeClr val="tx1"/>
              </a:solidFill>
            </a:endParaRPr>
          </a:p>
        </p:txBody>
      </p:sp>
      <p:sp>
        <p:nvSpPr>
          <p:cNvPr id="89108" name="Text Box 128"/>
          <p:cNvSpPr txBox="1">
            <a:spLocks noChangeArrowheads="1"/>
          </p:cNvSpPr>
          <p:nvPr/>
        </p:nvSpPr>
        <p:spPr bwMode="auto">
          <a:xfrm>
            <a:off x="1508125" y="5246688"/>
            <a:ext cx="360363" cy="144462"/>
          </a:xfrm>
          <a:prstGeom prst="rect">
            <a:avLst/>
          </a:prstGeom>
          <a:noFill/>
          <a:ln w="12700">
            <a:noFill/>
            <a:miter lim="800000"/>
            <a:headEnd/>
            <a:tailEnd/>
          </a:ln>
        </p:spPr>
        <p:txBody>
          <a:bodyPr lIns="0" rIns="0"/>
          <a:lstStyle/>
          <a:p>
            <a:endParaRPr lang="en-GB" sz="1000">
              <a:solidFill>
                <a:schemeClr val="tx1"/>
              </a:solidFill>
            </a:endParaRPr>
          </a:p>
        </p:txBody>
      </p:sp>
      <p:sp>
        <p:nvSpPr>
          <p:cNvPr id="89109" name="Text Box 129"/>
          <p:cNvSpPr txBox="1">
            <a:spLocks noChangeArrowheads="1"/>
          </p:cNvSpPr>
          <p:nvPr/>
        </p:nvSpPr>
        <p:spPr bwMode="auto">
          <a:xfrm>
            <a:off x="6821488" y="3190875"/>
            <a:ext cx="1714500" cy="236538"/>
          </a:xfrm>
          <a:prstGeom prst="rect">
            <a:avLst/>
          </a:prstGeom>
          <a:noFill/>
          <a:ln w="12700">
            <a:noFill/>
            <a:miter lim="800000"/>
            <a:headEnd/>
            <a:tailEnd/>
          </a:ln>
        </p:spPr>
        <p:txBody>
          <a:bodyPr/>
          <a:lstStyle/>
          <a:p>
            <a:pPr algn="l"/>
            <a:r>
              <a:rPr lang="en-GB" sz="1000"/>
              <a:t>Standard (Z) Score</a:t>
            </a:r>
          </a:p>
        </p:txBody>
      </p:sp>
      <p:sp>
        <p:nvSpPr>
          <p:cNvPr id="89110" name="Text Box 130"/>
          <p:cNvSpPr txBox="1">
            <a:spLocks noChangeArrowheads="1"/>
          </p:cNvSpPr>
          <p:nvPr/>
        </p:nvSpPr>
        <p:spPr bwMode="auto">
          <a:xfrm>
            <a:off x="6821488" y="3497263"/>
            <a:ext cx="1295400" cy="144462"/>
          </a:xfrm>
          <a:prstGeom prst="rect">
            <a:avLst/>
          </a:prstGeom>
          <a:noFill/>
          <a:ln w="12700">
            <a:noFill/>
            <a:miter lim="800000"/>
            <a:headEnd/>
            <a:tailEnd/>
          </a:ln>
        </p:spPr>
        <p:txBody>
          <a:bodyPr/>
          <a:lstStyle/>
          <a:p>
            <a:pPr algn="l"/>
            <a:r>
              <a:rPr lang="en-GB" sz="1000"/>
              <a:t>T-Score</a:t>
            </a:r>
          </a:p>
        </p:txBody>
      </p:sp>
      <p:sp>
        <p:nvSpPr>
          <p:cNvPr id="89111" name="Text Box 131"/>
          <p:cNvSpPr txBox="1">
            <a:spLocks noChangeArrowheads="1"/>
          </p:cNvSpPr>
          <p:nvPr/>
        </p:nvSpPr>
        <p:spPr bwMode="auto">
          <a:xfrm>
            <a:off x="6821488" y="3767138"/>
            <a:ext cx="1295400" cy="144462"/>
          </a:xfrm>
          <a:prstGeom prst="rect">
            <a:avLst/>
          </a:prstGeom>
          <a:noFill/>
          <a:ln w="12700">
            <a:noFill/>
            <a:miter lim="800000"/>
            <a:headEnd/>
            <a:tailEnd/>
          </a:ln>
        </p:spPr>
        <p:txBody>
          <a:bodyPr/>
          <a:lstStyle/>
          <a:p>
            <a:pPr algn="l"/>
            <a:r>
              <a:rPr lang="en-GB" sz="1000"/>
              <a:t>Percentile</a:t>
            </a:r>
          </a:p>
        </p:txBody>
      </p:sp>
      <p:sp>
        <p:nvSpPr>
          <p:cNvPr id="89112" name="Text Box 132"/>
          <p:cNvSpPr txBox="1">
            <a:spLocks noChangeArrowheads="1"/>
          </p:cNvSpPr>
          <p:nvPr/>
        </p:nvSpPr>
        <p:spPr bwMode="auto">
          <a:xfrm>
            <a:off x="6821488" y="4043363"/>
            <a:ext cx="1295400" cy="144462"/>
          </a:xfrm>
          <a:prstGeom prst="rect">
            <a:avLst/>
          </a:prstGeom>
          <a:noFill/>
          <a:ln w="12700">
            <a:noFill/>
            <a:miter lim="800000"/>
            <a:headEnd/>
            <a:tailEnd/>
          </a:ln>
        </p:spPr>
        <p:txBody>
          <a:bodyPr/>
          <a:lstStyle/>
          <a:p>
            <a:pPr algn="l"/>
            <a:r>
              <a:rPr lang="en-GB" sz="1000"/>
              <a:t>Stens</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250825" y="260350"/>
            <a:ext cx="5976938" cy="576263"/>
          </a:xfrm>
        </p:spPr>
        <p:txBody>
          <a:bodyPr/>
          <a:lstStyle/>
          <a:p>
            <a:pPr eaLnBrk="1" hangingPunct="1"/>
            <a:r>
              <a:rPr lang="en-GB" smtClean="0"/>
              <a:t>Sten Score Descriptors</a:t>
            </a:r>
          </a:p>
        </p:txBody>
      </p:sp>
      <p:sp>
        <p:nvSpPr>
          <p:cNvPr id="90115" name="Rectangle 3"/>
          <p:cNvSpPr>
            <a:spLocks noGrp="1" noChangeArrowheads="1"/>
          </p:cNvSpPr>
          <p:nvPr>
            <p:ph type="body" idx="1"/>
          </p:nvPr>
        </p:nvSpPr>
        <p:spPr>
          <a:xfrm>
            <a:off x="877888" y="1452563"/>
            <a:ext cx="6789737" cy="4497387"/>
          </a:xfrm>
          <a:noFill/>
        </p:spPr>
        <p:txBody>
          <a:bodyPr/>
          <a:lstStyle/>
          <a:p>
            <a:pPr eaLnBrk="1" hangingPunct="1">
              <a:lnSpc>
                <a:spcPct val="120000"/>
              </a:lnSpc>
              <a:buFont typeface="Arial" charset="0"/>
              <a:buNone/>
              <a:tabLst>
                <a:tab pos="1441450" algn="l"/>
              </a:tabLst>
            </a:pPr>
            <a:r>
              <a:rPr lang="en-GB" sz="2000" smtClean="0"/>
              <a:t>Sten </a:t>
            </a:r>
            <a:r>
              <a:rPr lang="en-GB" sz="2000" b="1" smtClean="0"/>
              <a:t>10</a:t>
            </a:r>
            <a:r>
              <a:rPr lang="en-GB" sz="2000" smtClean="0"/>
              <a:t>  	extremely..</a:t>
            </a:r>
          </a:p>
          <a:p>
            <a:pPr eaLnBrk="1" hangingPunct="1">
              <a:lnSpc>
                <a:spcPct val="120000"/>
              </a:lnSpc>
              <a:buFont typeface="Arial" charset="0"/>
              <a:buNone/>
              <a:tabLst>
                <a:tab pos="1441450" algn="l"/>
              </a:tabLst>
            </a:pPr>
            <a:r>
              <a:rPr lang="en-GB" sz="2000" smtClean="0"/>
              <a:t>Sten </a:t>
            </a:r>
            <a:r>
              <a:rPr lang="en-GB" sz="2000" b="1" smtClean="0"/>
              <a:t>9</a:t>
            </a:r>
            <a:r>
              <a:rPr lang="en-GB" sz="2000" smtClean="0"/>
              <a:t> 	very..</a:t>
            </a:r>
          </a:p>
          <a:p>
            <a:pPr eaLnBrk="1" hangingPunct="1">
              <a:lnSpc>
                <a:spcPct val="120000"/>
              </a:lnSpc>
              <a:buFont typeface="Arial" charset="0"/>
              <a:buNone/>
              <a:tabLst>
                <a:tab pos="1441450" algn="l"/>
              </a:tabLst>
            </a:pPr>
            <a:r>
              <a:rPr lang="en-GB" sz="2000" smtClean="0"/>
              <a:t>Sten </a:t>
            </a:r>
            <a:r>
              <a:rPr lang="en-GB" sz="2000" b="1" smtClean="0"/>
              <a:t>8</a:t>
            </a:r>
            <a:r>
              <a:rPr lang="en-GB" sz="2000" smtClean="0"/>
              <a:t> 	more..</a:t>
            </a:r>
            <a:endParaRPr lang="en-GB" sz="2000" b="1" smtClean="0"/>
          </a:p>
          <a:p>
            <a:pPr eaLnBrk="1" hangingPunct="1">
              <a:lnSpc>
                <a:spcPct val="120000"/>
              </a:lnSpc>
              <a:buFont typeface="Arial" charset="0"/>
              <a:buNone/>
              <a:tabLst>
                <a:tab pos="1441450" algn="l"/>
              </a:tabLst>
            </a:pPr>
            <a:r>
              <a:rPr lang="en-GB" sz="2000" smtClean="0"/>
              <a:t>Sten </a:t>
            </a:r>
            <a:r>
              <a:rPr lang="en-GB" sz="2000" b="1" smtClean="0"/>
              <a:t>7</a:t>
            </a:r>
            <a:r>
              <a:rPr lang="en-GB" sz="2000" smtClean="0"/>
              <a:t>  	fairly, quite..</a:t>
            </a:r>
          </a:p>
          <a:p>
            <a:pPr eaLnBrk="1" hangingPunct="1">
              <a:lnSpc>
                <a:spcPct val="120000"/>
              </a:lnSpc>
              <a:buFont typeface="Arial" charset="0"/>
              <a:buNone/>
              <a:tabLst>
                <a:tab pos="1441450" algn="l"/>
              </a:tabLst>
            </a:pPr>
            <a:r>
              <a:rPr lang="en-GB" sz="2000" smtClean="0"/>
              <a:t>Stens </a:t>
            </a:r>
            <a:r>
              <a:rPr lang="en-GB" sz="2000" b="1" smtClean="0"/>
              <a:t>5 /</a:t>
            </a:r>
            <a:r>
              <a:rPr lang="en-GB" sz="2000" smtClean="0"/>
              <a:t> </a:t>
            </a:r>
            <a:r>
              <a:rPr lang="en-GB" sz="2000" b="1" smtClean="0"/>
              <a:t>6</a:t>
            </a:r>
            <a:r>
              <a:rPr lang="en-GB" sz="2000" smtClean="0"/>
              <a:t> 	moderately, neither…nor, average, typical..</a:t>
            </a:r>
          </a:p>
          <a:p>
            <a:pPr eaLnBrk="1" hangingPunct="1">
              <a:lnSpc>
                <a:spcPct val="120000"/>
              </a:lnSpc>
              <a:buFont typeface="Arial" charset="0"/>
              <a:buNone/>
              <a:tabLst>
                <a:tab pos="1441450" algn="l"/>
              </a:tabLst>
            </a:pPr>
            <a:r>
              <a:rPr lang="en-GB" sz="2000" smtClean="0"/>
              <a:t>Sten </a:t>
            </a:r>
            <a:r>
              <a:rPr lang="en-GB" sz="2000" b="1" smtClean="0"/>
              <a:t>4</a:t>
            </a:r>
            <a:r>
              <a:rPr lang="en-GB" sz="2000" smtClean="0"/>
              <a:t> 	slightly less..</a:t>
            </a:r>
          </a:p>
          <a:p>
            <a:pPr eaLnBrk="1" hangingPunct="1">
              <a:lnSpc>
                <a:spcPct val="120000"/>
              </a:lnSpc>
              <a:buFont typeface="Arial" charset="0"/>
              <a:buNone/>
              <a:tabLst>
                <a:tab pos="1441450" algn="l"/>
              </a:tabLst>
            </a:pPr>
            <a:r>
              <a:rPr lang="en-GB" sz="2000" smtClean="0"/>
              <a:t>Sten </a:t>
            </a:r>
            <a:r>
              <a:rPr lang="en-GB" sz="2000" b="1" smtClean="0"/>
              <a:t>3</a:t>
            </a:r>
            <a:r>
              <a:rPr lang="en-GB" sz="2000" smtClean="0"/>
              <a:t>  	less inclined..</a:t>
            </a:r>
          </a:p>
          <a:p>
            <a:pPr eaLnBrk="1" hangingPunct="1">
              <a:lnSpc>
                <a:spcPct val="120000"/>
              </a:lnSpc>
              <a:buFont typeface="Arial" charset="0"/>
              <a:buNone/>
              <a:tabLst>
                <a:tab pos="1441450" algn="l"/>
              </a:tabLst>
            </a:pPr>
            <a:r>
              <a:rPr lang="en-GB" sz="2000" smtClean="0"/>
              <a:t>Sten </a:t>
            </a:r>
            <a:r>
              <a:rPr lang="en-GB" sz="2000" b="1" smtClean="0"/>
              <a:t>2</a:t>
            </a:r>
            <a:r>
              <a:rPr lang="en-GB" sz="2000" smtClean="0"/>
              <a:t> 	shows limited interest in..  </a:t>
            </a:r>
          </a:p>
          <a:p>
            <a:pPr eaLnBrk="1" hangingPunct="1">
              <a:lnSpc>
                <a:spcPct val="120000"/>
              </a:lnSpc>
              <a:buFont typeface="Arial" charset="0"/>
              <a:buNone/>
              <a:tabLst>
                <a:tab pos="1441450" algn="l"/>
              </a:tabLst>
            </a:pPr>
            <a:r>
              <a:rPr lang="en-GB" sz="2000" smtClean="0"/>
              <a:t>Sten </a:t>
            </a:r>
            <a:r>
              <a:rPr lang="en-GB" sz="2000" b="1" smtClean="0"/>
              <a:t>1</a:t>
            </a:r>
            <a:r>
              <a:rPr lang="en-GB" sz="2000" smtClean="0"/>
              <a:t> 	seldom, rarely, disinclined..</a:t>
            </a:r>
          </a:p>
        </p:txBody>
      </p:sp>
      <p:sp>
        <p:nvSpPr>
          <p:cNvPr id="90116" name="Text Box 4"/>
          <p:cNvSpPr txBox="1">
            <a:spLocks noChangeArrowheads="1"/>
          </p:cNvSpPr>
          <p:nvPr/>
        </p:nvSpPr>
        <p:spPr bwMode="auto">
          <a:xfrm>
            <a:off x="2632075" y="5664200"/>
            <a:ext cx="6511925" cy="1077913"/>
          </a:xfrm>
          <a:prstGeom prst="rect">
            <a:avLst/>
          </a:prstGeom>
          <a:noFill/>
          <a:ln w="9525">
            <a:noFill/>
            <a:miter lim="800000"/>
            <a:headEnd/>
            <a:tailEnd/>
          </a:ln>
        </p:spPr>
        <p:txBody>
          <a:bodyPr>
            <a:spAutoFit/>
          </a:bodyPr>
          <a:lstStyle/>
          <a:p>
            <a:pPr>
              <a:lnSpc>
                <a:spcPct val="120000"/>
              </a:lnSpc>
              <a:spcBef>
                <a:spcPct val="20000"/>
              </a:spcBef>
            </a:pPr>
            <a:r>
              <a:rPr lang="en-GB" sz="2400"/>
              <a:t>………use the words on the profile charts</a:t>
            </a:r>
          </a:p>
          <a:p>
            <a:pPr algn="l"/>
            <a:endParaRPr lang="en-GB" sz="2400" b="1" i="1"/>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ctrTitle"/>
          </p:nvPr>
        </p:nvSpPr>
        <p:spPr>
          <a:xfrm>
            <a:off x="685800" y="2924175"/>
            <a:ext cx="7772400" cy="866775"/>
          </a:xfrm>
        </p:spPr>
        <p:txBody>
          <a:bodyPr/>
          <a:lstStyle/>
          <a:p>
            <a:pPr eaLnBrk="1" hangingPunct="1"/>
            <a:r>
              <a:rPr lang="en-GB" dirty="0" smtClean="0"/>
              <a:t>Identifying Job Success </a:t>
            </a:r>
            <a:endParaRPr lang="en-GB" b="1" dirty="0" smtClean="0"/>
          </a:p>
        </p:txBody>
      </p:sp>
      <p:sp>
        <p:nvSpPr>
          <p:cNvPr id="91139" name="Rectangle 3"/>
          <p:cNvSpPr>
            <a:spLocks noGrp="1" noChangeArrowheads="1"/>
          </p:cNvSpPr>
          <p:nvPr>
            <p:ph type="subTitle" idx="1"/>
          </p:nvPr>
        </p:nvSpPr>
        <p:spPr/>
        <p:txBody>
          <a:bodyPr/>
          <a:lstStyle/>
          <a:p>
            <a:pPr eaLnBrk="1" hangingPunct="1"/>
            <a:r>
              <a:rPr lang="en-GB" dirty="0" smtClean="0"/>
              <a:t>International Accreditation -Wave</a:t>
            </a:r>
            <a:endParaRPr lang="en-US" dirty="0" smtClean="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noFill/>
        </p:spPr>
        <p:txBody>
          <a:bodyPr/>
          <a:lstStyle/>
          <a:p>
            <a:pPr eaLnBrk="1" hangingPunct="1"/>
            <a:r>
              <a:rPr lang="en-GB" smtClean="0"/>
              <a:t>Wave Job Profiler</a:t>
            </a:r>
          </a:p>
        </p:txBody>
      </p:sp>
      <p:sp>
        <p:nvSpPr>
          <p:cNvPr id="92163" name="Rectangle 3"/>
          <p:cNvSpPr>
            <a:spLocks noGrp="1" noChangeArrowheads="1"/>
          </p:cNvSpPr>
          <p:nvPr>
            <p:ph type="body" idx="1"/>
          </p:nvPr>
        </p:nvSpPr>
        <p:spPr>
          <a:xfrm>
            <a:off x="323850" y="620713"/>
            <a:ext cx="8208963" cy="5122862"/>
          </a:xfrm>
        </p:spPr>
        <p:txBody>
          <a:bodyPr/>
          <a:lstStyle/>
          <a:p>
            <a:pPr eaLnBrk="1" hangingPunct="1"/>
            <a:endParaRPr lang="en-GB" smtClean="0"/>
          </a:p>
          <a:p>
            <a:pPr eaLnBrk="1" hangingPunct="1"/>
            <a:r>
              <a:rPr lang="en-GB" sz="2000" smtClean="0"/>
              <a:t>Measures of behaviour, competency and ability importance</a:t>
            </a:r>
          </a:p>
          <a:p>
            <a:pPr eaLnBrk="1" hangingPunct="1">
              <a:buFont typeface="Arial" charset="0"/>
              <a:buNone/>
            </a:pPr>
            <a:endParaRPr lang="en-GB" sz="2000" smtClean="0"/>
          </a:p>
          <a:p>
            <a:pPr eaLnBrk="1" hangingPunct="1"/>
            <a:r>
              <a:rPr lang="en-GB" sz="2000" smtClean="0"/>
              <a:t>Boss, stakeholder, report and job holder perspectives collated and compared against the highly valid Saville Consulting Wave model</a:t>
            </a:r>
          </a:p>
          <a:p>
            <a:pPr eaLnBrk="1" hangingPunct="1"/>
            <a:endParaRPr lang="en-GB" sz="2000" smtClean="0"/>
          </a:p>
          <a:p>
            <a:pPr eaLnBrk="1" hangingPunct="1"/>
            <a:r>
              <a:rPr lang="en-GB" sz="2000" smtClean="0"/>
              <a:t>Essential for job analysis, competency modelling, determining assessment choice and providing a platform for development actions</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noFill/>
        </p:spPr>
        <p:txBody>
          <a:bodyPr/>
          <a:lstStyle/>
          <a:p>
            <a:pPr eaLnBrk="1" hangingPunct="1"/>
            <a:r>
              <a:rPr lang="en-GB" smtClean="0"/>
              <a:t>Why Wave Job Profiler?</a:t>
            </a:r>
          </a:p>
        </p:txBody>
      </p:sp>
      <p:sp>
        <p:nvSpPr>
          <p:cNvPr id="93187" name="Rectangle 3"/>
          <p:cNvSpPr>
            <a:spLocks noGrp="1" noChangeArrowheads="1"/>
          </p:cNvSpPr>
          <p:nvPr>
            <p:ph type="body" idx="1"/>
          </p:nvPr>
        </p:nvSpPr>
        <p:spPr>
          <a:xfrm>
            <a:off x="452438" y="1063625"/>
            <a:ext cx="8151812" cy="5122863"/>
          </a:xfrm>
        </p:spPr>
        <p:txBody>
          <a:bodyPr/>
          <a:lstStyle/>
          <a:p>
            <a:pPr marL="0" indent="0" algn="ctr" eaLnBrk="1" hangingPunct="1">
              <a:buFont typeface="Arial" charset="0"/>
              <a:buNone/>
            </a:pPr>
            <a:r>
              <a:rPr lang="en-GB" sz="2000" i="1" smtClean="0">
                <a:solidFill>
                  <a:srgbClr val="00B5E8"/>
                </a:solidFill>
              </a:rPr>
              <a:t>Indentifies the key drivers of job success</a:t>
            </a:r>
          </a:p>
          <a:p>
            <a:pPr marL="0" indent="0" eaLnBrk="1" hangingPunct="1">
              <a:buFont typeface="Arial" charset="0"/>
              <a:buNone/>
            </a:pPr>
            <a:endParaRPr lang="en-GB" sz="2000" smtClean="0">
              <a:solidFill>
                <a:srgbClr val="00B5E8"/>
              </a:solidFill>
            </a:endParaRPr>
          </a:p>
          <a:p>
            <a:pPr marL="0" indent="0" eaLnBrk="1" hangingPunct="1">
              <a:buFont typeface="Arial" charset="0"/>
              <a:buNone/>
            </a:pPr>
            <a:r>
              <a:rPr lang="en-GB" sz="2000" smtClean="0">
                <a:solidFill>
                  <a:srgbClr val="00B5E8"/>
                </a:solidFill>
              </a:rPr>
              <a:t>Quick</a:t>
            </a:r>
            <a:r>
              <a:rPr lang="en-GB" sz="2000" smtClean="0"/>
              <a:t>-</a:t>
            </a:r>
            <a:r>
              <a:rPr lang="en-GB" sz="2000" smtClean="0">
                <a:solidFill>
                  <a:srgbClr val="00B5E8"/>
                </a:solidFill>
              </a:rPr>
              <a:t> </a:t>
            </a:r>
            <a:r>
              <a:rPr lang="en-GB" sz="2000" smtClean="0"/>
              <a:t>15 minutes online</a:t>
            </a:r>
          </a:p>
          <a:p>
            <a:pPr marL="0" indent="0" eaLnBrk="1" hangingPunct="1">
              <a:buFont typeface="Arial" charset="0"/>
              <a:buNone/>
            </a:pPr>
            <a:endParaRPr lang="en-GB" sz="2000" smtClean="0"/>
          </a:p>
          <a:p>
            <a:pPr marL="0" indent="0" eaLnBrk="1" hangingPunct="1">
              <a:buFont typeface="Arial" charset="0"/>
              <a:buNone/>
            </a:pPr>
            <a:r>
              <a:rPr lang="en-GB" sz="2000" smtClean="0">
                <a:solidFill>
                  <a:srgbClr val="00B5E8"/>
                </a:solidFill>
              </a:rPr>
              <a:t>Multi-Rater Integrated Profile</a:t>
            </a:r>
            <a:r>
              <a:rPr lang="en-GB" sz="2000" smtClean="0"/>
              <a:t>-</a:t>
            </a:r>
            <a:r>
              <a:rPr lang="en-GB" sz="2000" smtClean="0">
                <a:solidFill>
                  <a:srgbClr val="00B5E8"/>
                </a:solidFill>
              </a:rPr>
              <a:t> </a:t>
            </a:r>
            <a:r>
              <a:rPr lang="en-GB" sz="2000" smtClean="0"/>
              <a:t>Highlights differing stakeholder opinions</a:t>
            </a:r>
          </a:p>
          <a:p>
            <a:pPr marL="0" indent="0" eaLnBrk="1" hangingPunct="1">
              <a:buFont typeface="Arial" charset="0"/>
              <a:buNone/>
            </a:pPr>
            <a:endParaRPr lang="en-GB" sz="2000" smtClean="0"/>
          </a:p>
          <a:p>
            <a:pPr marL="0" indent="0" eaLnBrk="1" hangingPunct="1">
              <a:buFont typeface="Arial" charset="0"/>
              <a:buNone/>
            </a:pPr>
            <a:r>
              <a:rPr lang="en-GB" sz="2000" smtClean="0">
                <a:solidFill>
                  <a:srgbClr val="00B5E8"/>
                </a:solidFill>
              </a:rPr>
              <a:t>Free Text</a:t>
            </a:r>
            <a:r>
              <a:rPr lang="en-GB" sz="2000" smtClean="0"/>
              <a:t>-</a:t>
            </a:r>
            <a:r>
              <a:rPr lang="en-GB" sz="2000" smtClean="0">
                <a:solidFill>
                  <a:srgbClr val="00B5E8"/>
                </a:solidFill>
              </a:rPr>
              <a:t> </a:t>
            </a:r>
            <a:r>
              <a:rPr lang="en-GB" sz="2000" smtClean="0"/>
              <a:t>Adds richness to numerical data</a:t>
            </a:r>
          </a:p>
          <a:p>
            <a:pPr marL="0" indent="0" eaLnBrk="1" hangingPunct="1">
              <a:buFont typeface="Arial" charset="0"/>
              <a:buNone/>
            </a:pPr>
            <a:endParaRPr lang="en-GB" sz="2000" smtClean="0"/>
          </a:p>
          <a:p>
            <a:pPr marL="0" indent="0" eaLnBrk="1" hangingPunct="1">
              <a:buFont typeface="Arial" charset="0"/>
              <a:buNone/>
            </a:pPr>
            <a:r>
              <a:rPr lang="en-GB" sz="2000" smtClean="0">
                <a:solidFill>
                  <a:srgbClr val="00B5E8"/>
                </a:solidFill>
              </a:rPr>
              <a:t>Key Competencies</a:t>
            </a:r>
            <a:r>
              <a:rPr lang="en-GB" sz="2000" smtClean="0"/>
              <a:t>- Identifies the key competencies for any job role</a:t>
            </a:r>
          </a:p>
          <a:p>
            <a:pPr marL="0" indent="0" eaLnBrk="1" hangingPunct="1">
              <a:buFont typeface="Arial" charset="0"/>
              <a:buNone/>
            </a:pPr>
            <a:endParaRPr lang="en-GB" sz="2000" smtClean="0"/>
          </a:p>
          <a:p>
            <a:pPr marL="0" indent="0" eaLnBrk="1" hangingPunct="1">
              <a:buFont typeface="Arial" charset="0"/>
              <a:buNone/>
            </a:pPr>
            <a:r>
              <a:rPr lang="en-GB" sz="2000" smtClean="0">
                <a:solidFill>
                  <a:srgbClr val="00B5E8"/>
                </a:solidFill>
              </a:rPr>
              <a:t>Valid</a:t>
            </a:r>
            <a:r>
              <a:rPr lang="en-GB" sz="2000" smtClean="0"/>
              <a:t>- Ties into other assessments using Wave tools to establish </a:t>
            </a:r>
          </a:p>
          <a:p>
            <a:pPr marL="0" indent="0" eaLnBrk="1" hangingPunct="1">
              <a:buFont typeface="Arial" charset="0"/>
              <a:buNone/>
            </a:pPr>
            <a:r>
              <a:rPr lang="en-GB" sz="2000" smtClean="0"/>
              <a:t>person job fit and understand performance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smtClean="0"/>
              <a:t>20</a:t>
            </a:r>
            <a:r>
              <a:rPr lang="en-GB" baseline="30000" smtClean="0"/>
              <a:t>th</a:t>
            </a:r>
            <a:r>
              <a:rPr lang="en-GB" smtClean="0"/>
              <a:t> Century Assessment </a:t>
            </a:r>
          </a:p>
        </p:txBody>
      </p:sp>
      <p:sp>
        <p:nvSpPr>
          <p:cNvPr id="11267" name="Rectangle 3"/>
          <p:cNvSpPr>
            <a:spLocks noGrp="1" noChangeArrowheads="1"/>
          </p:cNvSpPr>
          <p:nvPr>
            <p:ph type="body" idx="1"/>
          </p:nvPr>
        </p:nvSpPr>
        <p:spPr>
          <a:xfrm>
            <a:off x="708025" y="1223963"/>
            <a:ext cx="7827963" cy="4437062"/>
          </a:xfrm>
        </p:spPr>
        <p:txBody>
          <a:bodyPr/>
          <a:lstStyle/>
          <a:p>
            <a:pPr eaLnBrk="1" hangingPunct="1"/>
            <a:r>
              <a:rPr lang="en-GB" smtClean="0"/>
              <a:t>Separate measures for personality, motivation, competency and culture </a:t>
            </a:r>
          </a:p>
          <a:p>
            <a:pPr eaLnBrk="1" hangingPunct="1">
              <a:lnSpc>
                <a:spcPct val="170000"/>
              </a:lnSpc>
            </a:pPr>
            <a:r>
              <a:rPr lang="en-GB" smtClean="0"/>
              <a:t>Under-utilisation of technology </a:t>
            </a:r>
          </a:p>
          <a:p>
            <a:pPr eaLnBrk="1" hangingPunct="1">
              <a:lnSpc>
                <a:spcPct val="170000"/>
              </a:lnSpc>
            </a:pPr>
            <a:r>
              <a:rPr lang="en-GB" smtClean="0"/>
              <a:t>Unsecured administration</a:t>
            </a:r>
          </a:p>
          <a:p>
            <a:pPr eaLnBrk="1" hangingPunct="1">
              <a:lnSpc>
                <a:spcPct val="170000"/>
              </a:lnSpc>
            </a:pPr>
            <a:r>
              <a:rPr lang="en-GB" smtClean="0"/>
              <a:t>General measures of distortion</a:t>
            </a:r>
          </a:p>
          <a:p>
            <a:pPr eaLnBrk="1" hangingPunct="1">
              <a:lnSpc>
                <a:spcPct val="170000"/>
              </a:lnSpc>
            </a:pPr>
            <a:r>
              <a:rPr lang="en-GB" smtClean="0"/>
              <a:t>Poor interface between individual and corporate data </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noFill/>
        </p:spPr>
        <p:txBody>
          <a:bodyPr/>
          <a:lstStyle/>
          <a:p>
            <a:pPr eaLnBrk="1" hangingPunct="1"/>
            <a:r>
              <a:rPr lang="en-GB" smtClean="0"/>
              <a:t>Quick</a:t>
            </a:r>
          </a:p>
        </p:txBody>
      </p:sp>
      <p:sp>
        <p:nvSpPr>
          <p:cNvPr id="94211" name="Rectangle 3"/>
          <p:cNvSpPr>
            <a:spLocks noChangeArrowheads="1"/>
          </p:cNvSpPr>
          <p:nvPr/>
        </p:nvSpPr>
        <p:spPr bwMode="auto">
          <a:xfrm>
            <a:off x="500063" y="1139825"/>
            <a:ext cx="7650162" cy="860425"/>
          </a:xfrm>
          <a:prstGeom prst="rect">
            <a:avLst/>
          </a:prstGeom>
          <a:noFill/>
          <a:ln w="9525">
            <a:noFill/>
            <a:miter lim="800000"/>
            <a:headEnd/>
            <a:tailEnd/>
          </a:ln>
        </p:spPr>
        <p:txBody>
          <a:bodyPr>
            <a:spAutoFit/>
          </a:bodyPr>
          <a:lstStyle/>
          <a:p>
            <a:pPr lvl="1" algn="l">
              <a:spcBef>
                <a:spcPct val="20000"/>
              </a:spcBef>
              <a:buFontTx/>
              <a:buChar char="•"/>
            </a:pPr>
            <a:r>
              <a:rPr lang="en-GB" sz="1800"/>
              <a:t>   15 minute online questionnaire completed by each stakeholder</a:t>
            </a:r>
          </a:p>
          <a:p>
            <a:pPr lvl="1" algn="l">
              <a:spcBef>
                <a:spcPct val="20000"/>
              </a:spcBef>
            </a:pPr>
            <a:endParaRPr lang="en-GB" sz="900"/>
          </a:p>
          <a:p>
            <a:pPr lvl="1" algn="l">
              <a:spcBef>
                <a:spcPct val="20000"/>
              </a:spcBef>
              <a:buFontTx/>
              <a:buChar char="•"/>
            </a:pPr>
            <a:r>
              <a:rPr lang="en-GB" sz="1800"/>
              <a:t>   7 point normative ‘Importance’ rating scale </a:t>
            </a:r>
            <a:r>
              <a:rPr lang="en-GB" sz="1800">
                <a:solidFill>
                  <a:srgbClr val="FFFFFF"/>
                </a:solidFill>
              </a:rPr>
              <a:t> </a:t>
            </a:r>
          </a:p>
        </p:txBody>
      </p:sp>
      <p:pic>
        <p:nvPicPr>
          <p:cNvPr id="94212" name="Picture 4"/>
          <p:cNvPicPr>
            <a:picLocks noChangeAspect="1" noChangeArrowheads="1"/>
          </p:cNvPicPr>
          <p:nvPr/>
        </p:nvPicPr>
        <p:blipFill>
          <a:blip r:embed="rId3" cstate="print"/>
          <a:srcRect l="2531" t="13379" r="2170" b="52606"/>
          <a:stretch>
            <a:fillRect/>
          </a:stretch>
        </p:blipFill>
        <p:spPr bwMode="auto">
          <a:xfrm>
            <a:off x="279400" y="2592388"/>
            <a:ext cx="8458200" cy="2408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eaLnBrk="1" hangingPunct="1"/>
            <a:r>
              <a:rPr lang="en-GB" smtClean="0"/>
              <a:t>Importance Comparisons</a:t>
            </a:r>
          </a:p>
        </p:txBody>
      </p:sp>
      <p:pic>
        <p:nvPicPr>
          <p:cNvPr id="95235" name="Picture 3"/>
          <p:cNvPicPr>
            <a:picLocks noChangeAspect="1" noChangeArrowheads="1"/>
          </p:cNvPicPr>
          <p:nvPr/>
        </p:nvPicPr>
        <p:blipFill>
          <a:blip r:embed="rId3" cstate="print"/>
          <a:srcRect l="23543" t="10869" r="22569" b="2174"/>
          <a:stretch>
            <a:fillRect/>
          </a:stretch>
        </p:blipFill>
        <p:spPr bwMode="auto">
          <a:xfrm>
            <a:off x="2268538" y="908050"/>
            <a:ext cx="4297362" cy="5543550"/>
          </a:xfrm>
          <a:prstGeom prst="rect">
            <a:avLst/>
          </a:prstGeom>
          <a:noFill/>
          <a:ln w="9525">
            <a:noFill/>
            <a:miter lim="800000"/>
            <a:headEnd/>
            <a:tailEnd/>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noFill/>
        </p:spPr>
        <p:txBody>
          <a:bodyPr/>
          <a:lstStyle/>
          <a:p>
            <a:pPr eaLnBrk="1" hangingPunct="1"/>
            <a:r>
              <a:rPr lang="en-GB" smtClean="0"/>
              <a:t>Multi-Rater Integrated Profile</a:t>
            </a:r>
          </a:p>
        </p:txBody>
      </p:sp>
      <p:sp>
        <p:nvSpPr>
          <p:cNvPr id="96259" name="Rectangle 3"/>
          <p:cNvSpPr>
            <a:spLocks noGrp="1" noChangeArrowheads="1"/>
          </p:cNvSpPr>
          <p:nvPr>
            <p:ph type="body" idx="1"/>
          </p:nvPr>
        </p:nvSpPr>
        <p:spPr>
          <a:xfrm>
            <a:off x="323850" y="3959225"/>
            <a:ext cx="8245475" cy="1127125"/>
          </a:xfrm>
        </p:spPr>
        <p:txBody>
          <a:bodyPr/>
          <a:lstStyle/>
          <a:p>
            <a:pPr algn="ctr" eaLnBrk="1" hangingPunct="1">
              <a:buFont typeface="Arial" charset="0"/>
              <a:buNone/>
            </a:pPr>
            <a:r>
              <a:rPr lang="en-GB" sz="1800" i="1" smtClean="0"/>
              <a:t>The results provided by each of the raters are represented by a different shape and positioned on the scale with arrows reflecting a difference in opinion</a:t>
            </a:r>
          </a:p>
        </p:txBody>
      </p:sp>
      <p:pic>
        <p:nvPicPr>
          <p:cNvPr id="96260" name="Picture 4"/>
          <p:cNvPicPr>
            <a:picLocks noChangeAspect="1" noChangeArrowheads="1"/>
          </p:cNvPicPr>
          <p:nvPr/>
        </p:nvPicPr>
        <p:blipFill>
          <a:blip r:embed="rId3" cstate="print"/>
          <a:srcRect/>
          <a:stretch>
            <a:fillRect/>
          </a:stretch>
        </p:blipFill>
        <p:spPr bwMode="auto">
          <a:xfrm>
            <a:off x="1211263" y="1166813"/>
            <a:ext cx="6826250" cy="2182812"/>
          </a:xfrm>
          <a:prstGeom prst="rect">
            <a:avLst/>
          </a:prstGeom>
          <a:noFill/>
          <a:ln w="9525">
            <a:noFill/>
            <a:miter lim="800000"/>
            <a:headEnd/>
            <a:tailEnd/>
          </a:ln>
        </p:spPr>
      </p:pic>
      <p:pic>
        <p:nvPicPr>
          <p:cNvPr id="96261" name="Picture 5"/>
          <p:cNvPicPr>
            <a:picLocks noChangeAspect="1" noChangeArrowheads="1"/>
          </p:cNvPicPr>
          <p:nvPr/>
        </p:nvPicPr>
        <p:blipFill>
          <a:blip r:embed="rId4" cstate="print"/>
          <a:srcRect/>
          <a:stretch>
            <a:fillRect/>
          </a:stretch>
        </p:blipFill>
        <p:spPr bwMode="auto">
          <a:xfrm>
            <a:off x="519113" y="5056188"/>
            <a:ext cx="8091487" cy="577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noFill/>
        </p:spPr>
        <p:txBody>
          <a:bodyPr/>
          <a:lstStyle/>
          <a:p>
            <a:pPr eaLnBrk="1" hangingPunct="1"/>
            <a:r>
              <a:rPr lang="en-GB" smtClean="0"/>
              <a:t>Free Text</a:t>
            </a:r>
          </a:p>
        </p:txBody>
      </p:sp>
      <p:sp>
        <p:nvSpPr>
          <p:cNvPr id="97283" name="Rectangle 3"/>
          <p:cNvSpPr>
            <a:spLocks noGrp="1" noChangeArrowheads="1"/>
          </p:cNvSpPr>
          <p:nvPr>
            <p:ph type="body" idx="1"/>
          </p:nvPr>
        </p:nvSpPr>
        <p:spPr>
          <a:xfrm>
            <a:off x="5300663" y="949325"/>
            <a:ext cx="3487737" cy="1039813"/>
          </a:xfrm>
        </p:spPr>
        <p:txBody>
          <a:bodyPr/>
          <a:lstStyle/>
          <a:p>
            <a:pPr algn="r" eaLnBrk="1" hangingPunct="1">
              <a:lnSpc>
                <a:spcPct val="80000"/>
              </a:lnSpc>
              <a:buFont typeface="Arial" charset="0"/>
              <a:buNone/>
            </a:pPr>
            <a:r>
              <a:rPr lang="en-GB" sz="2000" smtClean="0"/>
              <a:t>Free text adds richness </a:t>
            </a:r>
          </a:p>
          <a:p>
            <a:pPr algn="r" eaLnBrk="1" hangingPunct="1">
              <a:lnSpc>
                <a:spcPct val="80000"/>
              </a:lnSpc>
              <a:buFont typeface="Arial" charset="0"/>
              <a:buNone/>
            </a:pPr>
            <a:r>
              <a:rPr lang="en-GB" sz="2000" smtClean="0"/>
              <a:t>to numerical data and </a:t>
            </a:r>
          </a:p>
          <a:p>
            <a:pPr algn="r" eaLnBrk="1" hangingPunct="1">
              <a:lnSpc>
                <a:spcPct val="80000"/>
              </a:lnSpc>
              <a:buFont typeface="Arial" charset="0"/>
              <a:buNone/>
            </a:pPr>
            <a:r>
              <a:rPr lang="en-GB" sz="2000" smtClean="0"/>
              <a:t>ensures all relevant </a:t>
            </a:r>
          </a:p>
          <a:p>
            <a:pPr algn="r" eaLnBrk="1" hangingPunct="1">
              <a:lnSpc>
                <a:spcPct val="80000"/>
              </a:lnSpc>
              <a:buFont typeface="Arial" charset="0"/>
              <a:buNone/>
            </a:pPr>
            <a:r>
              <a:rPr lang="en-GB" sz="2000" smtClean="0"/>
              <a:t>information is collected  </a:t>
            </a:r>
          </a:p>
        </p:txBody>
      </p:sp>
      <p:pic>
        <p:nvPicPr>
          <p:cNvPr id="97284" name="Picture 4"/>
          <p:cNvPicPr>
            <a:picLocks noChangeAspect="1" noChangeArrowheads="1"/>
          </p:cNvPicPr>
          <p:nvPr/>
        </p:nvPicPr>
        <p:blipFill>
          <a:blip r:embed="rId3" cstate="print"/>
          <a:srcRect/>
          <a:stretch>
            <a:fillRect/>
          </a:stretch>
        </p:blipFill>
        <p:spPr bwMode="auto">
          <a:xfrm>
            <a:off x="214313" y="933450"/>
            <a:ext cx="5268912" cy="4098925"/>
          </a:xfrm>
          <a:prstGeom prst="rect">
            <a:avLst/>
          </a:prstGeom>
          <a:noFill/>
          <a:ln w="9525">
            <a:noFill/>
            <a:miter lim="800000"/>
            <a:headEnd/>
            <a:tailEnd/>
          </a:ln>
        </p:spPr>
      </p:pic>
      <p:pic>
        <p:nvPicPr>
          <p:cNvPr id="97285" name="Picture 5"/>
          <p:cNvPicPr>
            <a:picLocks noChangeAspect="1" noChangeArrowheads="1"/>
          </p:cNvPicPr>
          <p:nvPr/>
        </p:nvPicPr>
        <p:blipFill>
          <a:blip r:embed="rId4" cstate="print"/>
          <a:srcRect/>
          <a:stretch>
            <a:fillRect/>
          </a:stretch>
        </p:blipFill>
        <p:spPr bwMode="auto">
          <a:xfrm>
            <a:off x="3509963" y="2254250"/>
            <a:ext cx="5280025" cy="4244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noFill/>
        </p:spPr>
        <p:txBody>
          <a:bodyPr/>
          <a:lstStyle/>
          <a:p>
            <a:pPr eaLnBrk="1" hangingPunct="1"/>
            <a:r>
              <a:rPr lang="en-GB" smtClean="0"/>
              <a:t>Key Competencies</a:t>
            </a:r>
          </a:p>
        </p:txBody>
      </p:sp>
      <p:sp>
        <p:nvSpPr>
          <p:cNvPr id="98307" name="Rectangle 3"/>
          <p:cNvSpPr>
            <a:spLocks noGrp="1" noChangeArrowheads="1"/>
          </p:cNvSpPr>
          <p:nvPr>
            <p:ph type="body" idx="1"/>
          </p:nvPr>
        </p:nvSpPr>
        <p:spPr>
          <a:xfrm>
            <a:off x="6775450" y="2470150"/>
            <a:ext cx="2176463" cy="2644775"/>
          </a:xfrm>
        </p:spPr>
        <p:txBody>
          <a:bodyPr/>
          <a:lstStyle/>
          <a:p>
            <a:pPr algn="ctr" eaLnBrk="1" hangingPunct="1">
              <a:buFont typeface="Arial" charset="0"/>
              <a:buNone/>
            </a:pPr>
            <a:r>
              <a:rPr lang="en-GB" sz="2000" smtClean="0"/>
              <a:t>Key competencies</a:t>
            </a:r>
          </a:p>
          <a:p>
            <a:pPr algn="ctr" eaLnBrk="1" hangingPunct="1">
              <a:buFont typeface="Arial" charset="0"/>
              <a:buNone/>
            </a:pPr>
            <a:r>
              <a:rPr lang="en-GB" sz="2000" smtClean="0"/>
              <a:t>are summarised</a:t>
            </a:r>
          </a:p>
          <a:p>
            <a:pPr algn="ctr" eaLnBrk="1" hangingPunct="1">
              <a:buFont typeface="Arial" charset="0"/>
              <a:buNone/>
            </a:pPr>
            <a:r>
              <a:rPr lang="en-GB" sz="2000" smtClean="0"/>
              <a:t>based on the highly</a:t>
            </a:r>
          </a:p>
          <a:p>
            <a:pPr algn="ctr" eaLnBrk="1" hangingPunct="1">
              <a:buFont typeface="Arial" charset="0"/>
              <a:buNone/>
            </a:pPr>
            <a:r>
              <a:rPr lang="en-GB" sz="2000" smtClean="0"/>
              <a:t>valid Wave model</a:t>
            </a:r>
          </a:p>
        </p:txBody>
      </p:sp>
      <p:pic>
        <p:nvPicPr>
          <p:cNvPr id="98308" name="Picture 4"/>
          <p:cNvPicPr>
            <a:picLocks noChangeAspect="1" noChangeArrowheads="1"/>
          </p:cNvPicPr>
          <p:nvPr/>
        </p:nvPicPr>
        <p:blipFill>
          <a:blip r:embed="rId3" cstate="print"/>
          <a:srcRect/>
          <a:stretch>
            <a:fillRect/>
          </a:stretch>
        </p:blipFill>
        <p:spPr bwMode="auto">
          <a:xfrm>
            <a:off x="255588" y="950913"/>
            <a:ext cx="6337300" cy="532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noFill/>
        </p:spPr>
        <p:txBody>
          <a:bodyPr/>
          <a:lstStyle/>
          <a:p>
            <a:pPr eaLnBrk="1" hangingPunct="1"/>
            <a:r>
              <a:rPr lang="en-GB" smtClean="0"/>
              <a:t>Job profiler &amp; Professional Styles</a:t>
            </a:r>
          </a:p>
        </p:txBody>
      </p:sp>
      <p:sp>
        <p:nvSpPr>
          <p:cNvPr id="99331" name="Rectangle 3"/>
          <p:cNvSpPr>
            <a:spLocks noGrp="1" noChangeArrowheads="1"/>
          </p:cNvSpPr>
          <p:nvPr>
            <p:ph type="body" idx="1"/>
          </p:nvPr>
        </p:nvSpPr>
        <p:spPr>
          <a:xfrm>
            <a:off x="0" y="1073150"/>
            <a:ext cx="2241550" cy="1463675"/>
          </a:xfrm>
        </p:spPr>
        <p:txBody>
          <a:bodyPr/>
          <a:lstStyle/>
          <a:p>
            <a:pPr eaLnBrk="1" hangingPunct="1">
              <a:buFont typeface="Arial" charset="0"/>
              <a:buNone/>
            </a:pPr>
            <a:r>
              <a:rPr lang="en-GB" sz="2000" smtClean="0"/>
              <a:t>	</a:t>
            </a:r>
            <a:r>
              <a:rPr lang="en-GB" sz="1600" smtClean="0"/>
              <a:t>Job Profiler indicates ‘Providing Leadership’ is a </a:t>
            </a:r>
            <a:r>
              <a:rPr lang="en-GB" sz="1600" smtClean="0">
                <a:solidFill>
                  <a:srgbClr val="00B5E8"/>
                </a:solidFill>
              </a:rPr>
              <a:t>key competency</a:t>
            </a:r>
            <a:r>
              <a:rPr lang="en-GB" sz="1600" smtClean="0"/>
              <a:t> for the Job…</a:t>
            </a:r>
          </a:p>
          <a:p>
            <a:pPr eaLnBrk="1" hangingPunct="1">
              <a:buFont typeface="Arial" charset="0"/>
              <a:buNone/>
            </a:pPr>
            <a:endParaRPr lang="en-GB" sz="1600" smtClean="0"/>
          </a:p>
        </p:txBody>
      </p:sp>
      <p:grpSp>
        <p:nvGrpSpPr>
          <p:cNvPr id="2" name="Group 4"/>
          <p:cNvGrpSpPr>
            <a:grpSpLocks/>
          </p:cNvGrpSpPr>
          <p:nvPr/>
        </p:nvGrpSpPr>
        <p:grpSpPr bwMode="auto">
          <a:xfrm>
            <a:off x="2436813" y="955675"/>
            <a:ext cx="6424612" cy="2554288"/>
            <a:chOff x="1535" y="602"/>
            <a:chExt cx="4047" cy="1609"/>
          </a:xfrm>
        </p:grpSpPr>
        <p:pic>
          <p:nvPicPr>
            <p:cNvPr id="99340" name="Picture 5"/>
            <p:cNvPicPr>
              <a:picLocks noChangeAspect="1" noChangeArrowheads="1"/>
            </p:cNvPicPr>
            <p:nvPr/>
          </p:nvPicPr>
          <p:blipFill>
            <a:blip r:embed="rId3" cstate="print"/>
            <a:srcRect r="589" b="847"/>
            <a:stretch>
              <a:fillRect/>
            </a:stretch>
          </p:blipFill>
          <p:spPr bwMode="auto">
            <a:xfrm>
              <a:off x="1535" y="602"/>
              <a:ext cx="4047" cy="1257"/>
            </a:xfrm>
            <a:prstGeom prst="rect">
              <a:avLst/>
            </a:prstGeom>
            <a:noFill/>
            <a:ln w="9525">
              <a:noFill/>
              <a:miter lim="800000"/>
              <a:headEnd/>
              <a:tailEnd/>
            </a:ln>
          </p:spPr>
        </p:pic>
        <p:pic>
          <p:nvPicPr>
            <p:cNvPr id="99341" name="Picture 6"/>
            <p:cNvPicPr>
              <a:picLocks noChangeAspect="1" noChangeArrowheads="1"/>
            </p:cNvPicPr>
            <p:nvPr/>
          </p:nvPicPr>
          <p:blipFill>
            <a:blip r:embed="rId4" cstate="print"/>
            <a:srcRect r="4800" b="11032"/>
            <a:stretch>
              <a:fillRect/>
            </a:stretch>
          </p:blipFill>
          <p:spPr bwMode="auto">
            <a:xfrm>
              <a:off x="2013" y="1869"/>
              <a:ext cx="3566" cy="342"/>
            </a:xfrm>
            <a:prstGeom prst="rect">
              <a:avLst/>
            </a:prstGeom>
            <a:noFill/>
            <a:ln w="9525">
              <a:noFill/>
              <a:miter lim="800000"/>
              <a:headEnd/>
              <a:tailEnd/>
            </a:ln>
          </p:spPr>
        </p:pic>
      </p:grpSp>
      <p:grpSp>
        <p:nvGrpSpPr>
          <p:cNvPr id="3" name="Group 7"/>
          <p:cNvGrpSpPr>
            <a:grpSpLocks/>
          </p:cNvGrpSpPr>
          <p:nvPr/>
        </p:nvGrpSpPr>
        <p:grpSpPr bwMode="auto">
          <a:xfrm>
            <a:off x="2257425" y="4244975"/>
            <a:ext cx="6650038" cy="2198688"/>
            <a:chOff x="316" y="681"/>
            <a:chExt cx="4468" cy="1628"/>
          </a:xfrm>
        </p:grpSpPr>
        <p:pic>
          <p:nvPicPr>
            <p:cNvPr id="99338" name="Picture 8"/>
            <p:cNvPicPr>
              <a:picLocks noChangeAspect="1" noChangeArrowheads="1"/>
            </p:cNvPicPr>
            <p:nvPr/>
          </p:nvPicPr>
          <p:blipFill>
            <a:blip r:embed="rId5" cstate="print"/>
            <a:srcRect r="1195"/>
            <a:stretch>
              <a:fillRect/>
            </a:stretch>
          </p:blipFill>
          <p:spPr bwMode="auto">
            <a:xfrm>
              <a:off x="318" y="681"/>
              <a:ext cx="4463" cy="1215"/>
            </a:xfrm>
            <a:prstGeom prst="rect">
              <a:avLst/>
            </a:prstGeom>
            <a:noFill/>
            <a:ln w="9525">
              <a:noFill/>
              <a:miter lim="800000"/>
              <a:headEnd/>
              <a:tailEnd/>
            </a:ln>
          </p:spPr>
        </p:pic>
        <p:pic>
          <p:nvPicPr>
            <p:cNvPr id="99339" name="Picture 9"/>
            <p:cNvPicPr>
              <a:picLocks noChangeAspect="1" noChangeArrowheads="1"/>
            </p:cNvPicPr>
            <p:nvPr/>
          </p:nvPicPr>
          <p:blipFill>
            <a:blip r:embed="rId6" cstate="print"/>
            <a:srcRect l="2553" t="18129" r="1428" b="2362"/>
            <a:stretch>
              <a:fillRect/>
            </a:stretch>
          </p:blipFill>
          <p:spPr bwMode="auto">
            <a:xfrm>
              <a:off x="316" y="1905"/>
              <a:ext cx="4468" cy="404"/>
            </a:xfrm>
            <a:prstGeom prst="rect">
              <a:avLst/>
            </a:prstGeom>
            <a:noFill/>
            <a:ln w="9525">
              <a:noFill/>
              <a:miter lim="800000"/>
              <a:headEnd/>
              <a:tailEnd/>
            </a:ln>
          </p:spPr>
        </p:pic>
      </p:grpSp>
      <p:sp>
        <p:nvSpPr>
          <p:cNvPr id="99334" name="Rectangle 10"/>
          <p:cNvSpPr>
            <a:spLocks noChangeArrowheads="1"/>
          </p:cNvSpPr>
          <p:nvPr/>
        </p:nvSpPr>
        <p:spPr bwMode="auto">
          <a:xfrm>
            <a:off x="-66675" y="4654550"/>
            <a:ext cx="2241550" cy="1181100"/>
          </a:xfrm>
          <a:prstGeom prst="rect">
            <a:avLst/>
          </a:prstGeom>
          <a:noFill/>
          <a:ln w="9525">
            <a:noFill/>
            <a:miter lim="800000"/>
            <a:headEnd/>
            <a:tailEnd/>
          </a:ln>
        </p:spPr>
        <p:txBody>
          <a:bodyPr/>
          <a:lstStyle/>
          <a:p>
            <a:pPr marL="342900" indent="-342900" algn="r">
              <a:spcBef>
                <a:spcPct val="20000"/>
              </a:spcBef>
              <a:buFont typeface="Arial" charset="0"/>
              <a:buNone/>
            </a:pPr>
            <a:r>
              <a:rPr lang="en-GB" sz="2000"/>
              <a:t>	… </a:t>
            </a:r>
            <a:r>
              <a:rPr lang="en-GB" sz="1600"/>
              <a:t>Professional Styles indicates candidate has </a:t>
            </a:r>
            <a:r>
              <a:rPr lang="en-GB" sz="1600">
                <a:solidFill>
                  <a:srgbClr val="00B5E8"/>
                </a:solidFill>
              </a:rPr>
              <a:t>low potential</a:t>
            </a:r>
            <a:r>
              <a:rPr lang="en-GB" sz="1600"/>
              <a:t> for  ‘Providing Leadership’</a:t>
            </a:r>
          </a:p>
        </p:txBody>
      </p:sp>
      <p:sp>
        <p:nvSpPr>
          <p:cNvPr id="99335" name="Text Box 11"/>
          <p:cNvSpPr txBox="1">
            <a:spLocks noChangeArrowheads="1"/>
          </p:cNvSpPr>
          <p:nvPr/>
        </p:nvSpPr>
        <p:spPr bwMode="auto">
          <a:xfrm>
            <a:off x="811213" y="3355975"/>
            <a:ext cx="7059612" cy="457200"/>
          </a:xfrm>
          <a:prstGeom prst="rect">
            <a:avLst/>
          </a:prstGeom>
          <a:noFill/>
          <a:ln w="9525">
            <a:noFill/>
            <a:miter lim="800000"/>
            <a:headEnd/>
            <a:tailEnd/>
          </a:ln>
        </p:spPr>
        <p:txBody>
          <a:bodyPr>
            <a:spAutoFit/>
          </a:bodyPr>
          <a:lstStyle/>
          <a:p>
            <a:pPr algn="l"/>
            <a:endParaRPr lang="en-GB" sz="2400">
              <a:solidFill>
                <a:srgbClr val="FFFFFF"/>
              </a:solidFill>
            </a:endParaRPr>
          </a:p>
        </p:txBody>
      </p:sp>
      <p:sp>
        <p:nvSpPr>
          <p:cNvPr id="99336" name="Text Box 12"/>
          <p:cNvSpPr txBox="1">
            <a:spLocks noChangeArrowheads="1"/>
          </p:cNvSpPr>
          <p:nvPr/>
        </p:nvSpPr>
        <p:spPr bwMode="auto">
          <a:xfrm>
            <a:off x="790575" y="3582988"/>
            <a:ext cx="6381750" cy="457200"/>
          </a:xfrm>
          <a:prstGeom prst="rect">
            <a:avLst/>
          </a:prstGeom>
          <a:noFill/>
          <a:ln w="9525">
            <a:noFill/>
            <a:miter lim="800000"/>
            <a:headEnd/>
            <a:tailEnd/>
          </a:ln>
        </p:spPr>
        <p:txBody>
          <a:bodyPr>
            <a:spAutoFit/>
          </a:bodyPr>
          <a:lstStyle/>
          <a:p>
            <a:pPr algn="l"/>
            <a:endParaRPr lang="en-GB" sz="2400">
              <a:solidFill>
                <a:srgbClr val="FFFFFF"/>
              </a:solidFill>
            </a:endParaRPr>
          </a:p>
        </p:txBody>
      </p:sp>
      <p:sp>
        <p:nvSpPr>
          <p:cNvPr id="99337" name="Text Box 13"/>
          <p:cNvSpPr txBox="1">
            <a:spLocks noChangeArrowheads="1"/>
          </p:cNvSpPr>
          <p:nvPr/>
        </p:nvSpPr>
        <p:spPr bwMode="auto">
          <a:xfrm>
            <a:off x="492125" y="3676650"/>
            <a:ext cx="7967663" cy="396875"/>
          </a:xfrm>
          <a:prstGeom prst="rect">
            <a:avLst/>
          </a:prstGeom>
          <a:noFill/>
          <a:ln w="9525">
            <a:noFill/>
            <a:miter lim="800000"/>
            <a:headEnd/>
            <a:tailEnd/>
          </a:ln>
        </p:spPr>
        <p:txBody>
          <a:bodyPr>
            <a:spAutoFit/>
          </a:bodyPr>
          <a:lstStyle/>
          <a:p>
            <a:pPr algn="l"/>
            <a:r>
              <a:rPr lang="en-GB" sz="2000" i="1">
                <a:solidFill>
                  <a:srgbClr val="00B5E8"/>
                </a:solidFill>
              </a:rPr>
              <a:t>Link Professional Styles and Job Profiler to establish Person- Job fit</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ctrTitle"/>
          </p:nvPr>
        </p:nvSpPr>
        <p:spPr>
          <a:xfrm>
            <a:off x="685800" y="2924175"/>
            <a:ext cx="7772400" cy="866775"/>
          </a:xfrm>
        </p:spPr>
        <p:txBody>
          <a:bodyPr/>
          <a:lstStyle/>
          <a:p>
            <a:pPr eaLnBrk="1" hangingPunct="1"/>
            <a:r>
              <a:rPr lang="en-GB" dirty="0" smtClean="0"/>
              <a:t>Development of Wa</a:t>
            </a:r>
            <a:r>
              <a:rPr lang="en-GB" dirty="0" smtClean="0">
                <a:solidFill>
                  <a:srgbClr val="3399FF"/>
                </a:solidFill>
              </a:rPr>
              <a:t>ve</a:t>
            </a:r>
          </a:p>
        </p:txBody>
      </p:sp>
      <p:sp>
        <p:nvSpPr>
          <p:cNvPr id="100355" name="Rectangle 3"/>
          <p:cNvSpPr>
            <a:spLocks noGrp="1" noChangeArrowheads="1"/>
          </p:cNvSpPr>
          <p:nvPr>
            <p:ph type="subTitle" idx="1"/>
          </p:nvPr>
        </p:nvSpPr>
        <p:spPr/>
        <p:txBody>
          <a:bodyPr/>
          <a:lstStyle/>
          <a:p>
            <a:pPr eaLnBrk="1" hangingPunct="1"/>
            <a:r>
              <a:rPr lang="en-GB" dirty="0" smtClean="0"/>
              <a:t>International Accreditation -Wave</a:t>
            </a:r>
            <a:endParaRPr lang="en-US" dirty="0" smtClean="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eaLnBrk="1" hangingPunct="1"/>
            <a:r>
              <a:rPr lang="en-GB" smtClean="0"/>
              <a:t>Development Approaches</a:t>
            </a:r>
          </a:p>
        </p:txBody>
      </p:sp>
      <p:sp>
        <p:nvSpPr>
          <p:cNvPr id="101379" name="Rectangle 3"/>
          <p:cNvSpPr>
            <a:spLocks noGrp="1" noChangeArrowheads="1"/>
          </p:cNvSpPr>
          <p:nvPr>
            <p:ph type="body" idx="1"/>
          </p:nvPr>
        </p:nvSpPr>
        <p:spPr>
          <a:xfrm>
            <a:off x="790575" y="1092200"/>
            <a:ext cx="8353425" cy="5584825"/>
          </a:xfrm>
          <a:noFill/>
        </p:spPr>
        <p:txBody>
          <a:bodyPr/>
          <a:lstStyle/>
          <a:p>
            <a:pPr eaLnBrk="1" hangingPunct="1">
              <a:lnSpc>
                <a:spcPct val="110000"/>
              </a:lnSpc>
            </a:pPr>
            <a:r>
              <a:rPr lang="en-GB" sz="1800" smtClean="0"/>
              <a:t>Inductive		Do the items correlate with each other?</a:t>
            </a:r>
          </a:p>
          <a:p>
            <a:pPr lvl="4" eaLnBrk="1" hangingPunct="1">
              <a:lnSpc>
                <a:spcPct val="110000"/>
              </a:lnSpc>
              <a:buFontTx/>
              <a:buNone/>
            </a:pPr>
            <a:r>
              <a:rPr lang="en-GB" sz="1800" smtClean="0"/>
              <a:t>		What is the factor structure?</a:t>
            </a:r>
          </a:p>
          <a:p>
            <a:pPr lvl="4" eaLnBrk="1" hangingPunct="1">
              <a:lnSpc>
                <a:spcPct val="110000"/>
              </a:lnSpc>
              <a:buFontTx/>
              <a:buNone/>
            </a:pPr>
            <a:r>
              <a:rPr lang="en-GB" sz="1800" smtClean="0"/>
              <a:t>		Used in development of 16PF</a:t>
            </a:r>
          </a:p>
          <a:p>
            <a:pPr lvl="4" eaLnBrk="1" hangingPunct="1">
              <a:lnSpc>
                <a:spcPct val="110000"/>
              </a:lnSpc>
              <a:buFontTx/>
              <a:buNone/>
            </a:pPr>
            <a:endParaRPr lang="en-GB" sz="1800" smtClean="0"/>
          </a:p>
          <a:p>
            <a:pPr eaLnBrk="1" hangingPunct="1">
              <a:lnSpc>
                <a:spcPct val="110000"/>
              </a:lnSpc>
            </a:pPr>
            <a:r>
              <a:rPr lang="en-GB" sz="1800" smtClean="0"/>
              <a:t>Deductive		Do the items measure the desired content</a:t>
            </a:r>
          </a:p>
          <a:p>
            <a:pPr lvl="4" eaLnBrk="1" hangingPunct="1">
              <a:lnSpc>
                <a:spcPct val="110000"/>
              </a:lnSpc>
              <a:buFontTx/>
              <a:buNone/>
            </a:pPr>
            <a:r>
              <a:rPr lang="en-GB" sz="1800" smtClean="0"/>
              <a:t>		Often ask  - is  there high internal consistency?</a:t>
            </a:r>
          </a:p>
          <a:p>
            <a:pPr lvl="4" eaLnBrk="1" hangingPunct="1">
              <a:lnSpc>
                <a:spcPct val="110000"/>
              </a:lnSpc>
              <a:buFontTx/>
              <a:buNone/>
            </a:pPr>
            <a:r>
              <a:rPr lang="en-GB" sz="1800" smtClean="0"/>
              <a:t>		Used in development of OPQ</a:t>
            </a:r>
          </a:p>
          <a:p>
            <a:pPr lvl="4" eaLnBrk="1" hangingPunct="1">
              <a:lnSpc>
                <a:spcPct val="110000"/>
              </a:lnSpc>
              <a:buFontTx/>
              <a:buNone/>
            </a:pPr>
            <a:endParaRPr lang="en-GB" sz="1800" smtClean="0"/>
          </a:p>
          <a:p>
            <a:pPr eaLnBrk="1" hangingPunct="1">
              <a:lnSpc>
                <a:spcPct val="110000"/>
              </a:lnSpc>
            </a:pPr>
            <a:r>
              <a:rPr lang="en-GB" sz="1800" smtClean="0"/>
              <a:t>Validation-centric	Do the items/model predict external outcomes?</a:t>
            </a:r>
          </a:p>
          <a:p>
            <a:pPr lvl="4" eaLnBrk="1" hangingPunct="1">
              <a:lnSpc>
                <a:spcPct val="110000"/>
              </a:lnSpc>
              <a:buFontTx/>
              <a:buNone/>
            </a:pPr>
            <a:r>
              <a:rPr lang="en-GB" sz="1800" smtClean="0"/>
              <a:t>		Requires a large sample</a:t>
            </a:r>
          </a:p>
          <a:p>
            <a:pPr lvl="4" eaLnBrk="1" hangingPunct="1">
              <a:lnSpc>
                <a:spcPct val="110000"/>
              </a:lnSpc>
              <a:buFontTx/>
              <a:buNone/>
            </a:pPr>
            <a:r>
              <a:rPr lang="en-GB" sz="1800" smtClean="0"/>
              <a:t>		Use of external ratings</a:t>
            </a:r>
          </a:p>
          <a:p>
            <a:pPr lvl="4" eaLnBrk="1" hangingPunct="1">
              <a:lnSpc>
                <a:spcPct val="110000"/>
              </a:lnSpc>
              <a:buFontTx/>
              <a:buNone/>
            </a:pPr>
            <a:r>
              <a:rPr lang="en-GB" sz="1800" smtClean="0"/>
              <a:t>		Used in the development of Wave</a:t>
            </a:r>
          </a:p>
          <a:p>
            <a:pPr lvl="4" eaLnBrk="1" hangingPunct="1">
              <a:lnSpc>
                <a:spcPct val="110000"/>
              </a:lnSpc>
              <a:buFontTx/>
              <a:buNone/>
            </a:pPr>
            <a:endParaRPr lang="en-GB" sz="1800" smtClean="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250825" y="260350"/>
            <a:ext cx="6042025" cy="576263"/>
          </a:xfrm>
        </p:spPr>
        <p:txBody>
          <a:bodyPr/>
          <a:lstStyle/>
          <a:p>
            <a:pPr eaLnBrk="1" hangingPunct="1"/>
            <a:r>
              <a:rPr lang="en-GB" smtClean="0"/>
              <a:t>Synthesis of expertise</a:t>
            </a:r>
          </a:p>
        </p:txBody>
      </p:sp>
      <p:sp>
        <p:nvSpPr>
          <p:cNvPr id="102403" name="Rectangle 3"/>
          <p:cNvSpPr>
            <a:spLocks noGrp="1" noChangeArrowheads="1"/>
          </p:cNvSpPr>
          <p:nvPr>
            <p:ph type="body" idx="1"/>
          </p:nvPr>
        </p:nvSpPr>
        <p:spPr>
          <a:xfrm>
            <a:off x="665163" y="1065213"/>
            <a:ext cx="7345362" cy="4524375"/>
          </a:xfrm>
        </p:spPr>
        <p:txBody>
          <a:bodyPr/>
          <a:lstStyle/>
          <a:p>
            <a:pPr eaLnBrk="1" hangingPunct="1">
              <a:lnSpc>
                <a:spcPct val="140000"/>
              </a:lnSpc>
            </a:pPr>
            <a:r>
              <a:rPr lang="en-GB" sz="2000" smtClean="0"/>
              <a:t>Personality questionnaires and competency measures are mixed in item content</a:t>
            </a:r>
          </a:p>
          <a:p>
            <a:pPr eaLnBrk="1" hangingPunct="1">
              <a:lnSpc>
                <a:spcPct val="140000"/>
              </a:lnSpc>
            </a:pPr>
            <a:r>
              <a:rPr lang="en-GB" sz="2000" smtClean="0"/>
              <a:t>Ratings and rankings both have advantages and disadvantages</a:t>
            </a:r>
          </a:p>
          <a:p>
            <a:pPr eaLnBrk="1" hangingPunct="1">
              <a:lnSpc>
                <a:spcPct val="140000"/>
              </a:lnSpc>
            </a:pPr>
            <a:r>
              <a:rPr lang="en-GB" sz="2000" smtClean="0"/>
              <a:t>The ‘bloated specific’ is alive and well</a:t>
            </a:r>
          </a:p>
          <a:p>
            <a:pPr eaLnBrk="1" hangingPunct="1">
              <a:lnSpc>
                <a:spcPct val="140000"/>
              </a:lnSpc>
            </a:pPr>
            <a:r>
              <a:rPr lang="en-GB" sz="2000" smtClean="0"/>
              <a:t>Negative items have greater error</a:t>
            </a:r>
          </a:p>
          <a:p>
            <a:pPr eaLnBrk="1" hangingPunct="1">
              <a:lnSpc>
                <a:spcPct val="140000"/>
              </a:lnSpc>
            </a:pPr>
            <a:r>
              <a:rPr lang="en-GB" sz="2000" smtClean="0"/>
              <a:t>Individual questionnaires are rarely aligned to surveys of culture</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271463" y="71438"/>
            <a:ext cx="5237162" cy="1341437"/>
          </a:xfrm>
        </p:spPr>
        <p:txBody>
          <a:bodyPr/>
          <a:lstStyle/>
          <a:p>
            <a:pPr eaLnBrk="1" hangingPunct="1"/>
            <a:r>
              <a:rPr lang="en-GB" smtClean="0"/>
              <a:t>Project Colossus </a:t>
            </a:r>
            <a:br>
              <a:rPr lang="en-GB" smtClean="0"/>
            </a:br>
            <a:endParaRPr lang="en-GB" smtClean="0"/>
          </a:p>
        </p:txBody>
      </p:sp>
      <p:sp>
        <p:nvSpPr>
          <p:cNvPr id="103427" name="Rectangle 3"/>
          <p:cNvSpPr>
            <a:spLocks noGrp="1" noChangeArrowheads="1"/>
          </p:cNvSpPr>
          <p:nvPr>
            <p:ph type="body" idx="1"/>
          </p:nvPr>
        </p:nvSpPr>
        <p:spPr>
          <a:xfrm>
            <a:off x="665163" y="971550"/>
            <a:ext cx="7740650" cy="4608513"/>
          </a:xfrm>
          <a:noFill/>
        </p:spPr>
        <p:txBody>
          <a:bodyPr/>
          <a:lstStyle/>
          <a:p>
            <a:pPr eaLnBrk="1" hangingPunct="1">
              <a:lnSpc>
                <a:spcPct val="180000"/>
              </a:lnSpc>
            </a:pPr>
            <a:r>
              <a:rPr lang="en-GB" sz="2000" smtClean="0"/>
              <a:t>Experienced Work Psychologists </a:t>
            </a:r>
          </a:p>
          <a:p>
            <a:pPr eaLnBrk="1" hangingPunct="1">
              <a:lnSpc>
                <a:spcPct val="180000"/>
              </a:lnSpc>
            </a:pPr>
            <a:r>
              <a:rPr lang="en-GB" sz="2000" smtClean="0"/>
              <a:t>428 unique work constructs identified</a:t>
            </a:r>
          </a:p>
          <a:p>
            <a:pPr lvl="1" eaLnBrk="1" hangingPunct="1">
              <a:lnSpc>
                <a:spcPct val="180000"/>
              </a:lnSpc>
            </a:pPr>
            <a:r>
              <a:rPr lang="en-GB" smtClean="0"/>
              <a:t>Review of questionnaires, competency requirements, client requirements, previous validation</a:t>
            </a:r>
          </a:p>
          <a:p>
            <a:pPr eaLnBrk="1" hangingPunct="1">
              <a:lnSpc>
                <a:spcPct val="180000"/>
              </a:lnSpc>
            </a:pPr>
            <a:r>
              <a:rPr lang="en-GB" sz="2000" smtClean="0"/>
              <a:t>For each of the 428, marker items were written </a:t>
            </a:r>
          </a:p>
          <a:p>
            <a:pPr eaLnBrk="1" hangingPunct="1">
              <a:lnSpc>
                <a:spcPct val="180000"/>
              </a:lnSpc>
            </a:pPr>
            <a:r>
              <a:rPr lang="en-GB" sz="2000" smtClean="0"/>
              <a:t>8 parallel items were written (6 positive and 2 negative)</a:t>
            </a:r>
          </a:p>
          <a:p>
            <a:pPr eaLnBrk="1" hangingPunct="1">
              <a:lnSpc>
                <a:spcPct val="180000"/>
              </a:lnSpc>
            </a:pPr>
            <a:r>
              <a:rPr lang="en-GB" sz="2000" smtClean="0"/>
              <a:t>To create a bank of over 4000 items for motive and talent alone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rgbClr val="FFFF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4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rgbClr val="FFFF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400" b="0" i="0" u="none" strike="noStrike" cap="none" normalizeH="0" baseline="0" smtClean="0">
            <a:ln>
              <a:noFill/>
            </a:ln>
            <a:solidFill>
              <a:schemeClr val="bg1"/>
            </a:solidFill>
            <a:effectLst/>
            <a:latin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23273</TotalTime>
  <Words>24676</Words>
  <Application>Microsoft Office PowerPoint</Application>
  <PresentationFormat>On-screen Show (4:3)</PresentationFormat>
  <Paragraphs>2190</Paragraphs>
  <Slides>159</Slides>
  <Notes>159</Notes>
  <HiddenSlides>0</HiddenSlides>
  <MMClips>0</MMClips>
  <ScaleCrop>false</ScaleCrop>
  <HeadingPairs>
    <vt:vector size="4" baseType="variant">
      <vt:variant>
        <vt:lpstr>Theme</vt:lpstr>
      </vt:variant>
      <vt:variant>
        <vt:i4>1</vt:i4>
      </vt:variant>
      <vt:variant>
        <vt:lpstr>Slide Titles</vt:lpstr>
      </vt:variant>
      <vt:variant>
        <vt:i4>159</vt:i4>
      </vt:variant>
    </vt:vector>
  </HeadingPairs>
  <TitlesOfParts>
    <vt:vector size="160" baseType="lpstr">
      <vt:lpstr>1_Default Design</vt:lpstr>
      <vt:lpstr>Welcome to Saville Consulting</vt:lpstr>
      <vt:lpstr>Objectives</vt:lpstr>
      <vt:lpstr>Overview for Today</vt:lpstr>
      <vt:lpstr>Practical Arrangements </vt:lpstr>
      <vt:lpstr>Introductions</vt:lpstr>
      <vt:lpstr>Introducing Saville Consulting WaveTM</vt:lpstr>
      <vt:lpstr>Saville Consulting Model</vt:lpstr>
      <vt:lpstr>Slide 8</vt:lpstr>
      <vt:lpstr>20th Century Assessment </vt:lpstr>
      <vt:lpstr>21st Century Assessment</vt:lpstr>
      <vt:lpstr>New Ground Covered</vt:lpstr>
      <vt:lpstr>Saville Consulting Wave </vt:lpstr>
      <vt:lpstr>Saville Consulting Behavioural Model</vt:lpstr>
      <vt:lpstr>Wave Professional Styles Hierarchy</vt:lpstr>
      <vt:lpstr>   </vt:lpstr>
      <vt:lpstr>   </vt:lpstr>
      <vt:lpstr>Slide 17</vt:lpstr>
      <vt:lpstr>Slide 18</vt:lpstr>
      <vt:lpstr>Slide 19</vt:lpstr>
      <vt:lpstr>Slide 20</vt:lpstr>
      <vt:lpstr>Wave Professional Styles Model</vt:lpstr>
      <vt:lpstr>Wave Professional Styles Model</vt:lpstr>
      <vt:lpstr>Wave Professional Styles Model</vt:lpstr>
      <vt:lpstr>Delve Deeper</vt:lpstr>
      <vt:lpstr>Deep Dive 1 - Facet Range</vt:lpstr>
      <vt:lpstr>Dimensions and Facet Splits</vt:lpstr>
      <vt:lpstr>Dimensions and Facet Splits</vt:lpstr>
      <vt:lpstr>Dimensions and Facet Splits</vt:lpstr>
      <vt:lpstr>Motives and Talents</vt:lpstr>
      <vt:lpstr>What are Styles?</vt:lpstr>
      <vt:lpstr>What are Motives? </vt:lpstr>
      <vt:lpstr>What are Talents? </vt:lpstr>
      <vt:lpstr>Motives and Talents</vt:lpstr>
      <vt:lpstr>Deep Dive 2 - Motive Talent Splits</vt:lpstr>
      <vt:lpstr>Motive and Talent Splits</vt:lpstr>
      <vt:lpstr>Motive and Talent Splits</vt:lpstr>
      <vt:lpstr>Response Styles</vt:lpstr>
      <vt:lpstr>Distorted Results?</vt:lpstr>
      <vt:lpstr>Prevention (1)</vt:lpstr>
      <vt:lpstr>Prevention (2)</vt:lpstr>
      <vt:lpstr>Example of Normative format</vt:lpstr>
      <vt:lpstr>Example of Ipsative format</vt:lpstr>
      <vt:lpstr>Normative-Ipsative Debate</vt:lpstr>
      <vt:lpstr>Detection benefits</vt:lpstr>
      <vt:lpstr>Detection – homing in</vt:lpstr>
      <vt:lpstr>Psychometric Profile Overview</vt:lpstr>
      <vt:lpstr>Deep Dive 3 - Normative-Ipsative Splits</vt:lpstr>
      <vt:lpstr>Normative-Ipsative Splits</vt:lpstr>
      <vt:lpstr>Normative-Ipsative Splits</vt:lpstr>
      <vt:lpstr>Response Styles</vt:lpstr>
      <vt:lpstr>Response Styles</vt:lpstr>
      <vt:lpstr>Response Styles</vt:lpstr>
      <vt:lpstr>The Expert Report</vt:lpstr>
      <vt:lpstr>Professional Styles Expert Report</vt:lpstr>
      <vt:lpstr>Executive Summary Profile</vt:lpstr>
      <vt:lpstr>Psychometric Profile   - Response Summary</vt:lpstr>
      <vt:lpstr>Overview of splits</vt:lpstr>
      <vt:lpstr>Professional Styles Psychometric Profile</vt:lpstr>
      <vt:lpstr>Competency Potential Profile</vt:lpstr>
      <vt:lpstr>Saville Consulting Matched Model</vt:lpstr>
      <vt:lpstr>Predicted Culture/Environment Fit</vt:lpstr>
      <vt:lpstr>Personal Report - Overview</vt:lpstr>
      <vt:lpstr>Wave Focus Styles</vt:lpstr>
      <vt:lpstr>Wave Focus Styles Model</vt:lpstr>
      <vt:lpstr>Wave Focus Styles Model Levels</vt:lpstr>
      <vt:lpstr>Focus Styles Expert Report</vt:lpstr>
      <vt:lpstr>Wave Feedback</vt:lpstr>
      <vt:lpstr>Best Practice</vt:lpstr>
      <vt:lpstr>Reasons For Feedback</vt:lpstr>
      <vt:lpstr>General Considerations</vt:lpstr>
      <vt:lpstr>The Barnum Effect</vt:lpstr>
      <vt:lpstr>Preparation for feedback</vt:lpstr>
      <vt:lpstr>Slide 73</vt:lpstr>
      <vt:lpstr>Feedback Skills</vt:lpstr>
      <vt:lpstr>Feedback Process - Introduction</vt:lpstr>
      <vt:lpstr>Feedback Process - Introduction</vt:lpstr>
      <vt:lpstr>Wave Feedback Process - Introduction</vt:lpstr>
      <vt:lpstr>Psychometric Profile Overview</vt:lpstr>
      <vt:lpstr>Flow and Sections</vt:lpstr>
      <vt:lpstr>Feedback Process - Discussion</vt:lpstr>
      <vt:lpstr>Feedback Discussion Process</vt:lpstr>
      <vt:lpstr>Self report descriptors</vt:lpstr>
      <vt:lpstr>Exploration</vt:lpstr>
      <vt:lpstr>Feedback Process – A Summary</vt:lpstr>
      <vt:lpstr>Normal Distribution</vt:lpstr>
      <vt:lpstr>Sten Score Descriptors</vt:lpstr>
      <vt:lpstr>Identifying Job Success </vt:lpstr>
      <vt:lpstr>Wave Job Profiler</vt:lpstr>
      <vt:lpstr>Why Wave Job Profiler?</vt:lpstr>
      <vt:lpstr>Quick</vt:lpstr>
      <vt:lpstr>Importance Comparisons</vt:lpstr>
      <vt:lpstr>Multi-Rater Integrated Profile</vt:lpstr>
      <vt:lpstr>Free Text</vt:lpstr>
      <vt:lpstr>Key Competencies</vt:lpstr>
      <vt:lpstr>Job profiler &amp; Professional Styles</vt:lpstr>
      <vt:lpstr>Development of Wave</vt:lpstr>
      <vt:lpstr>Development Approaches</vt:lpstr>
      <vt:lpstr>Synthesis of expertise</vt:lpstr>
      <vt:lpstr>Project Colossus  </vt:lpstr>
      <vt:lpstr>Development trial (Colossus)</vt:lpstr>
      <vt:lpstr>Item selection – Core 36</vt:lpstr>
      <vt:lpstr>International Items</vt:lpstr>
      <vt:lpstr>Online “ra-ra” Method</vt:lpstr>
      <vt:lpstr>Standardisation Trials  </vt:lpstr>
      <vt:lpstr>Culture Survey Development</vt:lpstr>
      <vt:lpstr>Saville Consulting Wave Overview</vt:lpstr>
      <vt:lpstr>Reliability</vt:lpstr>
      <vt:lpstr>Reliability Definition</vt:lpstr>
      <vt:lpstr>Types of Reliability</vt:lpstr>
      <vt:lpstr>Wave Professional Styles Reliability</vt:lpstr>
      <vt:lpstr>Sources of Error</vt:lpstr>
      <vt:lpstr>Points on Reliability</vt:lpstr>
      <vt:lpstr>Validity</vt:lpstr>
      <vt:lpstr>What is Validity?</vt:lpstr>
      <vt:lpstr>Criterion-related Validity</vt:lpstr>
      <vt:lpstr>Professional Styles Validity</vt:lpstr>
      <vt:lpstr>Project Epsom</vt:lpstr>
      <vt:lpstr>Validity - Total Performance</vt:lpstr>
      <vt:lpstr>Validity – Average Competency </vt:lpstr>
      <vt:lpstr>Valid Power – Validity per 15mins</vt:lpstr>
      <vt:lpstr>Increasing Validity Increases ROI</vt:lpstr>
      <vt:lpstr>Project Epsom: Summary</vt:lpstr>
      <vt:lpstr>Validity Summary</vt:lpstr>
      <vt:lpstr>Additional Wave Reports</vt:lpstr>
      <vt:lpstr>Saville Consulting Wave Types  Model</vt:lpstr>
      <vt:lpstr>Wave Types Report </vt:lpstr>
      <vt:lpstr>People Type</vt:lpstr>
      <vt:lpstr>Wave Model – People Types</vt:lpstr>
      <vt:lpstr>Task Type</vt:lpstr>
      <vt:lpstr>Wave Model – Task Types</vt:lpstr>
      <vt:lpstr>Type Implications</vt:lpstr>
      <vt:lpstr>Wave Types Distribution</vt:lpstr>
      <vt:lpstr>Application of Types Report</vt:lpstr>
      <vt:lpstr>Team Types Report</vt:lpstr>
      <vt:lpstr>Slide 135</vt:lpstr>
      <vt:lpstr>Slide 136</vt:lpstr>
      <vt:lpstr>Wave Development Report</vt:lpstr>
      <vt:lpstr>Wave Development Report</vt:lpstr>
      <vt:lpstr>Entrepreneurial Potential Report</vt:lpstr>
      <vt:lpstr>Example Tailored Report</vt:lpstr>
      <vt:lpstr>Wave Applications</vt:lpstr>
      <vt:lpstr>Selection</vt:lpstr>
      <vt:lpstr>Selection</vt:lpstr>
      <vt:lpstr>Development</vt:lpstr>
      <vt:lpstr>Individual Development</vt:lpstr>
      <vt:lpstr>Organisational Talent Audit</vt:lpstr>
      <vt:lpstr>Change Programmes</vt:lpstr>
      <vt:lpstr>Ethics and Fair Selection</vt:lpstr>
      <vt:lpstr>Ethics (1)</vt:lpstr>
      <vt:lpstr>Ethics (2)</vt:lpstr>
      <vt:lpstr>Ethics (3) </vt:lpstr>
      <vt:lpstr>Interpretation (1)</vt:lpstr>
      <vt:lpstr>Interpretation (2)</vt:lpstr>
      <vt:lpstr>Summary and Next Steps</vt:lpstr>
      <vt:lpstr>Wave Versions</vt:lpstr>
      <vt:lpstr>Online – Invited Access, Oasys</vt:lpstr>
      <vt:lpstr>Supervised Administration</vt:lpstr>
      <vt:lpstr>Wave Reports</vt:lpstr>
      <vt:lpstr>And now…</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Two</dc:title>
  <dc:creator>Peter Saville</dc:creator>
  <cp:lastModifiedBy>csmall</cp:lastModifiedBy>
  <cp:revision>1982</cp:revision>
  <dcterms:created xsi:type="dcterms:W3CDTF">2004-11-01T12:54:21Z</dcterms:created>
  <dcterms:modified xsi:type="dcterms:W3CDTF">2010-02-18T16:40:37Z</dcterms:modified>
</cp:coreProperties>
</file>